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19" r:id="rId2"/>
    <p:sldId id="297"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9" r:id="rId52"/>
    <p:sldId id="370" r:id="rId53"/>
    <p:sldId id="368" r:id="rId54"/>
    <p:sldId id="371" r:id="rId55"/>
    <p:sldId id="372" r:id="rId56"/>
    <p:sldId id="373" r:id="rId57"/>
    <p:sldId id="374" r:id="rId58"/>
    <p:sldId id="375" r:id="rId59"/>
    <p:sldId id="376" r:id="rId60"/>
    <p:sldId id="377" r:id="rId61"/>
    <p:sldId id="378" r:id="rId62"/>
    <p:sldId id="379" r:id="rId63"/>
    <p:sldId id="380" r:id="rId6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312" y="-12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4140A-D231-4B43-A0BE-18C398F90634}" type="datetimeFigureOut">
              <a:rPr lang="en-US" smtClean="0"/>
              <a:t>1/13/2016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F84BD2-AB3E-4567-80DF-DC099426239B}" type="slidenum">
              <a:rPr lang="en-US" smtClean="0"/>
              <a:t>‹#›</a:t>
            </a:fld>
            <a:endParaRPr lang="en-US"/>
          </a:p>
        </p:txBody>
      </p:sp>
    </p:spTree>
    <p:extLst>
      <p:ext uri="{BB962C8B-B14F-4D97-AF65-F5344CB8AC3E}">
        <p14:creationId xmlns:p14="http://schemas.microsoft.com/office/powerpoint/2010/main" val="423043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52737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6962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88452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6AAC8A-A02C-48A9-B32B-69BD9993B02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6338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AAC8A-A02C-48A9-B32B-69BD9993B02E}"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109864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AAC8A-A02C-48A9-B32B-69BD9993B02E}"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39934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6AAC8A-A02C-48A9-B32B-69BD9993B02E}"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924939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6AAC8A-A02C-48A9-B32B-69BD9993B02E}"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94323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AAC8A-A02C-48A9-B32B-69BD9993B02E}"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3849716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262560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AAC8A-A02C-48A9-B32B-69BD9993B02E}"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BED8B-43F1-46AD-9E3C-7C271541554B}" type="slidenum">
              <a:rPr lang="en-US" smtClean="0"/>
              <a:t>‹#›</a:t>
            </a:fld>
            <a:endParaRPr lang="en-US"/>
          </a:p>
        </p:txBody>
      </p:sp>
    </p:spTree>
    <p:extLst>
      <p:ext uri="{BB962C8B-B14F-4D97-AF65-F5344CB8AC3E}">
        <p14:creationId xmlns:p14="http://schemas.microsoft.com/office/powerpoint/2010/main" val="405028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36AAC8A-A02C-48A9-B32B-69BD9993B02E}" type="datetimeFigureOut">
              <a:rPr lang="en-US" smtClean="0"/>
              <a:t>1/13/2016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50BED8B-43F1-46AD-9E3C-7C271541554B}" type="slidenum">
              <a:rPr lang="en-US" smtClean="0"/>
              <a:t>‹#›</a:t>
            </a:fld>
            <a:endParaRPr lang="en-US"/>
          </a:p>
        </p:txBody>
      </p:sp>
    </p:spTree>
    <p:extLst>
      <p:ext uri="{BB962C8B-B14F-4D97-AF65-F5344CB8AC3E}">
        <p14:creationId xmlns:p14="http://schemas.microsoft.com/office/powerpoint/2010/main" val="266312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ennifer\AppData\Local\Microsoft\Windows\Temporary Internet Files\Content.Word\Learning to interpret the Revelation.jpg"/>
          <p:cNvPicPr/>
          <p:nvPr/>
        </p:nvPicPr>
        <p:blipFill>
          <a:blip r:embed="rId2">
            <a:extLst>
              <a:ext uri="{28A0092B-C50C-407E-A947-70E740481C1C}">
                <a14:useLocalDpi xmlns:a14="http://schemas.microsoft.com/office/drawing/2010/main" val="0"/>
              </a:ext>
            </a:extLst>
          </a:blip>
          <a:srcRect/>
          <a:stretch>
            <a:fillRect/>
          </a:stretch>
        </p:blipFill>
        <p:spPr bwMode="auto">
          <a:xfrm>
            <a:off x="761999" y="0"/>
            <a:ext cx="7543801" cy="5143500"/>
          </a:xfrm>
          <a:prstGeom prst="rect">
            <a:avLst/>
          </a:prstGeom>
          <a:noFill/>
          <a:ln>
            <a:noFill/>
          </a:ln>
        </p:spPr>
      </p:pic>
    </p:spTree>
    <p:extLst>
      <p:ext uri="{BB962C8B-B14F-4D97-AF65-F5344CB8AC3E}">
        <p14:creationId xmlns:p14="http://schemas.microsoft.com/office/powerpoint/2010/main" val="1051163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We noted that the Book of Daniel spoke much about a coming conquering king.  </a:t>
            </a:r>
          </a:p>
          <a:p>
            <a:pPr lvl="0"/>
            <a:r>
              <a:rPr lang="en-US" b="1" dirty="0">
                <a:solidFill>
                  <a:schemeClr val="bg1"/>
                </a:solidFill>
              </a:rPr>
              <a:t>From Dan. 2 we learned</a:t>
            </a:r>
            <a:endParaRPr lang="en-US" dirty="0">
              <a:solidFill>
                <a:schemeClr val="bg1"/>
              </a:solidFill>
            </a:endParaRPr>
          </a:p>
          <a:p>
            <a:pPr lvl="1"/>
            <a:r>
              <a:rPr lang="en-US" sz="3200" b="1" dirty="0">
                <a:solidFill>
                  <a:schemeClr val="bg1"/>
                </a:solidFill>
              </a:rPr>
              <a:t>His kingdom will rise from the old </a:t>
            </a:r>
            <a:r>
              <a:rPr lang="en-US" sz="3200" b="1" u="sng" dirty="0">
                <a:solidFill>
                  <a:srgbClr val="FFFF99"/>
                </a:solidFill>
              </a:rPr>
              <a:t>Roman</a:t>
            </a:r>
            <a:r>
              <a:rPr lang="en-US" sz="3200" b="1" dirty="0">
                <a:solidFill>
                  <a:srgbClr val="FFFF99"/>
                </a:solidFill>
              </a:rPr>
              <a:t> </a:t>
            </a:r>
            <a:r>
              <a:rPr lang="en-US" sz="3200" b="1" dirty="0">
                <a:solidFill>
                  <a:schemeClr val="bg1"/>
                </a:solidFill>
              </a:rPr>
              <a:t>Empire.</a:t>
            </a:r>
            <a:endParaRPr lang="en-US" sz="3200" dirty="0">
              <a:solidFill>
                <a:schemeClr val="bg1"/>
              </a:solidFill>
            </a:endParaRPr>
          </a:p>
          <a:p>
            <a:pPr lvl="1"/>
            <a:r>
              <a:rPr lang="en-US" sz="3200" b="1" dirty="0">
                <a:solidFill>
                  <a:schemeClr val="bg1"/>
                </a:solidFill>
              </a:rPr>
              <a:t>This will be a kingdom of </a:t>
            </a:r>
            <a:r>
              <a:rPr lang="en-US" sz="3200" b="1" u="sng" dirty="0">
                <a:solidFill>
                  <a:srgbClr val="FFFF99"/>
                </a:solidFill>
              </a:rPr>
              <a:t>evil</a:t>
            </a:r>
            <a:r>
              <a:rPr lang="en-US" sz="3200" b="1" dirty="0">
                <a:solidFill>
                  <a:schemeClr val="bg1"/>
                </a:solidFill>
              </a:rPr>
              <a:t>.</a:t>
            </a:r>
            <a:endParaRPr lang="en-US" sz="3200" dirty="0">
              <a:solidFill>
                <a:schemeClr val="bg1"/>
              </a:solidFill>
            </a:endParaRPr>
          </a:p>
          <a:p>
            <a:pPr lvl="1"/>
            <a:r>
              <a:rPr lang="en-US" sz="3200" b="1" dirty="0">
                <a:solidFill>
                  <a:schemeClr val="bg1"/>
                </a:solidFill>
              </a:rPr>
              <a:t>Ultimately Christ will </a:t>
            </a:r>
            <a:r>
              <a:rPr lang="en-US" sz="3200" b="1" u="sng" dirty="0"/>
              <a:t>destroy</a:t>
            </a:r>
            <a:r>
              <a:rPr lang="en-US" sz="3200" b="1" dirty="0"/>
              <a:t> </a:t>
            </a:r>
            <a:r>
              <a:rPr lang="en-US" sz="3200" b="1" dirty="0">
                <a:solidFill>
                  <a:schemeClr val="bg1"/>
                </a:solidFill>
              </a:rPr>
              <a:t>this kingdom.</a:t>
            </a:r>
            <a:endParaRPr lang="en-US" sz="3200" dirty="0">
              <a:solidFill>
                <a:schemeClr val="bg1"/>
              </a:solidFill>
            </a:endParaRPr>
          </a:p>
        </p:txBody>
      </p:sp>
    </p:spTree>
    <p:extLst>
      <p:ext uri="{BB962C8B-B14F-4D97-AF65-F5344CB8AC3E}">
        <p14:creationId xmlns:p14="http://schemas.microsoft.com/office/powerpoint/2010/main" val="3914472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We noted that the Book of Daniel spoke much about a coming conquering king.  </a:t>
            </a:r>
          </a:p>
          <a:p>
            <a:pPr lvl="0"/>
            <a:r>
              <a:rPr lang="en-US" b="1" dirty="0">
                <a:solidFill>
                  <a:schemeClr val="bg1"/>
                </a:solidFill>
              </a:rPr>
              <a:t>From Dan. 2 we learned</a:t>
            </a:r>
            <a:endParaRPr lang="en-US" dirty="0">
              <a:solidFill>
                <a:schemeClr val="bg1"/>
              </a:solidFill>
            </a:endParaRPr>
          </a:p>
          <a:p>
            <a:pPr lvl="1"/>
            <a:r>
              <a:rPr lang="en-US" sz="3200" b="1" dirty="0">
                <a:solidFill>
                  <a:schemeClr val="bg1"/>
                </a:solidFill>
              </a:rPr>
              <a:t>His kingdom will rise from the old </a:t>
            </a:r>
            <a:r>
              <a:rPr lang="en-US" sz="3200" b="1" u="sng" dirty="0">
                <a:solidFill>
                  <a:srgbClr val="FFFF99"/>
                </a:solidFill>
              </a:rPr>
              <a:t>Roman</a:t>
            </a:r>
            <a:r>
              <a:rPr lang="en-US" sz="3200" b="1" dirty="0">
                <a:solidFill>
                  <a:srgbClr val="FFFF99"/>
                </a:solidFill>
              </a:rPr>
              <a:t> </a:t>
            </a:r>
            <a:r>
              <a:rPr lang="en-US" sz="3200" b="1" dirty="0">
                <a:solidFill>
                  <a:schemeClr val="bg1"/>
                </a:solidFill>
              </a:rPr>
              <a:t>Empire.</a:t>
            </a:r>
            <a:endParaRPr lang="en-US" sz="3200" dirty="0">
              <a:solidFill>
                <a:schemeClr val="bg1"/>
              </a:solidFill>
            </a:endParaRPr>
          </a:p>
          <a:p>
            <a:pPr lvl="1"/>
            <a:r>
              <a:rPr lang="en-US" sz="3200" b="1" dirty="0">
                <a:solidFill>
                  <a:schemeClr val="bg1"/>
                </a:solidFill>
              </a:rPr>
              <a:t>This will be a kingdom of </a:t>
            </a:r>
            <a:r>
              <a:rPr lang="en-US" sz="3200" b="1" u="sng" dirty="0">
                <a:solidFill>
                  <a:srgbClr val="FFFF99"/>
                </a:solidFill>
              </a:rPr>
              <a:t>evil</a:t>
            </a:r>
            <a:r>
              <a:rPr lang="en-US" sz="3200" b="1" dirty="0">
                <a:solidFill>
                  <a:schemeClr val="bg1"/>
                </a:solidFill>
              </a:rPr>
              <a:t>.</a:t>
            </a:r>
            <a:endParaRPr lang="en-US" sz="3200" dirty="0">
              <a:solidFill>
                <a:schemeClr val="bg1"/>
              </a:solidFill>
            </a:endParaRPr>
          </a:p>
          <a:p>
            <a:pPr lvl="1"/>
            <a:r>
              <a:rPr lang="en-US" sz="3200" b="1" dirty="0">
                <a:solidFill>
                  <a:schemeClr val="bg1"/>
                </a:solidFill>
              </a:rPr>
              <a:t>Ultimately Christ will </a:t>
            </a:r>
            <a:r>
              <a:rPr lang="en-US" sz="3200" b="1" u="sng" dirty="0">
                <a:solidFill>
                  <a:srgbClr val="FFFF99"/>
                </a:solidFill>
              </a:rPr>
              <a:t>destroy</a:t>
            </a:r>
            <a:r>
              <a:rPr lang="en-US" sz="3200" b="1" dirty="0">
                <a:solidFill>
                  <a:srgbClr val="FFFF99"/>
                </a:solidFill>
              </a:rPr>
              <a:t> </a:t>
            </a:r>
            <a:r>
              <a:rPr lang="en-US" sz="3200" b="1" dirty="0">
                <a:solidFill>
                  <a:schemeClr val="bg1"/>
                </a:solidFill>
              </a:rPr>
              <a:t>this kingdom.</a:t>
            </a:r>
            <a:endParaRPr lang="en-US" sz="3200" dirty="0">
              <a:solidFill>
                <a:schemeClr val="bg1"/>
              </a:solidFill>
            </a:endParaRPr>
          </a:p>
        </p:txBody>
      </p:sp>
    </p:spTree>
    <p:extLst>
      <p:ext uri="{BB962C8B-B14F-4D97-AF65-F5344CB8AC3E}">
        <p14:creationId xmlns:p14="http://schemas.microsoft.com/office/powerpoint/2010/main" val="2979236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7</a:t>
            </a:r>
            <a:endParaRPr lang="en-US" dirty="0">
              <a:solidFill>
                <a:schemeClr val="bg1"/>
              </a:solidFill>
            </a:endParaRPr>
          </a:p>
          <a:p>
            <a:pPr lvl="1"/>
            <a:r>
              <a:rPr lang="en-US" sz="3200" b="1" dirty="0">
                <a:solidFill>
                  <a:schemeClr val="bg1"/>
                </a:solidFill>
              </a:rPr>
              <a:t>Reaffirmed that his kingdom will rise from the old Roman Empire.</a:t>
            </a:r>
            <a:endParaRPr lang="en-US" sz="3200" dirty="0">
              <a:solidFill>
                <a:schemeClr val="bg1"/>
              </a:solidFill>
            </a:endParaRPr>
          </a:p>
          <a:p>
            <a:pPr lvl="1"/>
            <a:r>
              <a:rPr lang="en-US" sz="3200" b="1" dirty="0">
                <a:solidFill>
                  <a:schemeClr val="bg1"/>
                </a:solidFill>
              </a:rPr>
              <a:t>He will speak </a:t>
            </a:r>
            <a:r>
              <a:rPr lang="en-US" sz="3200" b="1" u="sng" dirty="0"/>
              <a:t>pompous</a:t>
            </a:r>
            <a:r>
              <a:rPr lang="en-US" sz="3200" b="1" dirty="0"/>
              <a:t> </a:t>
            </a:r>
            <a:r>
              <a:rPr lang="en-US" sz="3200" b="1" dirty="0">
                <a:solidFill>
                  <a:schemeClr val="bg1"/>
                </a:solidFill>
              </a:rPr>
              <a:t>(arrogant), even blasphemous words.</a:t>
            </a:r>
            <a:endParaRPr lang="en-US" sz="3200" dirty="0">
              <a:solidFill>
                <a:schemeClr val="bg1"/>
              </a:solidFill>
            </a:endParaRPr>
          </a:p>
          <a:p>
            <a:pPr lvl="1"/>
            <a:r>
              <a:rPr lang="en-US" sz="3200" b="1" dirty="0">
                <a:solidFill>
                  <a:schemeClr val="bg1"/>
                </a:solidFill>
              </a:rPr>
              <a:t>In his rise to power he will remove three kings</a:t>
            </a:r>
            <a:r>
              <a:rPr lang="en-US" sz="3200" b="1"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98009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7</a:t>
            </a:r>
            <a:endParaRPr lang="en-US" dirty="0">
              <a:solidFill>
                <a:schemeClr val="bg1"/>
              </a:solidFill>
            </a:endParaRPr>
          </a:p>
          <a:p>
            <a:pPr lvl="1"/>
            <a:r>
              <a:rPr lang="en-US" sz="3200" b="1" dirty="0">
                <a:solidFill>
                  <a:schemeClr val="bg1"/>
                </a:solidFill>
              </a:rPr>
              <a:t>Reaffirmed that his kingdom will rise from the old Roman Empire.</a:t>
            </a:r>
            <a:endParaRPr lang="en-US" sz="3200" dirty="0">
              <a:solidFill>
                <a:schemeClr val="bg1"/>
              </a:solidFill>
            </a:endParaRPr>
          </a:p>
          <a:p>
            <a:pPr lvl="1"/>
            <a:r>
              <a:rPr lang="en-US" sz="3200" b="1" dirty="0">
                <a:solidFill>
                  <a:schemeClr val="bg1"/>
                </a:solidFill>
              </a:rPr>
              <a:t>He will speak </a:t>
            </a:r>
            <a:r>
              <a:rPr lang="en-US" sz="3200" b="1" u="sng" dirty="0">
                <a:solidFill>
                  <a:srgbClr val="FFFF99"/>
                </a:solidFill>
              </a:rPr>
              <a:t>pompous</a:t>
            </a:r>
            <a:r>
              <a:rPr lang="en-US" sz="3200" b="1" dirty="0">
                <a:solidFill>
                  <a:srgbClr val="FFFF99"/>
                </a:solidFill>
              </a:rPr>
              <a:t> </a:t>
            </a:r>
            <a:r>
              <a:rPr lang="en-US" sz="3200" b="1" dirty="0">
                <a:solidFill>
                  <a:schemeClr val="bg1"/>
                </a:solidFill>
              </a:rPr>
              <a:t>(arrogant), even blasphemous words.</a:t>
            </a:r>
            <a:endParaRPr lang="en-US" sz="3200" dirty="0">
              <a:solidFill>
                <a:schemeClr val="bg1"/>
              </a:solidFill>
            </a:endParaRPr>
          </a:p>
          <a:p>
            <a:pPr lvl="1"/>
            <a:r>
              <a:rPr lang="en-US" sz="3200" b="1" dirty="0">
                <a:solidFill>
                  <a:schemeClr val="bg1"/>
                </a:solidFill>
              </a:rPr>
              <a:t>In his rise to power he will remove three kings</a:t>
            </a:r>
            <a:r>
              <a:rPr lang="en-US" sz="3200" b="1"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6172353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7</a:t>
            </a:r>
            <a:endParaRPr lang="en-US" dirty="0">
              <a:solidFill>
                <a:schemeClr val="bg1"/>
              </a:solidFill>
            </a:endParaRPr>
          </a:p>
          <a:p>
            <a:pPr lvl="1"/>
            <a:r>
              <a:rPr lang="en-US" sz="3200" b="1" dirty="0" smtClean="0">
                <a:solidFill>
                  <a:schemeClr val="bg1"/>
                </a:solidFill>
              </a:rPr>
              <a:t>He </a:t>
            </a:r>
            <a:r>
              <a:rPr lang="en-US" sz="3200" b="1" dirty="0">
                <a:solidFill>
                  <a:schemeClr val="bg1"/>
                </a:solidFill>
              </a:rPr>
              <a:t>will make war on </a:t>
            </a:r>
            <a:r>
              <a:rPr lang="en-US" sz="3200" b="1" u="sng" dirty="0"/>
              <a:t>believers</a:t>
            </a:r>
            <a:r>
              <a:rPr lang="en-US" sz="3200" b="1" dirty="0">
                <a:solidFill>
                  <a:schemeClr val="bg1"/>
                </a:solidFill>
              </a:rPr>
              <a:t>.</a:t>
            </a:r>
            <a:endParaRPr lang="en-US" sz="3200" dirty="0">
              <a:solidFill>
                <a:schemeClr val="bg1"/>
              </a:solidFill>
            </a:endParaRPr>
          </a:p>
          <a:p>
            <a:pPr lvl="1"/>
            <a:r>
              <a:rPr lang="en-US" sz="3200" b="1" dirty="0">
                <a:solidFill>
                  <a:schemeClr val="bg1"/>
                </a:solidFill>
              </a:rPr>
              <a:t>He will attempt to change God´s laws and God´s appointed plan.</a:t>
            </a:r>
            <a:endParaRPr lang="en-US" sz="3200" dirty="0">
              <a:solidFill>
                <a:schemeClr val="bg1"/>
              </a:solidFill>
            </a:endParaRPr>
          </a:p>
          <a:p>
            <a:pPr lvl="1"/>
            <a:r>
              <a:rPr lang="en-US" sz="3200" b="1" dirty="0">
                <a:solidFill>
                  <a:schemeClr val="bg1"/>
                </a:solidFill>
              </a:rPr>
              <a:t>He will ultimately be cast into </a:t>
            </a:r>
            <a:r>
              <a:rPr lang="en-US" sz="3200" b="1" u="sng" dirty="0"/>
              <a:t>flames</a:t>
            </a:r>
            <a:r>
              <a:rPr lang="en-US" sz="3200" b="1"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957158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7</a:t>
            </a:r>
            <a:endParaRPr lang="en-US" dirty="0">
              <a:solidFill>
                <a:schemeClr val="bg1"/>
              </a:solidFill>
            </a:endParaRPr>
          </a:p>
          <a:p>
            <a:pPr lvl="1"/>
            <a:r>
              <a:rPr lang="en-US" sz="3200" b="1" dirty="0" smtClean="0">
                <a:solidFill>
                  <a:schemeClr val="bg1"/>
                </a:solidFill>
              </a:rPr>
              <a:t>He </a:t>
            </a:r>
            <a:r>
              <a:rPr lang="en-US" sz="3200" b="1" dirty="0">
                <a:solidFill>
                  <a:schemeClr val="bg1"/>
                </a:solidFill>
              </a:rPr>
              <a:t>will make war on </a:t>
            </a:r>
            <a:r>
              <a:rPr lang="en-US" sz="3200" b="1" u="sng" dirty="0">
                <a:solidFill>
                  <a:srgbClr val="FFFF99"/>
                </a:solidFill>
              </a:rPr>
              <a:t>believers</a:t>
            </a:r>
            <a:r>
              <a:rPr lang="en-US" sz="3200" b="1" dirty="0">
                <a:solidFill>
                  <a:schemeClr val="bg1"/>
                </a:solidFill>
              </a:rPr>
              <a:t>.</a:t>
            </a:r>
            <a:endParaRPr lang="en-US" sz="3200" dirty="0">
              <a:solidFill>
                <a:schemeClr val="bg1"/>
              </a:solidFill>
            </a:endParaRPr>
          </a:p>
          <a:p>
            <a:pPr lvl="1"/>
            <a:r>
              <a:rPr lang="en-US" sz="3200" b="1" dirty="0">
                <a:solidFill>
                  <a:schemeClr val="bg1"/>
                </a:solidFill>
              </a:rPr>
              <a:t>He will attempt to change God´s laws and God´s appointed plan.</a:t>
            </a:r>
            <a:endParaRPr lang="en-US" sz="3200" dirty="0">
              <a:solidFill>
                <a:schemeClr val="bg1"/>
              </a:solidFill>
            </a:endParaRPr>
          </a:p>
          <a:p>
            <a:pPr lvl="1"/>
            <a:r>
              <a:rPr lang="en-US" sz="3200" b="1" dirty="0">
                <a:solidFill>
                  <a:schemeClr val="bg1"/>
                </a:solidFill>
              </a:rPr>
              <a:t>He will ultimately be cast into </a:t>
            </a:r>
            <a:r>
              <a:rPr lang="en-US" sz="3200" b="1" u="sng" dirty="0"/>
              <a:t>flames</a:t>
            </a:r>
            <a:r>
              <a:rPr lang="en-US" sz="3200" b="1"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4249083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7</a:t>
            </a:r>
            <a:endParaRPr lang="en-US" dirty="0">
              <a:solidFill>
                <a:schemeClr val="bg1"/>
              </a:solidFill>
            </a:endParaRPr>
          </a:p>
          <a:p>
            <a:pPr lvl="1"/>
            <a:r>
              <a:rPr lang="en-US" sz="3200" b="1" dirty="0" smtClean="0">
                <a:solidFill>
                  <a:schemeClr val="bg1"/>
                </a:solidFill>
              </a:rPr>
              <a:t>He </a:t>
            </a:r>
            <a:r>
              <a:rPr lang="en-US" sz="3200" b="1" dirty="0">
                <a:solidFill>
                  <a:schemeClr val="bg1"/>
                </a:solidFill>
              </a:rPr>
              <a:t>will make war on </a:t>
            </a:r>
            <a:r>
              <a:rPr lang="en-US" sz="3200" b="1" u="sng" dirty="0">
                <a:solidFill>
                  <a:srgbClr val="FFFF99"/>
                </a:solidFill>
              </a:rPr>
              <a:t>believers</a:t>
            </a:r>
            <a:r>
              <a:rPr lang="en-US" sz="3200" b="1" dirty="0">
                <a:solidFill>
                  <a:schemeClr val="bg1"/>
                </a:solidFill>
              </a:rPr>
              <a:t>.</a:t>
            </a:r>
            <a:endParaRPr lang="en-US" sz="3200" dirty="0">
              <a:solidFill>
                <a:schemeClr val="bg1"/>
              </a:solidFill>
            </a:endParaRPr>
          </a:p>
          <a:p>
            <a:pPr lvl="1"/>
            <a:r>
              <a:rPr lang="en-US" sz="3200" b="1" dirty="0">
                <a:solidFill>
                  <a:schemeClr val="bg1"/>
                </a:solidFill>
              </a:rPr>
              <a:t>He will attempt to change God´s laws and God´s appointed plan.</a:t>
            </a:r>
            <a:endParaRPr lang="en-US" sz="3200" dirty="0">
              <a:solidFill>
                <a:schemeClr val="bg1"/>
              </a:solidFill>
            </a:endParaRPr>
          </a:p>
          <a:p>
            <a:pPr lvl="1"/>
            <a:r>
              <a:rPr lang="en-US" sz="3200" b="1" dirty="0">
                <a:solidFill>
                  <a:schemeClr val="bg1"/>
                </a:solidFill>
              </a:rPr>
              <a:t>He will ultimately be cast into </a:t>
            </a:r>
            <a:r>
              <a:rPr lang="en-US" sz="3200" b="1" u="sng" dirty="0">
                <a:solidFill>
                  <a:srgbClr val="FFFF99"/>
                </a:solidFill>
              </a:rPr>
              <a:t>flames</a:t>
            </a:r>
            <a:r>
              <a:rPr lang="en-US" sz="3200" b="1"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475210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God revealed a time table for the </a:t>
            </a:r>
            <a:r>
              <a:rPr lang="en-US" sz="3200" b="1" u="sng" dirty="0"/>
              <a:t>Jews</a:t>
            </a:r>
            <a:r>
              <a:rPr lang="en-US" sz="3200" b="1" dirty="0"/>
              <a:t> </a:t>
            </a:r>
            <a:r>
              <a:rPr lang="en-US" sz="3200" b="1" dirty="0">
                <a:solidFill>
                  <a:schemeClr val="bg1"/>
                </a:solidFill>
              </a:rPr>
              <a:t>and Jerusalem.</a:t>
            </a:r>
            <a:endParaRPr lang="en-US" sz="3200" dirty="0">
              <a:solidFill>
                <a:schemeClr val="bg1"/>
              </a:solidFill>
            </a:endParaRPr>
          </a:p>
          <a:p>
            <a:pPr lvl="1"/>
            <a:r>
              <a:rPr lang="en-US" sz="3200" b="1" dirty="0">
                <a:solidFill>
                  <a:schemeClr val="bg1"/>
                </a:solidFill>
              </a:rPr>
              <a:t>He divided the time table into three parts: 49 years, 434 years, 7 years.</a:t>
            </a:r>
            <a:endParaRPr lang="en-US" sz="3200" dirty="0">
              <a:solidFill>
                <a:schemeClr val="bg1"/>
              </a:solidFill>
            </a:endParaRPr>
          </a:p>
        </p:txBody>
      </p:sp>
    </p:spTree>
    <p:extLst>
      <p:ext uri="{BB962C8B-B14F-4D97-AF65-F5344CB8AC3E}">
        <p14:creationId xmlns:p14="http://schemas.microsoft.com/office/powerpoint/2010/main" val="1045505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God revealed a time table for the </a:t>
            </a:r>
            <a:r>
              <a:rPr lang="en-US" sz="3200" b="1" u="sng" dirty="0">
                <a:solidFill>
                  <a:srgbClr val="FFFF99"/>
                </a:solidFill>
              </a:rPr>
              <a:t>Jews</a:t>
            </a:r>
            <a:r>
              <a:rPr lang="en-US" sz="3200" b="1" dirty="0">
                <a:solidFill>
                  <a:srgbClr val="FFFF99"/>
                </a:solidFill>
              </a:rPr>
              <a:t> </a:t>
            </a:r>
            <a:r>
              <a:rPr lang="en-US" sz="3200" b="1" dirty="0">
                <a:solidFill>
                  <a:schemeClr val="bg1"/>
                </a:solidFill>
              </a:rPr>
              <a:t>and Jerusalem.</a:t>
            </a:r>
            <a:endParaRPr lang="en-US" sz="3200" dirty="0">
              <a:solidFill>
                <a:schemeClr val="bg1"/>
              </a:solidFill>
            </a:endParaRPr>
          </a:p>
          <a:p>
            <a:pPr lvl="1"/>
            <a:r>
              <a:rPr lang="en-US" sz="3200" b="1" dirty="0">
                <a:solidFill>
                  <a:schemeClr val="bg1"/>
                </a:solidFill>
              </a:rPr>
              <a:t>He divided the time table into three parts: 49 years, 434 years, 7 years.</a:t>
            </a:r>
            <a:endParaRPr lang="en-US" sz="3200" dirty="0">
              <a:solidFill>
                <a:schemeClr val="bg1"/>
              </a:solidFill>
            </a:endParaRPr>
          </a:p>
        </p:txBody>
      </p:sp>
    </p:spTree>
    <p:extLst>
      <p:ext uri="{BB962C8B-B14F-4D97-AF65-F5344CB8AC3E}">
        <p14:creationId xmlns:p14="http://schemas.microsoft.com/office/powerpoint/2010/main" val="1133789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During the 49 and 434 years (483 total), the following would be accomplished:</a:t>
            </a:r>
            <a:endParaRPr lang="en-US" sz="3200" dirty="0">
              <a:solidFill>
                <a:schemeClr val="bg1"/>
              </a:solidFill>
            </a:endParaRPr>
          </a:p>
          <a:p>
            <a:pPr lvl="1"/>
            <a:r>
              <a:rPr lang="en-US" sz="3200" b="1" dirty="0">
                <a:solidFill>
                  <a:schemeClr val="bg1"/>
                </a:solidFill>
              </a:rPr>
              <a:t>To </a:t>
            </a:r>
            <a:r>
              <a:rPr lang="en-US" sz="3200" b="1" u="sng" dirty="0"/>
              <a:t>finish</a:t>
            </a:r>
            <a:r>
              <a:rPr lang="en-US" sz="3200" b="1" dirty="0"/>
              <a:t> </a:t>
            </a:r>
            <a:r>
              <a:rPr lang="en-US" sz="3200" b="1" dirty="0">
                <a:solidFill>
                  <a:schemeClr val="bg1"/>
                </a:solidFill>
              </a:rPr>
              <a:t>transgression, end sins, make </a:t>
            </a:r>
            <a:r>
              <a:rPr lang="en-US" sz="3200" b="1" u="sng" dirty="0"/>
              <a:t>reconciliation</a:t>
            </a:r>
            <a:r>
              <a:rPr lang="en-US" sz="3200" b="1" dirty="0"/>
              <a:t> </a:t>
            </a:r>
            <a:r>
              <a:rPr lang="en-US" sz="3200" b="1" dirty="0">
                <a:solidFill>
                  <a:schemeClr val="bg1"/>
                </a:solidFill>
              </a:rPr>
              <a:t>for iniquity, bring in righteousness, seal prophecy, and anoint the Most Holy.  (All of this was completed the </a:t>
            </a:r>
            <a:r>
              <a:rPr lang="en-US" sz="3200" b="1" u="sng" dirty="0"/>
              <a:t>week</a:t>
            </a:r>
            <a:r>
              <a:rPr lang="en-US" sz="3200" b="1" dirty="0"/>
              <a:t> </a:t>
            </a:r>
            <a:r>
              <a:rPr lang="en-US" sz="3200" b="1" dirty="0">
                <a:solidFill>
                  <a:schemeClr val="bg1"/>
                </a:solidFill>
              </a:rPr>
              <a:t>Jesus died on the cross, exactly on schedule with the prophecy.)</a:t>
            </a:r>
            <a:endParaRPr lang="en-US" sz="3200" dirty="0">
              <a:solidFill>
                <a:schemeClr val="bg1"/>
              </a:solidFill>
            </a:endParaRPr>
          </a:p>
        </p:txBody>
      </p:sp>
    </p:spTree>
    <p:extLst>
      <p:ext uri="{BB962C8B-B14F-4D97-AF65-F5344CB8AC3E}">
        <p14:creationId xmlns:p14="http://schemas.microsoft.com/office/powerpoint/2010/main" val="1136483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i="1" dirty="0">
                <a:solidFill>
                  <a:schemeClr val="bg1"/>
                </a:solidFill>
              </a:rPr>
              <a:t>Revelation 6:1-2   Now I saw when the Lamb opened one of the seals; and I heard one of the four living creatures saying with a voice like thunder, “Come and see.” 2. And I looked, and behold, a white horse. He who sat on it had a bow; and a crown was given to him, and he went out conquering and to conquer. </a:t>
            </a:r>
            <a:endParaRPr lang="en-US" dirty="0">
              <a:solidFill>
                <a:schemeClr val="bg1"/>
              </a:solidFill>
            </a:endParaRPr>
          </a:p>
        </p:txBody>
      </p:sp>
    </p:spTree>
    <p:extLst>
      <p:ext uri="{BB962C8B-B14F-4D97-AF65-F5344CB8AC3E}">
        <p14:creationId xmlns:p14="http://schemas.microsoft.com/office/powerpoint/2010/main" val="1452551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During the 49 and 434 years (483 total), the following would be accomplished:</a:t>
            </a:r>
            <a:endParaRPr lang="en-US" sz="3200" dirty="0">
              <a:solidFill>
                <a:schemeClr val="bg1"/>
              </a:solidFill>
            </a:endParaRPr>
          </a:p>
          <a:p>
            <a:pPr lvl="1"/>
            <a:r>
              <a:rPr lang="en-US" sz="3200" b="1" dirty="0">
                <a:solidFill>
                  <a:schemeClr val="bg1"/>
                </a:solidFill>
              </a:rPr>
              <a:t>To </a:t>
            </a:r>
            <a:r>
              <a:rPr lang="en-US" sz="3200" b="1" u="sng" dirty="0">
                <a:solidFill>
                  <a:srgbClr val="FFFF99"/>
                </a:solidFill>
              </a:rPr>
              <a:t>finish</a:t>
            </a:r>
            <a:r>
              <a:rPr lang="en-US" sz="3200" b="1" dirty="0">
                <a:solidFill>
                  <a:srgbClr val="FFFF99"/>
                </a:solidFill>
              </a:rPr>
              <a:t> </a:t>
            </a:r>
            <a:r>
              <a:rPr lang="en-US" sz="3200" b="1" dirty="0">
                <a:solidFill>
                  <a:schemeClr val="bg1"/>
                </a:solidFill>
              </a:rPr>
              <a:t>transgression, end sins, make </a:t>
            </a:r>
            <a:r>
              <a:rPr lang="en-US" sz="3200" b="1" u="sng" dirty="0"/>
              <a:t>reconciliation</a:t>
            </a:r>
            <a:r>
              <a:rPr lang="en-US" sz="3200" b="1" dirty="0"/>
              <a:t> </a:t>
            </a:r>
            <a:r>
              <a:rPr lang="en-US" sz="3200" b="1" dirty="0">
                <a:solidFill>
                  <a:schemeClr val="bg1"/>
                </a:solidFill>
              </a:rPr>
              <a:t>for iniquity, bring in righteousness, seal prophecy, and anoint the Most Holy.  (All of this was completed the </a:t>
            </a:r>
            <a:r>
              <a:rPr lang="en-US" sz="3200" b="1" u="sng" dirty="0"/>
              <a:t>week</a:t>
            </a:r>
            <a:r>
              <a:rPr lang="en-US" sz="3200" b="1" dirty="0"/>
              <a:t> </a:t>
            </a:r>
            <a:r>
              <a:rPr lang="en-US" sz="3200" b="1" dirty="0">
                <a:solidFill>
                  <a:schemeClr val="bg1"/>
                </a:solidFill>
              </a:rPr>
              <a:t>Jesus died on the cross, exactly on schedule with the prophecy.)</a:t>
            </a:r>
            <a:endParaRPr lang="en-US" sz="3200" dirty="0">
              <a:solidFill>
                <a:schemeClr val="bg1"/>
              </a:solidFill>
            </a:endParaRPr>
          </a:p>
        </p:txBody>
      </p:sp>
    </p:spTree>
    <p:extLst>
      <p:ext uri="{BB962C8B-B14F-4D97-AF65-F5344CB8AC3E}">
        <p14:creationId xmlns:p14="http://schemas.microsoft.com/office/powerpoint/2010/main" val="2375023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During the 49 and 434 years (483 total), the following would be accomplished:</a:t>
            </a:r>
            <a:endParaRPr lang="en-US" sz="3200" dirty="0">
              <a:solidFill>
                <a:schemeClr val="bg1"/>
              </a:solidFill>
            </a:endParaRPr>
          </a:p>
          <a:p>
            <a:pPr lvl="1"/>
            <a:r>
              <a:rPr lang="en-US" sz="3200" b="1" dirty="0">
                <a:solidFill>
                  <a:schemeClr val="bg1"/>
                </a:solidFill>
              </a:rPr>
              <a:t>To </a:t>
            </a:r>
            <a:r>
              <a:rPr lang="en-US" sz="3200" b="1" u="sng" dirty="0">
                <a:solidFill>
                  <a:srgbClr val="FFFF99"/>
                </a:solidFill>
              </a:rPr>
              <a:t>finish</a:t>
            </a:r>
            <a:r>
              <a:rPr lang="en-US" sz="3200" b="1" dirty="0">
                <a:solidFill>
                  <a:srgbClr val="FFFF99"/>
                </a:solidFill>
              </a:rPr>
              <a:t> </a:t>
            </a:r>
            <a:r>
              <a:rPr lang="en-US" sz="3200" b="1" dirty="0">
                <a:solidFill>
                  <a:schemeClr val="bg1"/>
                </a:solidFill>
              </a:rPr>
              <a:t>transgression, end sins, make </a:t>
            </a:r>
            <a:r>
              <a:rPr lang="en-US" sz="3200" b="1" u="sng" dirty="0">
                <a:solidFill>
                  <a:srgbClr val="FFFF99"/>
                </a:solidFill>
              </a:rPr>
              <a:t>reconciliation</a:t>
            </a:r>
            <a:r>
              <a:rPr lang="en-US" sz="3200" b="1" dirty="0">
                <a:solidFill>
                  <a:srgbClr val="FFFF99"/>
                </a:solidFill>
              </a:rPr>
              <a:t> </a:t>
            </a:r>
            <a:r>
              <a:rPr lang="en-US" sz="3200" b="1" dirty="0">
                <a:solidFill>
                  <a:schemeClr val="bg1"/>
                </a:solidFill>
              </a:rPr>
              <a:t>for iniquity, bring in righteousness, seal prophecy, and anoint the Most Holy.  (All of this was completed the </a:t>
            </a:r>
            <a:r>
              <a:rPr lang="en-US" sz="3200" b="1" u="sng" dirty="0"/>
              <a:t>week</a:t>
            </a:r>
            <a:r>
              <a:rPr lang="en-US" sz="3200" b="1" dirty="0"/>
              <a:t> </a:t>
            </a:r>
            <a:r>
              <a:rPr lang="en-US" sz="3200" b="1" dirty="0">
                <a:solidFill>
                  <a:schemeClr val="bg1"/>
                </a:solidFill>
              </a:rPr>
              <a:t>Jesus died on the cross, exactly on schedule with the prophecy.)</a:t>
            </a:r>
            <a:endParaRPr lang="en-US" sz="3200" dirty="0">
              <a:solidFill>
                <a:schemeClr val="bg1"/>
              </a:solidFill>
            </a:endParaRPr>
          </a:p>
        </p:txBody>
      </p:sp>
    </p:spTree>
    <p:extLst>
      <p:ext uri="{BB962C8B-B14F-4D97-AF65-F5344CB8AC3E}">
        <p14:creationId xmlns:p14="http://schemas.microsoft.com/office/powerpoint/2010/main" val="336773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During the 49 and 434 years (483 total), the following would be accomplished:</a:t>
            </a:r>
            <a:endParaRPr lang="en-US" sz="3200" dirty="0">
              <a:solidFill>
                <a:schemeClr val="bg1"/>
              </a:solidFill>
            </a:endParaRPr>
          </a:p>
          <a:p>
            <a:pPr lvl="1"/>
            <a:r>
              <a:rPr lang="en-US" sz="3200" b="1" dirty="0">
                <a:solidFill>
                  <a:schemeClr val="bg1"/>
                </a:solidFill>
              </a:rPr>
              <a:t>To </a:t>
            </a:r>
            <a:r>
              <a:rPr lang="en-US" sz="3200" b="1" u="sng" dirty="0">
                <a:solidFill>
                  <a:srgbClr val="FFFF99"/>
                </a:solidFill>
              </a:rPr>
              <a:t>finish</a:t>
            </a:r>
            <a:r>
              <a:rPr lang="en-US" sz="3200" b="1" dirty="0">
                <a:solidFill>
                  <a:srgbClr val="FFFF99"/>
                </a:solidFill>
              </a:rPr>
              <a:t> </a:t>
            </a:r>
            <a:r>
              <a:rPr lang="en-US" sz="3200" b="1" dirty="0">
                <a:solidFill>
                  <a:schemeClr val="bg1"/>
                </a:solidFill>
              </a:rPr>
              <a:t>transgression, end sins, make </a:t>
            </a:r>
            <a:r>
              <a:rPr lang="en-US" sz="3200" b="1" u="sng" dirty="0">
                <a:solidFill>
                  <a:srgbClr val="FFFF99"/>
                </a:solidFill>
              </a:rPr>
              <a:t>reconciliation</a:t>
            </a:r>
            <a:r>
              <a:rPr lang="en-US" sz="3200" b="1" dirty="0">
                <a:solidFill>
                  <a:srgbClr val="FFFF99"/>
                </a:solidFill>
              </a:rPr>
              <a:t> </a:t>
            </a:r>
            <a:r>
              <a:rPr lang="en-US" sz="3200" b="1" dirty="0">
                <a:solidFill>
                  <a:schemeClr val="bg1"/>
                </a:solidFill>
              </a:rPr>
              <a:t>for iniquity, bring in righteousness, seal prophecy, and anoint the Most Holy.  (All of this was completed the </a:t>
            </a:r>
            <a:r>
              <a:rPr lang="en-US" sz="3200" b="1" u="sng" dirty="0">
                <a:solidFill>
                  <a:srgbClr val="FFFF99"/>
                </a:solidFill>
              </a:rPr>
              <a:t>week</a:t>
            </a:r>
            <a:r>
              <a:rPr lang="en-US" sz="3200" b="1" dirty="0">
                <a:solidFill>
                  <a:srgbClr val="FFFF99"/>
                </a:solidFill>
              </a:rPr>
              <a:t> </a:t>
            </a:r>
            <a:r>
              <a:rPr lang="en-US" sz="3200" b="1" dirty="0">
                <a:solidFill>
                  <a:schemeClr val="bg1"/>
                </a:solidFill>
              </a:rPr>
              <a:t>Jesus died on the cross, exactly on schedule with the prophecy.)</a:t>
            </a:r>
            <a:endParaRPr lang="en-US" sz="3200" dirty="0">
              <a:solidFill>
                <a:schemeClr val="bg1"/>
              </a:solidFill>
            </a:endParaRPr>
          </a:p>
        </p:txBody>
      </p:sp>
    </p:spTree>
    <p:extLst>
      <p:ext uri="{BB962C8B-B14F-4D97-AF65-F5344CB8AC3E}">
        <p14:creationId xmlns:p14="http://schemas.microsoft.com/office/powerpoint/2010/main" val="3080006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The people of the “prince to come” will destroy the temple and Jerusalem. (The temple and Jerusalem were destroyed by the </a:t>
            </a:r>
            <a:r>
              <a:rPr lang="en-US" sz="3200" b="1" u="sng" dirty="0"/>
              <a:t>Romans</a:t>
            </a:r>
            <a:r>
              <a:rPr lang="en-US" sz="3200" b="1" dirty="0"/>
              <a:t> </a:t>
            </a:r>
            <a:r>
              <a:rPr lang="en-US" sz="3200" b="1" dirty="0">
                <a:solidFill>
                  <a:schemeClr val="bg1"/>
                </a:solidFill>
              </a:rPr>
              <a:t>in 70 A.D.)</a:t>
            </a:r>
            <a:endParaRPr lang="en-US" sz="3200" dirty="0">
              <a:solidFill>
                <a:schemeClr val="bg1"/>
              </a:solidFill>
            </a:endParaRPr>
          </a:p>
          <a:p>
            <a:pPr lvl="1"/>
            <a:r>
              <a:rPr lang="en-US" sz="3200" b="1" dirty="0">
                <a:solidFill>
                  <a:schemeClr val="bg1"/>
                </a:solidFill>
              </a:rPr>
              <a:t>During the final 7 years, this prince will enter a covenant or </a:t>
            </a:r>
            <a:r>
              <a:rPr lang="en-US" sz="3200" b="1" u="sng" dirty="0"/>
              <a:t>treaty</a:t>
            </a:r>
            <a:r>
              <a:rPr lang="en-US" sz="3200" b="1" dirty="0"/>
              <a:t> </a:t>
            </a:r>
            <a:r>
              <a:rPr lang="en-US" sz="3200" b="1" dirty="0">
                <a:solidFill>
                  <a:schemeClr val="bg1"/>
                </a:solidFill>
              </a:rPr>
              <a:t>with Israel</a:t>
            </a:r>
            <a:r>
              <a:rPr lang="en-US" sz="3200" b="1"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260222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The people of the “prince to come” will destroy the temple and Jerusalem. (The temple and Jerusalem were destroyed by the </a:t>
            </a:r>
            <a:r>
              <a:rPr lang="en-US" sz="3200" b="1" u="sng" dirty="0">
                <a:solidFill>
                  <a:srgbClr val="FFFF99"/>
                </a:solidFill>
              </a:rPr>
              <a:t>Romans</a:t>
            </a:r>
            <a:r>
              <a:rPr lang="en-US" sz="3200" b="1" dirty="0">
                <a:solidFill>
                  <a:srgbClr val="FFFF99"/>
                </a:solidFill>
              </a:rPr>
              <a:t> </a:t>
            </a:r>
            <a:r>
              <a:rPr lang="en-US" sz="3200" b="1" dirty="0">
                <a:solidFill>
                  <a:schemeClr val="bg1"/>
                </a:solidFill>
              </a:rPr>
              <a:t>in 70 A.D.)</a:t>
            </a:r>
            <a:endParaRPr lang="en-US" sz="3200" dirty="0">
              <a:solidFill>
                <a:schemeClr val="bg1"/>
              </a:solidFill>
            </a:endParaRPr>
          </a:p>
          <a:p>
            <a:pPr lvl="1"/>
            <a:r>
              <a:rPr lang="en-US" sz="3200" b="1" dirty="0">
                <a:solidFill>
                  <a:schemeClr val="bg1"/>
                </a:solidFill>
              </a:rPr>
              <a:t>During the final 7 years, this prince will enter a covenant or </a:t>
            </a:r>
            <a:r>
              <a:rPr lang="en-US" sz="3200" b="1" u="sng" dirty="0"/>
              <a:t>treaty</a:t>
            </a:r>
            <a:r>
              <a:rPr lang="en-US" sz="3200" b="1" dirty="0"/>
              <a:t> </a:t>
            </a:r>
            <a:r>
              <a:rPr lang="en-US" sz="3200" b="1" dirty="0">
                <a:solidFill>
                  <a:schemeClr val="bg1"/>
                </a:solidFill>
              </a:rPr>
              <a:t>with Israel</a:t>
            </a:r>
            <a:r>
              <a:rPr lang="en-US" sz="3200" b="1"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054289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The people of the “prince to come” will destroy the temple and Jerusalem. (The temple and Jerusalem were destroyed by the </a:t>
            </a:r>
            <a:r>
              <a:rPr lang="en-US" sz="3200" b="1" u="sng" dirty="0">
                <a:solidFill>
                  <a:srgbClr val="FFFF99"/>
                </a:solidFill>
              </a:rPr>
              <a:t>Romans</a:t>
            </a:r>
            <a:r>
              <a:rPr lang="en-US" sz="3200" b="1" dirty="0">
                <a:solidFill>
                  <a:srgbClr val="FFFF99"/>
                </a:solidFill>
              </a:rPr>
              <a:t> </a:t>
            </a:r>
            <a:r>
              <a:rPr lang="en-US" sz="3200" b="1" dirty="0">
                <a:solidFill>
                  <a:schemeClr val="bg1"/>
                </a:solidFill>
              </a:rPr>
              <a:t>in 70 A.D.)</a:t>
            </a:r>
            <a:endParaRPr lang="en-US" sz="3200" dirty="0">
              <a:solidFill>
                <a:schemeClr val="bg1"/>
              </a:solidFill>
            </a:endParaRPr>
          </a:p>
          <a:p>
            <a:pPr lvl="1"/>
            <a:r>
              <a:rPr lang="en-US" sz="3200" b="1" dirty="0">
                <a:solidFill>
                  <a:schemeClr val="bg1"/>
                </a:solidFill>
              </a:rPr>
              <a:t>During the final 7 years, this prince will enter a covenant or </a:t>
            </a:r>
            <a:r>
              <a:rPr lang="en-US" sz="3200" b="1" u="sng" dirty="0">
                <a:solidFill>
                  <a:srgbClr val="FFFF99"/>
                </a:solidFill>
              </a:rPr>
              <a:t>treaty</a:t>
            </a:r>
            <a:r>
              <a:rPr lang="en-US" sz="3200" b="1" dirty="0">
                <a:solidFill>
                  <a:srgbClr val="FFFF99"/>
                </a:solidFill>
              </a:rPr>
              <a:t> </a:t>
            </a:r>
            <a:r>
              <a:rPr lang="en-US" sz="3200" b="1" dirty="0">
                <a:solidFill>
                  <a:schemeClr val="bg1"/>
                </a:solidFill>
              </a:rPr>
              <a:t>with Israel</a:t>
            </a:r>
            <a:r>
              <a:rPr lang="en-US" sz="3200" b="1"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4377513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In the middle of the 7 years, this prince will </a:t>
            </a:r>
            <a:r>
              <a:rPr lang="en-US" sz="3200" b="1" u="sng" dirty="0"/>
              <a:t>break</a:t>
            </a:r>
            <a:r>
              <a:rPr lang="en-US" sz="3200" b="1" dirty="0"/>
              <a:t> </a:t>
            </a:r>
            <a:r>
              <a:rPr lang="en-US" sz="3200" b="1" dirty="0">
                <a:solidFill>
                  <a:schemeClr val="bg1"/>
                </a:solidFill>
              </a:rPr>
              <a:t>the covenant and put an end to sacrifice and offering and commit the abomination of desolations.</a:t>
            </a:r>
            <a:endParaRPr lang="en-US" sz="3200" dirty="0">
              <a:solidFill>
                <a:schemeClr val="bg1"/>
              </a:solidFill>
            </a:endParaRPr>
          </a:p>
        </p:txBody>
      </p:sp>
    </p:spTree>
    <p:extLst>
      <p:ext uri="{BB962C8B-B14F-4D97-AF65-F5344CB8AC3E}">
        <p14:creationId xmlns:p14="http://schemas.microsoft.com/office/powerpoint/2010/main" val="3044064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From Dan. 9</a:t>
            </a:r>
            <a:endParaRPr lang="en-US" dirty="0">
              <a:solidFill>
                <a:schemeClr val="bg1"/>
              </a:solidFill>
            </a:endParaRPr>
          </a:p>
          <a:p>
            <a:pPr lvl="1"/>
            <a:r>
              <a:rPr lang="en-US" sz="3200" b="1" dirty="0">
                <a:solidFill>
                  <a:schemeClr val="bg1"/>
                </a:solidFill>
              </a:rPr>
              <a:t>In the middle of the 7 years, this prince will </a:t>
            </a:r>
            <a:r>
              <a:rPr lang="en-US" sz="3200" b="1" u="sng" dirty="0">
                <a:solidFill>
                  <a:srgbClr val="FFFF99"/>
                </a:solidFill>
              </a:rPr>
              <a:t>break</a:t>
            </a:r>
            <a:r>
              <a:rPr lang="en-US" sz="3200" b="1" dirty="0">
                <a:solidFill>
                  <a:srgbClr val="FFFF99"/>
                </a:solidFill>
              </a:rPr>
              <a:t> </a:t>
            </a:r>
            <a:r>
              <a:rPr lang="en-US" sz="3200" b="1" dirty="0">
                <a:solidFill>
                  <a:schemeClr val="bg1"/>
                </a:solidFill>
              </a:rPr>
              <a:t>the covenant and put an end to sacrifice and offering and commit the abomination of desolations.</a:t>
            </a:r>
            <a:endParaRPr lang="en-US" sz="3200" dirty="0">
              <a:solidFill>
                <a:schemeClr val="bg1"/>
              </a:solidFill>
            </a:endParaRPr>
          </a:p>
        </p:txBody>
      </p:sp>
    </p:spTree>
    <p:extLst>
      <p:ext uri="{BB962C8B-B14F-4D97-AF65-F5344CB8AC3E}">
        <p14:creationId xmlns:p14="http://schemas.microsoft.com/office/powerpoint/2010/main" val="4191310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Knowing that God has forewarned us that a wicked, conquering king is coming, who will be more wicked and more powerful than any other human king, tonight we ask two questions.</a:t>
            </a:r>
          </a:p>
          <a:p>
            <a:pPr marL="0" indent="0">
              <a:buNone/>
            </a:pPr>
            <a:r>
              <a:rPr lang="en-US" dirty="0">
                <a:solidFill>
                  <a:schemeClr val="bg1"/>
                </a:solidFill>
              </a:rPr>
              <a:t> </a:t>
            </a:r>
          </a:p>
          <a:p>
            <a:pPr lvl="0"/>
            <a:r>
              <a:rPr lang="en-US" b="1" dirty="0">
                <a:solidFill>
                  <a:schemeClr val="bg1"/>
                </a:solidFill>
              </a:rPr>
              <a:t>WHAT DO THE SCRIPTURES TELL US ABOUT THE CHARACTER OF THIS COMING WICKED KING?</a:t>
            </a:r>
            <a:endParaRPr lang="en-US" dirty="0">
              <a:solidFill>
                <a:schemeClr val="bg1"/>
              </a:solidFill>
            </a:endParaRPr>
          </a:p>
        </p:txBody>
      </p:sp>
    </p:spTree>
    <p:extLst>
      <p:ext uri="{BB962C8B-B14F-4D97-AF65-F5344CB8AC3E}">
        <p14:creationId xmlns:p14="http://schemas.microsoft.com/office/powerpoint/2010/main" val="20344013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The Apostle John (who wrote Revelation), in his letter of 1 John and 2 John, gives us </a:t>
            </a:r>
            <a:r>
              <a:rPr lang="en-US" b="1" dirty="0">
                <a:solidFill>
                  <a:schemeClr val="bg1"/>
                </a:solidFill>
              </a:rPr>
              <a:t>the title of this coming wicked king:  </a:t>
            </a:r>
            <a:r>
              <a:rPr lang="en-US" b="1" u="sng" dirty="0"/>
              <a:t>antichrist</a:t>
            </a:r>
            <a:r>
              <a:rPr lang="en-US" b="1" dirty="0">
                <a:solidFill>
                  <a:schemeClr val="bg1"/>
                </a:solidFill>
              </a:rPr>
              <a:t>.</a:t>
            </a:r>
            <a:endParaRPr lang="en-US" dirty="0">
              <a:solidFill>
                <a:schemeClr val="bg1"/>
              </a:solidFill>
            </a:endParaRPr>
          </a:p>
          <a:p>
            <a:pPr lvl="1"/>
            <a:r>
              <a:rPr lang="en-US" sz="3200" dirty="0">
                <a:solidFill>
                  <a:schemeClr val="bg1"/>
                </a:solidFill>
              </a:rPr>
              <a:t>While he is anti-Christ in the sense of the word that he is the antagonist of Christ and the enemy of God, he is at first not </a:t>
            </a:r>
            <a:r>
              <a:rPr lang="en-US" sz="3200" b="1" u="sng" dirty="0"/>
              <a:t>openly</a:t>
            </a:r>
            <a:r>
              <a:rPr lang="en-US" sz="3200" dirty="0"/>
              <a:t> </a:t>
            </a:r>
            <a:r>
              <a:rPr lang="en-US" sz="3200" dirty="0">
                <a:solidFill>
                  <a:schemeClr val="bg1"/>
                </a:solidFill>
              </a:rPr>
              <a:t>so.</a:t>
            </a:r>
          </a:p>
        </p:txBody>
      </p:sp>
    </p:spTree>
    <p:extLst>
      <p:ext uri="{BB962C8B-B14F-4D97-AF65-F5344CB8AC3E}">
        <p14:creationId xmlns:p14="http://schemas.microsoft.com/office/powerpoint/2010/main" val="3581398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Introduction: </a:t>
            </a:r>
            <a:r>
              <a:rPr lang="en-US" b="1" dirty="0">
                <a:solidFill>
                  <a:schemeClr val="bg1"/>
                </a:solidFill>
              </a:rPr>
              <a:t>In our last session we began our examination of the first event that happens when the Risen Christ begins to open the </a:t>
            </a:r>
            <a:r>
              <a:rPr lang="en-US" b="1" u="sng" dirty="0"/>
              <a:t>seals</a:t>
            </a:r>
            <a:r>
              <a:rPr lang="en-US" b="1" dirty="0"/>
              <a:t> </a:t>
            </a:r>
            <a:r>
              <a:rPr lang="en-US" b="1" dirty="0">
                <a:solidFill>
                  <a:schemeClr val="bg1"/>
                </a:solidFill>
              </a:rPr>
              <a:t>of the Scroll of Destiny.</a:t>
            </a:r>
            <a:r>
              <a:rPr lang="en-US" dirty="0">
                <a:solidFill>
                  <a:schemeClr val="bg1"/>
                </a:solidFill>
              </a:rPr>
              <a:t>   When the first seal was broken, a conquering king rode out on a white horse, and we asked, “Who is this conquering king?”</a:t>
            </a:r>
          </a:p>
        </p:txBody>
      </p:sp>
    </p:spTree>
    <p:extLst>
      <p:ext uri="{BB962C8B-B14F-4D97-AF65-F5344CB8AC3E}">
        <p14:creationId xmlns:p14="http://schemas.microsoft.com/office/powerpoint/2010/main" val="372324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The Apostle John (who wrote Revelation), in his letter of 1 John and 2 John, gives us </a:t>
            </a:r>
            <a:r>
              <a:rPr lang="en-US" b="1" dirty="0">
                <a:solidFill>
                  <a:schemeClr val="bg1"/>
                </a:solidFill>
              </a:rPr>
              <a:t>the title of this coming wicked king:  </a:t>
            </a:r>
            <a:r>
              <a:rPr lang="en-US" b="1" u="sng" dirty="0">
                <a:solidFill>
                  <a:srgbClr val="FFFF99"/>
                </a:solidFill>
              </a:rPr>
              <a:t>antichrist</a:t>
            </a:r>
            <a:r>
              <a:rPr lang="en-US" b="1" dirty="0">
                <a:solidFill>
                  <a:schemeClr val="bg1"/>
                </a:solidFill>
              </a:rPr>
              <a:t>.</a:t>
            </a:r>
            <a:endParaRPr lang="en-US" dirty="0">
              <a:solidFill>
                <a:schemeClr val="bg1"/>
              </a:solidFill>
            </a:endParaRPr>
          </a:p>
          <a:p>
            <a:pPr lvl="1"/>
            <a:r>
              <a:rPr lang="en-US" sz="3200" dirty="0">
                <a:solidFill>
                  <a:schemeClr val="bg1"/>
                </a:solidFill>
              </a:rPr>
              <a:t>While he is anti-Christ in the sense of the word that he is the antagonist of Christ and the enemy of God, he is at first not </a:t>
            </a:r>
            <a:r>
              <a:rPr lang="en-US" sz="3200" b="1" u="sng" dirty="0"/>
              <a:t>openly</a:t>
            </a:r>
            <a:r>
              <a:rPr lang="en-US" sz="3200" dirty="0"/>
              <a:t> </a:t>
            </a:r>
            <a:r>
              <a:rPr lang="en-US" sz="3200" dirty="0">
                <a:solidFill>
                  <a:schemeClr val="bg1"/>
                </a:solidFill>
              </a:rPr>
              <a:t>so.</a:t>
            </a:r>
          </a:p>
        </p:txBody>
      </p:sp>
    </p:spTree>
    <p:extLst>
      <p:ext uri="{BB962C8B-B14F-4D97-AF65-F5344CB8AC3E}">
        <p14:creationId xmlns:p14="http://schemas.microsoft.com/office/powerpoint/2010/main" val="36085755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The Apostle John (who wrote Revelation), in his letter of 1 John and 2 John, gives us </a:t>
            </a:r>
            <a:r>
              <a:rPr lang="en-US" b="1" dirty="0">
                <a:solidFill>
                  <a:schemeClr val="bg1"/>
                </a:solidFill>
              </a:rPr>
              <a:t>the title of this coming wicked king:  </a:t>
            </a:r>
            <a:r>
              <a:rPr lang="en-US" b="1" u="sng" dirty="0">
                <a:solidFill>
                  <a:srgbClr val="FFFF99"/>
                </a:solidFill>
              </a:rPr>
              <a:t>antichrist</a:t>
            </a:r>
            <a:r>
              <a:rPr lang="en-US" b="1" dirty="0">
                <a:solidFill>
                  <a:schemeClr val="bg1"/>
                </a:solidFill>
              </a:rPr>
              <a:t>.</a:t>
            </a:r>
            <a:endParaRPr lang="en-US" dirty="0">
              <a:solidFill>
                <a:schemeClr val="bg1"/>
              </a:solidFill>
            </a:endParaRPr>
          </a:p>
          <a:p>
            <a:pPr lvl="1"/>
            <a:r>
              <a:rPr lang="en-US" sz="3200" dirty="0">
                <a:solidFill>
                  <a:schemeClr val="bg1"/>
                </a:solidFill>
              </a:rPr>
              <a:t>While he is anti-Christ in the sense of the word that he is the antagonist of Christ and the enemy of God, he is at first not </a:t>
            </a:r>
            <a:r>
              <a:rPr lang="en-US" sz="3200" b="1" u="sng" dirty="0">
                <a:solidFill>
                  <a:srgbClr val="FFFF99"/>
                </a:solidFill>
              </a:rPr>
              <a:t>openly</a:t>
            </a:r>
            <a:r>
              <a:rPr lang="en-US" sz="3200" dirty="0">
                <a:solidFill>
                  <a:srgbClr val="FFFF99"/>
                </a:solidFill>
              </a:rPr>
              <a:t> </a:t>
            </a:r>
            <a:r>
              <a:rPr lang="en-US" sz="3200" dirty="0">
                <a:solidFill>
                  <a:schemeClr val="bg1"/>
                </a:solidFill>
              </a:rPr>
              <a:t>so.</a:t>
            </a:r>
          </a:p>
        </p:txBody>
      </p:sp>
    </p:spTree>
    <p:extLst>
      <p:ext uri="{BB962C8B-B14F-4D97-AF65-F5344CB8AC3E}">
        <p14:creationId xmlns:p14="http://schemas.microsoft.com/office/powerpoint/2010/main" val="3657279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ante </a:t>
            </a:r>
            <a:endParaRPr lang="en-US" sz="3200" dirty="0">
              <a:solidFill>
                <a:schemeClr val="bg1"/>
              </a:solidFill>
            </a:endParaRPr>
          </a:p>
          <a:p>
            <a:pPr lvl="2"/>
            <a:r>
              <a:rPr lang="en-US" sz="3200" b="1" u="sng" dirty="0"/>
              <a:t>adversary</a:t>
            </a:r>
            <a:r>
              <a:rPr lang="en-US" sz="3200" b="1" dirty="0"/>
              <a:t> </a:t>
            </a:r>
            <a:r>
              <a:rPr lang="en-US" sz="3200" b="1" dirty="0">
                <a:solidFill>
                  <a:schemeClr val="bg1"/>
                </a:solidFill>
              </a:rPr>
              <a:t>or antagonist</a:t>
            </a:r>
            <a:endParaRPr lang="en-US" sz="3200" dirty="0">
              <a:solidFill>
                <a:schemeClr val="bg1"/>
              </a:solidFill>
            </a:endParaRPr>
          </a:p>
          <a:p>
            <a:pPr lvl="2"/>
            <a:r>
              <a:rPr lang="en-US" sz="3200" b="1" u="sng" dirty="0"/>
              <a:t>substitute</a:t>
            </a:r>
            <a:r>
              <a:rPr lang="en-US" sz="3200" b="1" dirty="0"/>
              <a:t> </a:t>
            </a:r>
            <a:r>
              <a:rPr lang="en-US" sz="3200" b="1" dirty="0">
                <a:solidFill>
                  <a:schemeClr val="bg1"/>
                </a:solidFill>
              </a:rPr>
              <a:t>for or that which takes the place of</a:t>
            </a:r>
            <a:endParaRPr lang="en-US" sz="3200" dirty="0">
              <a:solidFill>
                <a:schemeClr val="bg1"/>
              </a:solidFill>
            </a:endParaRPr>
          </a:p>
        </p:txBody>
      </p:sp>
    </p:spTree>
    <p:extLst>
      <p:ext uri="{BB962C8B-B14F-4D97-AF65-F5344CB8AC3E}">
        <p14:creationId xmlns:p14="http://schemas.microsoft.com/office/powerpoint/2010/main" val="27966840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ante </a:t>
            </a:r>
            <a:endParaRPr lang="en-US" sz="3200" dirty="0">
              <a:solidFill>
                <a:schemeClr val="bg1"/>
              </a:solidFill>
            </a:endParaRPr>
          </a:p>
          <a:p>
            <a:pPr lvl="2"/>
            <a:r>
              <a:rPr lang="en-US" sz="3200" b="1" u="sng" dirty="0">
                <a:solidFill>
                  <a:srgbClr val="FFFF99"/>
                </a:solidFill>
              </a:rPr>
              <a:t>adversary</a:t>
            </a:r>
            <a:r>
              <a:rPr lang="en-US" sz="3200" b="1" dirty="0">
                <a:solidFill>
                  <a:srgbClr val="FFFF99"/>
                </a:solidFill>
              </a:rPr>
              <a:t> </a:t>
            </a:r>
            <a:r>
              <a:rPr lang="en-US" sz="3200" b="1" dirty="0">
                <a:solidFill>
                  <a:schemeClr val="bg1"/>
                </a:solidFill>
              </a:rPr>
              <a:t>or antagonist</a:t>
            </a:r>
            <a:endParaRPr lang="en-US" sz="3200" dirty="0">
              <a:solidFill>
                <a:schemeClr val="bg1"/>
              </a:solidFill>
            </a:endParaRPr>
          </a:p>
          <a:p>
            <a:pPr lvl="2"/>
            <a:r>
              <a:rPr lang="en-US" sz="3200" b="1" u="sng" dirty="0"/>
              <a:t>substitute</a:t>
            </a:r>
            <a:r>
              <a:rPr lang="en-US" sz="3200" b="1" dirty="0"/>
              <a:t> </a:t>
            </a:r>
            <a:r>
              <a:rPr lang="en-US" sz="3200" b="1" dirty="0">
                <a:solidFill>
                  <a:schemeClr val="bg1"/>
                </a:solidFill>
              </a:rPr>
              <a:t>for or that which takes the place of</a:t>
            </a:r>
            <a:endParaRPr lang="en-US" sz="3200" dirty="0">
              <a:solidFill>
                <a:schemeClr val="bg1"/>
              </a:solidFill>
            </a:endParaRPr>
          </a:p>
        </p:txBody>
      </p:sp>
    </p:spTree>
    <p:extLst>
      <p:ext uri="{BB962C8B-B14F-4D97-AF65-F5344CB8AC3E}">
        <p14:creationId xmlns:p14="http://schemas.microsoft.com/office/powerpoint/2010/main" val="22964825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ante </a:t>
            </a:r>
            <a:endParaRPr lang="en-US" sz="3200" dirty="0">
              <a:solidFill>
                <a:schemeClr val="bg1"/>
              </a:solidFill>
            </a:endParaRPr>
          </a:p>
          <a:p>
            <a:pPr lvl="2"/>
            <a:r>
              <a:rPr lang="en-US" sz="3200" b="1" u="sng" dirty="0">
                <a:solidFill>
                  <a:srgbClr val="FFFF99"/>
                </a:solidFill>
              </a:rPr>
              <a:t>adversary</a:t>
            </a:r>
            <a:r>
              <a:rPr lang="en-US" sz="3200" b="1" dirty="0">
                <a:solidFill>
                  <a:srgbClr val="FFFF99"/>
                </a:solidFill>
              </a:rPr>
              <a:t> </a:t>
            </a:r>
            <a:r>
              <a:rPr lang="en-US" sz="3200" b="1" dirty="0">
                <a:solidFill>
                  <a:schemeClr val="bg1"/>
                </a:solidFill>
              </a:rPr>
              <a:t>or antagonist</a:t>
            </a:r>
            <a:endParaRPr lang="en-US" sz="3200" dirty="0">
              <a:solidFill>
                <a:schemeClr val="bg1"/>
              </a:solidFill>
            </a:endParaRPr>
          </a:p>
          <a:p>
            <a:pPr lvl="2"/>
            <a:r>
              <a:rPr lang="en-US" sz="3200" b="1" u="sng" dirty="0">
                <a:solidFill>
                  <a:srgbClr val="FFFF99"/>
                </a:solidFill>
              </a:rPr>
              <a:t>substitute</a:t>
            </a:r>
            <a:r>
              <a:rPr lang="en-US" sz="3200" b="1" dirty="0">
                <a:solidFill>
                  <a:srgbClr val="FFFF99"/>
                </a:solidFill>
              </a:rPr>
              <a:t> </a:t>
            </a:r>
            <a:r>
              <a:rPr lang="en-US" sz="3200" b="1" dirty="0">
                <a:solidFill>
                  <a:schemeClr val="bg1"/>
                </a:solidFill>
              </a:rPr>
              <a:t>for or that which takes the place of</a:t>
            </a:r>
            <a:endParaRPr lang="en-US" sz="3200" dirty="0">
              <a:solidFill>
                <a:schemeClr val="bg1"/>
              </a:solidFill>
            </a:endParaRPr>
          </a:p>
        </p:txBody>
      </p:sp>
    </p:spTree>
    <p:extLst>
      <p:ext uri="{BB962C8B-B14F-4D97-AF65-F5344CB8AC3E}">
        <p14:creationId xmlns:p14="http://schemas.microsoft.com/office/powerpoint/2010/main" val="35986763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Christos - Christ</a:t>
            </a:r>
            <a:endParaRPr lang="en-US" sz="3200" dirty="0">
              <a:solidFill>
                <a:schemeClr val="bg1"/>
              </a:solidFill>
            </a:endParaRPr>
          </a:p>
          <a:p>
            <a:pPr lvl="2"/>
            <a:r>
              <a:rPr lang="en-US" sz="3200" b="1" dirty="0">
                <a:solidFill>
                  <a:schemeClr val="bg1"/>
                </a:solidFill>
              </a:rPr>
              <a:t>He will be against everything Christ is for.</a:t>
            </a:r>
            <a:endParaRPr lang="en-US" sz="3200" dirty="0">
              <a:solidFill>
                <a:schemeClr val="bg1"/>
              </a:solidFill>
            </a:endParaRPr>
          </a:p>
          <a:p>
            <a:pPr lvl="2"/>
            <a:r>
              <a:rPr lang="en-US" sz="3200" b="1" dirty="0">
                <a:solidFill>
                  <a:schemeClr val="bg1"/>
                </a:solidFill>
              </a:rPr>
              <a:t>The antichrist will be a </a:t>
            </a:r>
            <a:r>
              <a:rPr lang="en-US" sz="3200" b="1" u="sng" dirty="0"/>
              <a:t>false</a:t>
            </a:r>
            <a:r>
              <a:rPr lang="en-US" sz="3200" b="1" dirty="0"/>
              <a:t> </a:t>
            </a:r>
            <a:r>
              <a:rPr lang="en-US" sz="3200" b="1" dirty="0">
                <a:solidFill>
                  <a:schemeClr val="bg1"/>
                </a:solidFill>
              </a:rPr>
              <a:t>messiah, readily received by the Jews and others as their savior.  </a:t>
            </a:r>
            <a:endParaRPr lang="en-US" sz="3200" dirty="0">
              <a:solidFill>
                <a:schemeClr val="bg1"/>
              </a:solidFill>
            </a:endParaRPr>
          </a:p>
        </p:txBody>
      </p:sp>
    </p:spTree>
    <p:extLst>
      <p:ext uri="{BB962C8B-B14F-4D97-AF65-F5344CB8AC3E}">
        <p14:creationId xmlns:p14="http://schemas.microsoft.com/office/powerpoint/2010/main" val="852494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Christos - Christ</a:t>
            </a:r>
            <a:endParaRPr lang="en-US" sz="3200" dirty="0">
              <a:solidFill>
                <a:schemeClr val="bg1"/>
              </a:solidFill>
            </a:endParaRPr>
          </a:p>
          <a:p>
            <a:pPr lvl="2"/>
            <a:r>
              <a:rPr lang="en-US" sz="3200" b="1" dirty="0">
                <a:solidFill>
                  <a:schemeClr val="bg1"/>
                </a:solidFill>
              </a:rPr>
              <a:t>He will be against everything Christ is for.</a:t>
            </a:r>
            <a:endParaRPr lang="en-US" sz="3200" dirty="0">
              <a:solidFill>
                <a:schemeClr val="bg1"/>
              </a:solidFill>
            </a:endParaRPr>
          </a:p>
          <a:p>
            <a:pPr lvl="2"/>
            <a:r>
              <a:rPr lang="en-US" sz="3200" b="1" dirty="0">
                <a:solidFill>
                  <a:schemeClr val="bg1"/>
                </a:solidFill>
              </a:rPr>
              <a:t>The antichrist will be a </a:t>
            </a:r>
            <a:r>
              <a:rPr lang="en-US" sz="3200" b="1" u="sng" dirty="0">
                <a:solidFill>
                  <a:srgbClr val="FFFF99"/>
                </a:solidFill>
              </a:rPr>
              <a:t>false</a:t>
            </a:r>
            <a:r>
              <a:rPr lang="en-US" sz="3200" b="1" dirty="0">
                <a:solidFill>
                  <a:srgbClr val="FFFF99"/>
                </a:solidFill>
              </a:rPr>
              <a:t> </a:t>
            </a:r>
            <a:r>
              <a:rPr lang="en-US" sz="3200" b="1" dirty="0">
                <a:solidFill>
                  <a:schemeClr val="bg1"/>
                </a:solidFill>
              </a:rPr>
              <a:t>messiah, readily received by the Jews and others as their savior.  </a:t>
            </a:r>
            <a:endParaRPr lang="en-US" sz="3200" dirty="0">
              <a:solidFill>
                <a:schemeClr val="bg1"/>
              </a:solidFill>
            </a:endParaRPr>
          </a:p>
        </p:txBody>
      </p:sp>
    </p:spTree>
    <p:extLst>
      <p:ext uri="{BB962C8B-B14F-4D97-AF65-F5344CB8AC3E}">
        <p14:creationId xmlns:p14="http://schemas.microsoft.com/office/powerpoint/2010/main" val="34412379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Christos - Christ</a:t>
            </a:r>
            <a:endParaRPr lang="en-US" sz="3200" dirty="0">
              <a:solidFill>
                <a:schemeClr val="bg1"/>
              </a:solidFill>
            </a:endParaRPr>
          </a:p>
          <a:p>
            <a:pPr lvl="2"/>
            <a:r>
              <a:rPr lang="en-US" sz="3200" b="1" dirty="0">
                <a:solidFill>
                  <a:schemeClr val="bg1"/>
                </a:solidFill>
              </a:rPr>
              <a:t>He will seek to </a:t>
            </a:r>
            <a:r>
              <a:rPr lang="en-US" sz="3200" b="1" u="sng" dirty="0"/>
              <a:t>replace</a:t>
            </a:r>
            <a:r>
              <a:rPr lang="en-US" sz="3200" b="1" dirty="0"/>
              <a:t> </a:t>
            </a:r>
            <a:r>
              <a:rPr lang="en-US" sz="3200" b="1" dirty="0">
                <a:solidFill>
                  <a:schemeClr val="bg1"/>
                </a:solidFill>
              </a:rPr>
              <a:t>God and Christ as the objects of men's worship, adoration, and loyalty.</a:t>
            </a:r>
            <a:endParaRPr lang="en-US" sz="3200" dirty="0">
              <a:solidFill>
                <a:schemeClr val="bg1"/>
              </a:solidFill>
            </a:endParaRPr>
          </a:p>
        </p:txBody>
      </p:sp>
    </p:spTree>
    <p:extLst>
      <p:ext uri="{BB962C8B-B14F-4D97-AF65-F5344CB8AC3E}">
        <p14:creationId xmlns:p14="http://schemas.microsoft.com/office/powerpoint/2010/main" val="20178383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marL="457200" lvl="1" indent="-457200">
              <a:buFont typeface="Arial" panose="020B0604020202020204" pitchFamily="34" charset="0"/>
              <a:buChar char="•"/>
            </a:pPr>
            <a:r>
              <a:rPr lang="en-US" sz="3200" dirty="0">
                <a:solidFill>
                  <a:schemeClr val="bg1"/>
                </a:solidFill>
              </a:rPr>
              <a:t>The Greek word for antichrist is constructed of two parts:  </a:t>
            </a:r>
          </a:p>
          <a:p>
            <a:pPr marL="914400" lvl="3" indent="-457200"/>
            <a:r>
              <a:rPr lang="en-US" sz="3200" b="1" dirty="0">
                <a:solidFill>
                  <a:schemeClr val="bg1"/>
                </a:solidFill>
              </a:rPr>
              <a:t>Christos - Christ</a:t>
            </a:r>
            <a:endParaRPr lang="en-US" sz="3200" dirty="0">
              <a:solidFill>
                <a:schemeClr val="bg1"/>
              </a:solidFill>
            </a:endParaRPr>
          </a:p>
          <a:p>
            <a:pPr lvl="2"/>
            <a:r>
              <a:rPr lang="en-US" sz="3200" b="1" dirty="0">
                <a:solidFill>
                  <a:schemeClr val="bg1"/>
                </a:solidFill>
              </a:rPr>
              <a:t>He will seek to </a:t>
            </a:r>
            <a:r>
              <a:rPr lang="en-US" sz="3200" b="1" u="sng" dirty="0">
                <a:solidFill>
                  <a:srgbClr val="FFFF99"/>
                </a:solidFill>
              </a:rPr>
              <a:t>replace</a:t>
            </a:r>
            <a:r>
              <a:rPr lang="en-US" sz="3200" b="1" dirty="0">
                <a:solidFill>
                  <a:srgbClr val="FFFF99"/>
                </a:solidFill>
              </a:rPr>
              <a:t> </a:t>
            </a:r>
            <a:r>
              <a:rPr lang="en-US" sz="3200" b="1" dirty="0">
                <a:solidFill>
                  <a:schemeClr val="bg1"/>
                </a:solidFill>
              </a:rPr>
              <a:t>God and Christ as the objects of men's worship, adoration, and loyalty.</a:t>
            </a:r>
            <a:endParaRPr lang="en-US" sz="3200" dirty="0">
              <a:solidFill>
                <a:schemeClr val="bg1"/>
              </a:solidFill>
            </a:endParaRPr>
          </a:p>
        </p:txBody>
      </p:sp>
    </p:spTree>
    <p:extLst>
      <p:ext uri="{BB962C8B-B14F-4D97-AF65-F5344CB8AC3E}">
        <p14:creationId xmlns:p14="http://schemas.microsoft.com/office/powerpoint/2010/main" val="40844933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He will be a man who has yielded himself to Satan's </a:t>
            </a:r>
            <a:r>
              <a:rPr lang="en-US" b="1" u="sng" dirty="0"/>
              <a:t>domination</a:t>
            </a:r>
            <a:r>
              <a:rPr lang="en-US" dirty="0">
                <a:solidFill>
                  <a:schemeClr val="bg1"/>
                </a:solidFill>
              </a:rPr>
              <a:t>. </a:t>
            </a:r>
          </a:p>
          <a:p>
            <a:r>
              <a:rPr lang="en-US" b="1" dirty="0">
                <a:solidFill>
                  <a:schemeClr val="bg1"/>
                </a:solidFill>
              </a:rPr>
              <a:t>2 Thessalonians 2:9 </a:t>
            </a:r>
            <a:r>
              <a:rPr lang="en-US" b="1" baseline="30000" dirty="0">
                <a:solidFill>
                  <a:schemeClr val="bg1"/>
                </a:solidFill>
              </a:rPr>
              <a:t>  </a:t>
            </a:r>
            <a:r>
              <a:rPr lang="en-US" b="1" dirty="0">
                <a:solidFill>
                  <a:schemeClr val="bg1"/>
                </a:solidFill>
              </a:rPr>
              <a:t>The coming of the lawless one is according to the working of Satan, with all power, signs, and lying wonders, </a:t>
            </a:r>
          </a:p>
        </p:txBody>
      </p:sp>
    </p:spTree>
    <p:extLst>
      <p:ext uri="{BB962C8B-B14F-4D97-AF65-F5344CB8AC3E}">
        <p14:creationId xmlns:p14="http://schemas.microsoft.com/office/powerpoint/2010/main" val="299850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Introduction: </a:t>
            </a:r>
            <a:r>
              <a:rPr lang="en-US" b="1" dirty="0">
                <a:solidFill>
                  <a:schemeClr val="bg1"/>
                </a:solidFill>
              </a:rPr>
              <a:t>In our last session we began our examination of the first event that happens when the Risen Christ begins to open the </a:t>
            </a:r>
            <a:r>
              <a:rPr lang="en-US" b="1" u="sng" dirty="0">
                <a:solidFill>
                  <a:srgbClr val="FFFF99"/>
                </a:solidFill>
              </a:rPr>
              <a:t>seals</a:t>
            </a:r>
            <a:r>
              <a:rPr lang="en-US" b="1" dirty="0">
                <a:solidFill>
                  <a:srgbClr val="FFFF99"/>
                </a:solidFill>
              </a:rPr>
              <a:t> </a:t>
            </a:r>
            <a:r>
              <a:rPr lang="en-US" b="1" dirty="0">
                <a:solidFill>
                  <a:schemeClr val="bg1"/>
                </a:solidFill>
              </a:rPr>
              <a:t>of the Scroll of Destiny.</a:t>
            </a:r>
            <a:r>
              <a:rPr lang="en-US" dirty="0">
                <a:solidFill>
                  <a:schemeClr val="bg1"/>
                </a:solidFill>
              </a:rPr>
              <a:t>   When the first seal was broken, a conquering king rode out on a white horse, and we asked, “Who is this conquering king?”</a:t>
            </a:r>
          </a:p>
        </p:txBody>
      </p:sp>
    </p:spTree>
    <p:extLst>
      <p:ext uri="{BB962C8B-B14F-4D97-AF65-F5344CB8AC3E}">
        <p14:creationId xmlns:p14="http://schemas.microsoft.com/office/powerpoint/2010/main" val="32087938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He will be a man who has yielded himself to Satan's </a:t>
            </a:r>
            <a:r>
              <a:rPr lang="en-US" b="1" u="sng" dirty="0">
                <a:solidFill>
                  <a:srgbClr val="FFFF99"/>
                </a:solidFill>
              </a:rPr>
              <a:t>domination</a:t>
            </a:r>
            <a:r>
              <a:rPr lang="en-US" dirty="0">
                <a:solidFill>
                  <a:schemeClr val="bg1"/>
                </a:solidFill>
              </a:rPr>
              <a:t>. </a:t>
            </a:r>
          </a:p>
          <a:p>
            <a:r>
              <a:rPr lang="en-US" b="1" dirty="0">
                <a:solidFill>
                  <a:schemeClr val="bg1"/>
                </a:solidFill>
              </a:rPr>
              <a:t>2 Thessalonians 2:9 </a:t>
            </a:r>
            <a:r>
              <a:rPr lang="en-US" b="1" baseline="30000" dirty="0">
                <a:solidFill>
                  <a:schemeClr val="bg1"/>
                </a:solidFill>
              </a:rPr>
              <a:t>  </a:t>
            </a:r>
            <a:r>
              <a:rPr lang="en-US" b="1" dirty="0">
                <a:solidFill>
                  <a:schemeClr val="bg1"/>
                </a:solidFill>
              </a:rPr>
              <a:t>The coming of the lawless one is according to the working of Satan, with all power, signs, and lying wonders, </a:t>
            </a:r>
          </a:p>
        </p:txBody>
      </p:sp>
    </p:spTree>
    <p:extLst>
      <p:ext uri="{BB962C8B-B14F-4D97-AF65-F5344CB8AC3E}">
        <p14:creationId xmlns:p14="http://schemas.microsoft.com/office/powerpoint/2010/main" val="42288272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More of the detail of Daniel 7 and 8 tells us He will be the fulfillment of the humanists’ dream, an apparently perfect, </a:t>
            </a:r>
            <a:r>
              <a:rPr lang="en-US" b="1" u="sng" dirty="0"/>
              <a:t>self</a:t>
            </a:r>
            <a:r>
              <a:rPr lang="en-US" dirty="0"/>
              <a:t> </a:t>
            </a:r>
            <a:r>
              <a:rPr lang="en-US" dirty="0">
                <a:solidFill>
                  <a:schemeClr val="bg1"/>
                </a:solidFill>
              </a:rPr>
              <a:t>made, </a:t>
            </a:r>
            <a:r>
              <a:rPr lang="en-US" b="1" u="sng" dirty="0"/>
              <a:t>self</a:t>
            </a:r>
            <a:r>
              <a:rPr lang="en-US" dirty="0"/>
              <a:t> </a:t>
            </a:r>
            <a:r>
              <a:rPr lang="en-US" dirty="0">
                <a:solidFill>
                  <a:schemeClr val="bg1"/>
                </a:solidFill>
              </a:rPr>
              <a:t>actualized man.</a:t>
            </a: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9949332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More of the detail of Daniel 7 and 8 tells us He will be the fulfillment of the humanists’ dream, an apparently perfect, </a:t>
            </a:r>
            <a:r>
              <a:rPr lang="en-US" b="1" u="sng" dirty="0">
                <a:solidFill>
                  <a:srgbClr val="FFFF99"/>
                </a:solidFill>
              </a:rPr>
              <a:t>self</a:t>
            </a:r>
            <a:r>
              <a:rPr lang="en-US" dirty="0">
                <a:solidFill>
                  <a:srgbClr val="FFFF99"/>
                </a:solidFill>
              </a:rPr>
              <a:t> </a:t>
            </a:r>
            <a:r>
              <a:rPr lang="en-US" dirty="0">
                <a:solidFill>
                  <a:schemeClr val="bg1"/>
                </a:solidFill>
              </a:rPr>
              <a:t>made, </a:t>
            </a:r>
            <a:r>
              <a:rPr lang="en-US" b="1" u="sng" dirty="0"/>
              <a:t>self</a:t>
            </a:r>
            <a:r>
              <a:rPr lang="en-US" dirty="0"/>
              <a:t> </a:t>
            </a:r>
            <a:r>
              <a:rPr lang="en-US" dirty="0">
                <a:solidFill>
                  <a:schemeClr val="bg1"/>
                </a:solidFill>
              </a:rPr>
              <a:t>actualized man.</a:t>
            </a: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8198897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dirty="0">
                <a:solidFill>
                  <a:schemeClr val="bg1"/>
                </a:solidFill>
              </a:rPr>
              <a:t>More of the detail of Daniel 7 and 8 tells us He will be the fulfillment of the humanists’ dream, an apparently perfect, </a:t>
            </a:r>
            <a:r>
              <a:rPr lang="en-US" b="1" u="sng" dirty="0">
                <a:solidFill>
                  <a:srgbClr val="FFFF99"/>
                </a:solidFill>
              </a:rPr>
              <a:t>self</a:t>
            </a:r>
            <a:r>
              <a:rPr lang="en-US" dirty="0">
                <a:solidFill>
                  <a:srgbClr val="FFFF99"/>
                </a:solidFill>
              </a:rPr>
              <a:t> </a:t>
            </a:r>
            <a:r>
              <a:rPr lang="en-US" dirty="0">
                <a:solidFill>
                  <a:schemeClr val="bg1"/>
                </a:solidFill>
              </a:rPr>
              <a:t>made, </a:t>
            </a:r>
            <a:r>
              <a:rPr lang="en-US" b="1" u="sng" dirty="0">
                <a:solidFill>
                  <a:srgbClr val="FFFF99"/>
                </a:solidFill>
              </a:rPr>
              <a:t>self</a:t>
            </a:r>
            <a:r>
              <a:rPr lang="en-US" dirty="0">
                <a:solidFill>
                  <a:srgbClr val="FFFF99"/>
                </a:solidFill>
              </a:rPr>
              <a:t> </a:t>
            </a:r>
            <a:r>
              <a:rPr lang="en-US" dirty="0">
                <a:solidFill>
                  <a:schemeClr val="bg1"/>
                </a:solidFill>
              </a:rPr>
              <a:t>actualized man.</a:t>
            </a:r>
            <a:r>
              <a:rPr lang="en-US" b="1"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2437676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have great human </a:t>
            </a:r>
            <a:r>
              <a:rPr lang="en-US" b="1" u="sng" dirty="0"/>
              <a:t>intelligence</a:t>
            </a:r>
            <a:r>
              <a:rPr lang="en-US" b="1" dirty="0"/>
              <a:t> </a:t>
            </a:r>
            <a:r>
              <a:rPr lang="en-US" dirty="0">
                <a:solidFill>
                  <a:schemeClr val="bg1"/>
                </a:solidFill>
              </a:rPr>
              <a:t>(Dan. 7:8 "eyes like eyes of a man" refers to intellectual insight)</a:t>
            </a:r>
          </a:p>
          <a:p>
            <a:pPr lvl="1"/>
            <a:r>
              <a:rPr lang="en-US" sz="3200" dirty="0">
                <a:solidFill>
                  <a:schemeClr val="bg1"/>
                </a:solidFill>
              </a:rPr>
              <a:t>He will appear to have solutions to the vast problems of the world.</a:t>
            </a:r>
          </a:p>
          <a:p>
            <a:pPr lvl="1"/>
            <a:r>
              <a:rPr lang="en-US" sz="3200" dirty="0">
                <a:solidFill>
                  <a:schemeClr val="bg1"/>
                </a:solidFill>
              </a:rPr>
              <a:t>He will be well respected for his wisdom and the world will gladly follow his leadership.</a:t>
            </a:r>
          </a:p>
        </p:txBody>
      </p:sp>
    </p:spTree>
    <p:extLst>
      <p:ext uri="{BB962C8B-B14F-4D97-AF65-F5344CB8AC3E}">
        <p14:creationId xmlns:p14="http://schemas.microsoft.com/office/powerpoint/2010/main" val="8538100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have great human </a:t>
            </a:r>
            <a:r>
              <a:rPr lang="en-US" b="1" u="sng" dirty="0">
                <a:solidFill>
                  <a:srgbClr val="FFFF99"/>
                </a:solidFill>
              </a:rPr>
              <a:t>intelligence</a:t>
            </a:r>
            <a:r>
              <a:rPr lang="en-US" b="1" dirty="0">
                <a:solidFill>
                  <a:srgbClr val="FFFF99"/>
                </a:solidFill>
              </a:rPr>
              <a:t> </a:t>
            </a:r>
            <a:r>
              <a:rPr lang="en-US" dirty="0">
                <a:solidFill>
                  <a:schemeClr val="bg1"/>
                </a:solidFill>
              </a:rPr>
              <a:t>(Dan. 7:8 "eyes like eyes of a man" refers to intellectual insight)</a:t>
            </a:r>
          </a:p>
          <a:p>
            <a:pPr lvl="1"/>
            <a:r>
              <a:rPr lang="en-US" sz="3200" dirty="0">
                <a:solidFill>
                  <a:schemeClr val="bg1"/>
                </a:solidFill>
              </a:rPr>
              <a:t>He will appear to have solutions to the vast problems of the world.</a:t>
            </a:r>
          </a:p>
          <a:p>
            <a:pPr lvl="1"/>
            <a:r>
              <a:rPr lang="en-US" sz="3200" dirty="0">
                <a:solidFill>
                  <a:schemeClr val="bg1"/>
                </a:solidFill>
              </a:rPr>
              <a:t>He will be well respected for his wisdom and the world will gladly follow his leadership.</a:t>
            </a:r>
          </a:p>
        </p:txBody>
      </p:sp>
    </p:spTree>
    <p:extLst>
      <p:ext uri="{BB962C8B-B14F-4D97-AF65-F5344CB8AC3E}">
        <p14:creationId xmlns:p14="http://schemas.microsoft.com/office/powerpoint/2010/main" val="12229601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have great </a:t>
            </a:r>
            <a:r>
              <a:rPr lang="en-US" b="1" u="sng" dirty="0"/>
              <a:t>oratorical</a:t>
            </a:r>
            <a:r>
              <a:rPr lang="en-US" b="1" dirty="0"/>
              <a:t> </a:t>
            </a:r>
            <a:r>
              <a:rPr lang="en-US" b="1" dirty="0">
                <a:solidFill>
                  <a:schemeClr val="bg1"/>
                </a:solidFill>
              </a:rPr>
              <a:t>ability. </a:t>
            </a:r>
            <a:r>
              <a:rPr lang="en-US" dirty="0">
                <a:solidFill>
                  <a:schemeClr val="bg1"/>
                </a:solidFill>
              </a:rPr>
              <a:t>Daniel 7:8  … and a mouth speaking pompous words.</a:t>
            </a:r>
          </a:p>
          <a:p>
            <a:pPr lvl="1"/>
            <a:r>
              <a:rPr lang="en-US" sz="3200" dirty="0" smtClean="0">
                <a:solidFill>
                  <a:schemeClr val="bg1"/>
                </a:solidFill>
              </a:rPr>
              <a:t>“pompous words” </a:t>
            </a:r>
            <a:r>
              <a:rPr lang="en-US" sz="3200" dirty="0">
                <a:solidFill>
                  <a:schemeClr val="bg1"/>
                </a:solidFill>
              </a:rPr>
              <a:t>means literally </a:t>
            </a:r>
            <a:r>
              <a:rPr lang="en-US" sz="3200" dirty="0" smtClean="0">
                <a:solidFill>
                  <a:schemeClr val="bg1"/>
                </a:solidFill>
              </a:rPr>
              <a:t>“great </a:t>
            </a:r>
            <a:r>
              <a:rPr lang="en-US" sz="3200" dirty="0">
                <a:solidFill>
                  <a:schemeClr val="bg1"/>
                </a:solidFill>
              </a:rPr>
              <a:t>things</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2882964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have great </a:t>
            </a:r>
            <a:r>
              <a:rPr lang="en-US" b="1" u="sng" dirty="0">
                <a:solidFill>
                  <a:srgbClr val="FFFF99"/>
                </a:solidFill>
              </a:rPr>
              <a:t>oratorical</a:t>
            </a:r>
            <a:r>
              <a:rPr lang="en-US" b="1" dirty="0">
                <a:solidFill>
                  <a:srgbClr val="FFFF99"/>
                </a:solidFill>
              </a:rPr>
              <a:t> </a:t>
            </a:r>
            <a:r>
              <a:rPr lang="en-US" b="1" dirty="0">
                <a:solidFill>
                  <a:schemeClr val="bg1"/>
                </a:solidFill>
              </a:rPr>
              <a:t>ability. </a:t>
            </a:r>
            <a:r>
              <a:rPr lang="en-US" dirty="0">
                <a:solidFill>
                  <a:schemeClr val="bg1"/>
                </a:solidFill>
              </a:rPr>
              <a:t>Daniel 7:8  … and a mouth speaking pompous words.</a:t>
            </a:r>
          </a:p>
          <a:p>
            <a:pPr lvl="1"/>
            <a:r>
              <a:rPr lang="en-US" sz="3200" dirty="0" smtClean="0">
                <a:solidFill>
                  <a:schemeClr val="bg1"/>
                </a:solidFill>
              </a:rPr>
              <a:t>“pompous words” </a:t>
            </a:r>
            <a:r>
              <a:rPr lang="en-US" sz="3200" dirty="0">
                <a:solidFill>
                  <a:schemeClr val="bg1"/>
                </a:solidFill>
              </a:rPr>
              <a:t>means literally </a:t>
            </a:r>
            <a:r>
              <a:rPr lang="en-US" sz="3200" dirty="0" smtClean="0">
                <a:solidFill>
                  <a:schemeClr val="bg1"/>
                </a:solidFill>
              </a:rPr>
              <a:t>“great </a:t>
            </a:r>
            <a:r>
              <a:rPr lang="en-US" sz="3200" dirty="0">
                <a:solidFill>
                  <a:schemeClr val="bg1"/>
                </a:solidFill>
              </a:rPr>
              <a:t>things</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4274474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have great </a:t>
            </a:r>
            <a:r>
              <a:rPr lang="en-US" b="1" u="sng" dirty="0">
                <a:solidFill>
                  <a:srgbClr val="FFFF99"/>
                </a:solidFill>
              </a:rPr>
              <a:t>oratorical</a:t>
            </a:r>
            <a:r>
              <a:rPr lang="en-US" b="1" dirty="0">
                <a:solidFill>
                  <a:srgbClr val="FFFF99"/>
                </a:solidFill>
              </a:rPr>
              <a:t> </a:t>
            </a:r>
            <a:r>
              <a:rPr lang="en-US" b="1" dirty="0">
                <a:solidFill>
                  <a:schemeClr val="bg1"/>
                </a:solidFill>
              </a:rPr>
              <a:t>ability. </a:t>
            </a:r>
            <a:r>
              <a:rPr lang="en-US" dirty="0">
                <a:solidFill>
                  <a:schemeClr val="bg1"/>
                </a:solidFill>
              </a:rPr>
              <a:t>Daniel 7:8  … and a mouth speaking pompous words.</a:t>
            </a:r>
          </a:p>
          <a:p>
            <a:pPr lvl="1"/>
            <a:r>
              <a:rPr lang="en-US" sz="3200" dirty="0" smtClean="0">
                <a:solidFill>
                  <a:schemeClr val="bg1"/>
                </a:solidFill>
              </a:rPr>
              <a:t>“pompous words” </a:t>
            </a:r>
            <a:r>
              <a:rPr lang="en-US" sz="3200" dirty="0">
                <a:solidFill>
                  <a:schemeClr val="bg1"/>
                </a:solidFill>
              </a:rPr>
              <a:t>means literally </a:t>
            </a:r>
            <a:r>
              <a:rPr lang="en-US" sz="3200" dirty="0" smtClean="0">
                <a:solidFill>
                  <a:schemeClr val="bg1"/>
                </a:solidFill>
              </a:rPr>
              <a:t>“great </a:t>
            </a:r>
            <a:r>
              <a:rPr lang="en-US" sz="3200" dirty="0">
                <a:solidFill>
                  <a:schemeClr val="bg1"/>
                </a:solidFill>
              </a:rPr>
              <a:t>things</a:t>
            </a:r>
            <a:r>
              <a:rPr lang="en-US" sz="3200" dirty="0" smtClean="0">
                <a:solidFill>
                  <a:schemeClr val="bg1"/>
                </a:solidFill>
              </a:rPr>
              <a:t>.”</a:t>
            </a:r>
          </a:p>
          <a:p>
            <a:pPr marL="0" lvl="1" indent="0">
              <a:buNone/>
            </a:pPr>
            <a:r>
              <a:rPr lang="en-US" sz="3000" b="1" dirty="0">
                <a:solidFill>
                  <a:schemeClr val="bg1"/>
                </a:solidFill>
              </a:rPr>
              <a:t>Daniel 7:25   He shall speak </a:t>
            </a:r>
            <a:r>
              <a:rPr lang="en-US" sz="3000" b="1" i="1" dirty="0">
                <a:solidFill>
                  <a:schemeClr val="bg1"/>
                </a:solidFill>
              </a:rPr>
              <a:t>pompous</a:t>
            </a:r>
            <a:r>
              <a:rPr lang="en-US" sz="3000" b="1" dirty="0">
                <a:solidFill>
                  <a:schemeClr val="bg1"/>
                </a:solidFill>
              </a:rPr>
              <a:t> words </a:t>
            </a:r>
            <a:r>
              <a:rPr lang="en-US" sz="3000" b="1" u="sng" dirty="0">
                <a:solidFill>
                  <a:schemeClr val="bg1"/>
                </a:solidFill>
              </a:rPr>
              <a:t>against the Most High</a:t>
            </a:r>
            <a:r>
              <a:rPr lang="en-US" sz="3000" b="1" dirty="0">
                <a:solidFill>
                  <a:schemeClr val="bg1"/>
                </a:solidFill>
              </a:rPr>
              <a:t>, Shall persecute the saints of the Most High, And shall intend to change times and law.  Then </a:t>
            </a:r>
            <a:r>
              <a:rPr lang="en-US" sz="3000" b="1" i="1" dirty="0">
                <a:solidFill>
                  <a:schemeClr val="bg1"/>
                </a:solidFill>
              </a:rPr>
              <a:t>the saints</a:t>
            </a:r>
            <a:r>
              <a:rPr lang="en-US" sz="3000" b="1" dirty="0">
                <a:solidFill>
                  <a:schemeClr val="bg1"/>
                </a:solidFill>
              </a:rPr>
              <a:t> shall be given into his hand For a time and times and half a time.</a:t>
            </a:r>
            <a:endParaRPr lang="en-US" sz="3000" dirty="0">
              <a:solidFill>
                <a:schemeClr val="bg1"/>
              </a:solidFill>
            </a:endParaRPr>
          </a:p>
          <a:p>
            <a:pPr lvl="1"/>
            <a:endParaRPr lang="en-US" sz="3200" dirty="0">
              <a:solidFill>
                <a:schemeClr val="bg1"/>
              </a:solidFill>
            </a:endParaRPr>
          </a:p>
        </p:txBody>
      </p:sp>
    </p:spTree>
    <p:extLst>
      <p:ext uri="{BB962C8B-B14F-4D97-AF65-F5344CB8AC3E}">
        <p14:creationId xmlns:p14="http://schemas.microsoft.com/office/powerpoint/2010/main" val="12908258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have great </a:t>
            </a:r>
            <a:r>
              <a:rPr lang="en-US" b="1" u="sng" dirty="0">
                <a:solidFill>
                  <a:schemeClr val="bg1"/>
                </a:solidFill>
              </a:rPr>
              <a:t>oratorical</a:t>
            </a:r>
            <a:r>
              <a:rPr lang="en-US" b="1" dirty="0">
                <a:solidFill>
                  <a:schemeClr val="bg1"/>
                </a:solidFill>
              </a:rPr>
              <a:t> ability. </a:t>
            </a:r>
            <a:r>
              <a:rPr lang="en-US" dirty="0">
                <a:solidFill>
                  <a:schemeClr val="bg1"/>
                </a:solidFill>
              </a:rPr>
              <a:t>Daniel 7:8  … and a mouth speaking pompous words.</a:t>
            </a:r>
          </a:p>
          <a:p>
            <a:pPr lvl="1"/>
            <a:r>
              <a:rPr lang="en-US" sz="3200" dirty="0" smtClean="0">
                <a:solidFill>
                  <a:schemeClr val="bg1"/>
                </a:solidFill>
              </a:rPr>
              <a:t>“pompous words” </a:t>
            </a:r>
            <a:r>
              <a:rPr lang="en-US" sz="3200" dirty="0">
                <a:solidFill>
                  <a:schemeClr val="bg1"/>
                </a:solidFill>
              </a:rPr>
              <a:t>means literally </a:t>
            </a:r>
            <a:r>
              <a:rPr lang="en-US" sz="3200" dirty="0" smtClean="0">
                <a:solidFill>
                  <a:schemeClr val="bg1"/>
                </a:solidFill>
              </a:rPr>
              <a:t>“great </a:t>
            </a:r>
            <a:r>
              <a:rPr lang="en-US" sz="3200" dirty="0">
                <a:solidFill>
                  <a:schemeClr val="bg1"/>
                </a:solidFill>
              </a:rPr>
              <a:t>things</a:t>
            </a:r>
            <a:r>
              <a:rPr lang="en-US" sz="3200" dirty="0" smtClean="0">
                <a:solidFill>
                  <a:schemeClr val="bg1"/>
                </a:solidFill>
              </a:rPr>
              <a:t>.”</a:t>
            </a:r>
            <a:endParaRPr lang="en-US" sz="3200" dirty="0">
              <a:solidFill>
                <a:schemeClr val="bg1"/>
              </a:solidFill>
            </a:endParaRPr>
          </a:p>
          <a:p>
            <a:pPr lvl="1"/>
            <a:r>
              <a:rPr lang="en-US" sz="3200" dirty="0">
                <a:solidFill>
                  <a:schemeClr val="bg1"/>
                </a:solidFill>
              </a:rPr>
              <a:t>He will be exceedingly persuasive as he deceives the people into believing that the God of the Bible is a myth and Jesus an impostor.</a:t>
            </a:r>
          </a:p>
          <a:p>
            <a:pPr lvl="1"/>
            <a:endParaRPr lang="en-US" sz="3200" dirty="0" smtClean="0">
              <a:solidFill>
                <a:schemeClr val="bg1"/>
              </a:solidFill>
            </a:endParaRPr>
          </a:p>
        </p:txBody>
      </p:sp>
    </p:spTree>
    <p:extLst>
      <p:ext uri="{BB962C8B-B14F-4D97-AF65-F5344CB8AC3E}">
        <p14:creationId xmlns:p14="http://schemas.microsoft.com/office/powerpoint/2010/main" val="900831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Wondering if this might be King Jesus, who returns as a conquering king to the earth in Rev. 19, we asked ourselves, “Is this King Jesus?”  But when we compared the description of both, we found more </a:t>
            </a:r>
            <a:r>
              <a:rPr lang="en-US" b="1" u="sng" dirty="0"/>
              <a:t>differences</a:t>
            </a:r>
            <a:r>
              <a:rPr lang="en-US" dirty="0"/>
              <a:t> </a:t>
            </a:r>
            <a:r>
              <a:rPr lang="en-US" dirty="0">
                <a:solidFill>
                  <a:schemeClr val="bg1"/>
                </a:solidFill>
              </a:rPr>
              <a:t>than similarities, so we suspected that this king in Rev. 6 was not King Jesus.  So we asked, “Does the Scripture tell us of another conquering king that is to arise?”  And we found the answer to be “</a:t>
            </a:r>
            <a:r>
              <a:rPr lang="en-US" b="1" u="sng" dirty="0"/>
              <a:t>Yes</a:t>
            </a:r>
            <a:r>
              <a:rPr lang="en-US" dirty="0">
                <a:solidFill>
                  <a:schemeClr val="bg1"/>
                </a:solidFill>
              </a:rPr>
              <a:t>!”</a:t>
            </a:r>
          </a:p>
        </p:txBody>
      </p:sp>
    </p:spTree>
    <p:extLst>
      <p:ext uri="{BB962C8B-B14F-4D97-AF65-F5344CB8AC3E}">
        <p14:creationId xmlns:p14="http://schemas.microsoft.com/office/powerpoint/2010/main" val="34191111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t>military</a:t>
            </a:r>
            <a:r>
              <a:rPr lang="en-US" b="1" dirty="0"/>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t>religious</a:t>
            </a:r>
            <a:r>
              <a:rPr lang="en-US" b="1" dirty="0"/>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37724030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solidFill>
                  <a:srgbClr val="FFFF99"/>
                </a:solidFill>
              </a:rPr>
              <a:t>military</a:t>
            </a:r>
            <a:r>
              <a:rPr lang="en-US" b="1" dirty="0">
                <a:solidFill>
                  <a:srgbClr val="FFFF99"/>
                </a:solidFill>
              </a:rPr>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t>religious</a:t>
            </a:r>
            <a:r>
              <a:rPr lang="en-US" b="1" dirty="0"/>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13555519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solidFill>
                  <a:srgbClr val="FFFF99"/>
                </a:solidFill>
              </a:rPr>
              <a:t>military</a:t>
            </a:r>
            <a:r>
              <a:rPr lang="en-US" b="1" dirty="0">
                <a:solidFill>
                  <a:srgbClr val="FFFF99"/>
                </a:solidFill>
              </a:rPr>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solidFill>
                  <a:srgbClr val="FFFF99"/>
                </a:solidFill>
              </a:rPr>
              <a:t>religious</a:t>
            </a:r>
            <a:r>
              <a:rPr lang="en-US" b="1" dirty="0">
                <a:solidFill>
                  <a:srgbClr val="FFFF99"/>
                </a:solidFill>
              </a:rPr>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9788613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solidFill>
                  <a:srgbClr val="FFFF99"/>
                </a:solidFill>
              </a:rPr>
              <a:t>military</a:t>
            </a:r>
            <a:r>
              <a:rPr lang="en-US" b="1" dirty="0">
                <a:solidFill>
                  <a:srgbClr val="FFFF99"/>
                </a:solidFill>
              </a:rPr>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solidFill>
                  <a:srgbClr val="FFFF99"/>
                </a:solidFill>
              </a:rPr>
              <a:t>religious</a:t>
            </a:r>
            <a:r>
              <a:rPr lang="en-US" b="1" dirty="0">
                <a:solidFill>
                  <a:srgbClr val="FFFF99"/>
                </a:solidFill>
              </a:rPr>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marL="0" indent="0">
              <a:buNone/>
            </a:pPr>
            <a:r>
              <a:rPr lang="en-US" sz="2800" b="1" dirty="0">
                <a:solidFill>
                  <a:schemeClr val="bg1"/>
                </a:solidFill>
              </a:rPr>
              <a:t>Daniel 8:25   “Through his cunning He shall cause deceit to prosper under his rule; And he shall exalt </a:t>
            </a:r>
            <a:r>
              <a:rPr lang="en-US" sz="2800" b="1" i="1" dirty="0">
                <a:solidFill>
                  <a:schemeClr val="bg1"/>
                </a:solidFill>
              </a:rPr>
              <a:t>himself</a:t>
            </a:r>
            <a:r>
              <a:rPr lang="en-US" sz="2800" b="1" dirty="0">
                <a:solidFill>
                  <a:schemeClr val="bg1"/>
                </a:solidFill>
              </a:rPr>
              <a:t> in his heart.  He shall destroy many in </a:t>
            </a:r>
            <a:r>
              <a:rPr lang="en-US" sz="2800" b="1" i="1" dirty="0">
                <a:solidFill>
                  <a:schemeClr val="bg1"/>
                </a:solidFill>
              </a:rPr>
              <a:t>their</a:t>
            </a:r>
            <a:r>
              <a:rPr lang="en-US" sz="2800" b="1" dirty="0">
                <a:solidFill>
                  <a:schemeClr val="bg1"/>
                </a:solidFill>
              </a:rPr>
              <a:t> prosperity. He shall even rise against the Prince of princes; But he shall be broken without </a:t>
            </a:r>
            <a:r>
              <a:rPr lang="en-US" sz="2800" b="1" i="1" dirty="0">
                <a:solidFill>
                  <a:schemeClr val="bg1"/>
                </a:solidFill>
              </a:rPr>
              <a:t>human</a:t>
            </a:r>
            <a:r>
              <a:rPr lang="en-US" sz="2800" b="1" dirty="0">
                <a:solidFill>
                  <a:schemeClr val="bg1"/>
                </a:solidFill>
              </a:rPr>
              <a:t> means. </a:t>
            </a:r>
          </a:p>
          <a:p>
            <a:pPr lvl="0"/>
            <a:endParaRPr lang="en-US" dirty="0">
              <a:solidFill>
                <a:schemeClr val="bg1"/>
              </a:solidFill>
            </a:endParaRPr>
          </a:p>
        </p:txBody>
      </p:sp>
    </p:spTree>
    <p:extLst>
      <p:ext uri="{BB962C8B-B14F-4D97-AF65-F5344CB8AC3E}">
        <p14:creationId xmlns:p14="http://schemas.microsoft.com/office/powerpoint/2010/main" val="348950280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solidFill>
                  <a:srgbClr val="FFFF99"/>
                </a:solidFill>
              </a:rPr>
              <a:t>military</a:t>
            </a:r>
            <a:r>
              <a:rPr lang="en-US" b="1" dirty="0">
                <a:solidFill>
                  <a:srgbClr val="FFFF99"/>
                </a:solidFill>
              </a:rPr>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solidFill>
                  <a:srgbClr val="FFFF99"/>
                </a:solidFill>
              </a:rPr>
              <a:t>religious</a:t>
            </a:r>
            <a:r>
              <a:rPr lang="en-US" b="1" dirty="0">
                <a:solidFill>
                  <a:srgbClr val="FFFF99"/>
                </a:solidFill>
              </a:rPr>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lvl="1"/>
            <a:r>
              <a:rPr lang="en-US" sz="3200" dirty="0">
                <a:solidFill>
                  <a:schemeClr val="bg1"/>
                </a:solidFill>
              </a:rPr>
              <a:t>He will establish a world-wide economy under his control that will cause many to </a:t>
            </a:r>
            <a:r>
              <a:rPr lang="en-US" sz="3200" b="1" u="sng" dirty="0"/>
              <a:t>prosper</a:t>
            </a:r>
            <a:r>
              <a:rPr lang="en-US" sz="3200" dirty="0">
                <a:solidFill>
                  <a:schemeClr val="bg1"/>
                </a:solidFill>
              </a:rPr>
              <a:t>.</a:t>
            </a:r>
          </a:p>
          <a:p>
            <a:pPr lvl="1"/>
            <a:r>
              <a:rPr lang="en-US" sz="3200" dirty="0">
                <a:solidFill>
                  <a:schemeClr val="bg1"/>
                </a:solidFill>
              </a:rPr>
              <a:t>But he will use that prosperity ultimately to </a:t>
            </a:r>
            <a:r>
              <a:rPr lang="en-US" sz="3200" b="1" u="sng" dirty="0"/>
              <a:t>destroy</a:t>
            </a:r>
            <a:r>
              <a:rPr lang="en-US" sz="3200" dirty="0"/>
              <a:t> </a:t>
            </a:r>
            <a:r>
              <a:rPr lang="en-US" sz="3200" dirty="0">
                <a:solidFill>
                  <a:schemeClr val="bg1"/>
                </a:solidFill>
              </a:rPr>
              <a:t>them. </a:t>
            </a:r>
          </a:p>
          <a:p>
            <a:pPr lvl="0"/>
            <a:endParaRPr lang="en-US" dirty="0">
              <a:solidFill>
                <a:schemeClr val="bg1"/>
              </a:solidFill>
            </a:endParaRPr>
          </a:p>
        </p:txBody>
      </p:sp>
    </p:spTree>
    <p:extLst>
      <p:ext uri="{BB962C8B-B14F-4D97-AF65-F5344CB8AC3E}">
        <p14:creationId xmlns:p14="http://schemas.microsoft.com/office/powerpoint/2010/main" val="21944272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solidFill>
                  <a:srgbClr val="FFFF99"/>
                </a:solidFill>
              </a:rPr>
              <a:t>military</a:t>
            </a:r>
            <a:r>
              <a:rPr lang="en-US" b="1" dirty="0">
                <a:solidFill>
                  <a:srgbClr val="FFFF99"/>
                </a:solidFill>
              </a:rPr>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solidFill>
                  <a:srgbClr val="FFFF99"/>
                </a:solidFill>
              </a:rPr>
              <a:t>religious</a:t>
            </a:r>
            <a:r>
              <a:rPr lang="en-US" b="1" dirty="0">
                <a:solidFill>
                  <a:srgbClr val="FFFF99"/>
                </a:solidFill>
              </a:rPr>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lvl="1"/>
            <a:r>
              <a:rPr lang="en-US" sz="3200" dirty="0">
                <a:solidFill>
                  <a:schemeClr val="bg1"/>
                </a:solidFill>
              </a:rPr>
              <a:t>He will establish a world-wide economy under his control that will cause many to </a:t>
            </a:r>
            <a:r>
              <a:rPr lang="en-US" sz="3200" b="1" u="sng" dirty="0">
                <a:solidFill>
                  <a:srgbClr val="FFFF99"/>
                </a:solidFill>
              </a:rPr>
              <a:t>prosper</a:t>
            </a:r>
            <a:r>
              <a:rPr lang="en-US" sz="3200" dirty="0">
                <a:solidFill>
                  <a:schemeClr val="bg1"/>
                </a:solidFill>
              </a:rPr>
              <a:t>.</a:t>
            </a:r>
          </a:p>
          <a:p>
            <a:pPr lvl="1"/>
            <a:r>
              <a:rPr lang="en-US" sz="3200" dirty="0">
                <a:solidFill>
                  <a:schemeClr val="bg1"/>
                </a:solidFill>
              </a:rPr>
              <a:t>But he will use that prosperity ultimately to </a:t>
            </a:r>
            <a:r>
              <a:rPr lang="en-US" sz="3200" b="1" u="sng" dirty="0"/>
              <a:t>destroy</a:t>
            </a:r>
            <a:r>
              <a:rPr lang="en-US" sz="3200" dirty="0"/>
              <a:t> </a:t>
            </a:r>
            <a:r>
              <a:rPr lang="en-US" sz="3200" dirty="0">
                <a:solidFill>
                  <a:schemeClr val="bg1"/>
                </a:solidFill>
              </a:rPr>
              <a:t>them. </a:t>
            </a:r>
          </a:p>
          <a:p>
            <a:pPr lvl="0"/>
            <a:endParaRPr lang="en-US" dirty="0">
              <a:solidFill>
                <a:schemeClr val="bg1"/>
              </a:solidFill>
            </a:endParaRPr>
          </a:p>
        </p:txBody>
      </p:sp>
    </p:spTree>
    <p:extLst>
      <p:ext uri="{BB962C8B-B14F-4D97-AF65-F5344CB8AC3E}">
        <p14:creationId xmlns:p14="http://schemas.microsoft.com/office/powerpoint/2010/main" val="39019435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He will be a </a:t>
            </a:r>
            <a:r>
              <a:rPr lang="en-US" b="1" u="sng" dirty="0">
                <a:solidFill>
                  <a:srgbClr val="FFFF99"/>
                </a:solidFill>
              </a:rPr>
              <a:t>military</a:t>
            </a:r>
            <a:r>
              <a:rPr lang="en-US" b="1" dirty="0">
                <a:solidFill>
                  <a:srgbClr val="FFFF99"/>
                </a:solidFill>
              </a:rPr>
              <a:t> </a:t>
            </a:r>
            <a:r>
              <a:rPr lang="en-US" b="1" dirty="0">
                <a:solidFill>
                  <a:schemeClr val="bg1"/>
                </a:solidFill>
              </a:rPr>
              <a:t>master.</a:t>
            </a:r>
            <a:endParaRPr lang="en-US" dirty="0">
              <a:solidFill>
                <a:schemeClr val="bg1"/>
              </a:solidFill>
            </a:endParaRPr>
          </a:p>
          <a:p>
            <a:pPr lvl="0"/>
            <a:r>
              <a:rPr lang="en-US" b="1" dirty="0">
                <a:solidFill>
                  <a:schemeClr val="bg1"/>
                </a:solidFill>
              </a:rPr>
              <a:t>He will also be a </a:t>
            </a:r>
            <a:r>
              <a:rPr lang="en-US" b="1" u="sng" dirty="0">
                <a:solidFill>
                  <a:srgbClr val="FFFF99"/>
                </a:solidFill>
              </a:rPr>
              <a:t>religious</a:t>
            </a:r>
            <a:r>
              <a:rPr lang="en-US" b="1" dirty="0">
                <a:solidFill>
                  <a:srgbClr val="FFFF99"/>
                </a:solidFill>
              </a:rPr>
              <a:t> </a:t>
            </a:r>
            <a:r>
              <a:rPr lang="en-US" b="1" dirty="0">
                <a:solidFill>
                  <a:schemeClr val="bg1"/>
                </a:solidFill>
              </a:rPr>
              <a:t>leader of a new humanistic type of religion.</a:t>
            </a:r>
            <a:endParaRPr lang="en-US" dirty="0">
              <a:solidFill>
                <a:schemeClr val="bg1"/>
              </a:solidFill>
            </a:endParaRPr>
          </a:p>
          <a:p>
            <a:pPr lvl="0"/>
            <a:r>
              <a:rPr lang="en-US" b="1" dirty="0">
                <a:solidFill>
                  <a:schemeClr val="bg1"/>
                </a:solidFill>
              </a:rPr>
              <a:t>He will be an economic genius</a:t>
            </a:r>
            <a:r>
              <a:rPr lang="en-US" b="1" dirty="0" smtClean="0">
                <a:solidFill>
                  <a:schemeClr val="bg1"/>
                </a:solidFill>
              </a:rPr>
              <a:t>.</a:t>
            </a:r>
            <a:endParaRPr lang="en-US" dirty="0">
              <a:solidFill>
                <a:schemeClr val="bg1"/>
              </a:solidFill>
            </a:endParaRPr>
          </a:p>
          <a:p>
            <a:pPr lvl="1"/>
            <a:r>
              <a:rPr lang="en-US" sz="3200" dirty="0">
                <a:solidFill>
                  <a:schemeClr val="bg1"/>
                </a:solidFill>
              </a:rPr>
              <a:t>He will establish a world-wide economy under his control that will cause many to </a:t>
            </a:r>
            <a:r>
              <a:rPr lang="en-US" sz="3200" b="1" u="sng" dirty="0">
                <a:solidFill>
                  <a:srgbClr val="FFFF99"/>
                </a:solidFill>
              </a:rPr>
              <a:t>prosper</a:t>
            </a:r>
            <a:r>
              <a:rPr lang="en-US" sz="3200" dirty="0">
                <a:solidFill>
                  <a:schemeClr val="bg1"/>
                </a:solidFill>
              </a:rPr>
              <a:t>.</a:t>
            </a:r>
          </a:p>
          <a:p>
            <a:pPr lvl="1"/>
            <a:r>
              <a:rPr lang="en-US" sz="3200" dirty="0">
                <a:solidFill>
                  <a:schemeClr val="bg1"/>
                </a:solidFill>
              </a:rPr>
              <a:t>But he will use that prosperity ultimately to </a:t>
            </a:r>
            <a:r>
              <a:rPr lang="en-US" sz="3200" b="1" u="sng" dirty="0">
                <a:solidFill>
                  <a:srgbClr val="FFFF99"/>
                </a:solidFill>
              </a:rPr>
              <a:t>destroy</a:t>
            </a:r>
            <a:r>
              <a:rPr lang="en-US" sz="3200" dirty="0">
                <a:solidFill>
                  <a:srgbClr val="FFFF99"/>
                </a:solidFill>
              </a:rPr>
              <a:t> </a:t>
            </a:r>
            <a:r>
              <a:rPr lang="en-US" sz="3200" dirty="0">
                <a:solidFill>
                  <a:schemeClr val="bg1"/>
                </a:solidFill>
              </a:rPr>
              <a:t>them. </a:t>
            </a:r>
          </a:p>
          <a:p>
            <a:pPr lvl="0"/>
            <a:endParaRPr lang="en-US" dirty="0">
              <a:solidFill>
                <a:schemeClr val="bg1"/>
              </a:solidFill>
            </a:endParaRPr>
          </a:p>
        </p:txBody>
      </p:sp>
    </p:spTree>
    <p:extLst>
      <p:ext uri="{BB962C8B-B14F-4D97-AF65-F5344CB8AC3E}">
        <p14:creationId xmlns:p14="http://schemas.microsoft.com/office/powerpoint/2010/main" val="42217458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WHAT WILL THIS COMING WICKED KING DO?</a:t>
            </a:r>
            <a:endParaRPr lang="en-US" dirty="0">
              <a:solidFill>
                <a:schemeClr val="bg1"/>
              </a:solidFill>
            </a:endParaRPr>
          </a:p>
          <a:p>
            <a:pPr marL="0" indent="0">
              <a:buNone/>
            </a:pPr>
            <a:r>
              <a:rPr lang="en-US" dirty="0">
                <a:solidFill>
                  <a:schemeClr val="bg1"/>
                </a:solidFill>
              </a:rPr>
              <a:t> </a:t>
            </a:r>
          </a:p>
          <a:p>
            <a:r>
              <a:rPr lang="en-US" b="1" i="1" dirty="0">
                <a:solidFill>
                  <a:schemeClr val="bg1"/>
                </a:solidFill>
              </a:rPr>
              <a:t>Revelation 6:2  </a:t>
            </a:r>
            <a:r>
              <a:rPr lang="en-US" b="1" i="1" baseline="30000" dirty="0">
                <a:solidFill>
                  <a:schemeClr val="bg1"/>
                </a:solidFill>
              </a:rPr>
              <a:t> </a:t>
            </a:r>
            <a:r>
              <a:rPr lang="en-US" b="1" i="1" dirty="0">
                <a:solidFill>
                  <a:schemeClr val="bg1"/>
                </a:solidFill>
              </a:rPr>
              <a:t>And I looked, and behold, a white horse. He who sat on it had a bow; and a crown was given to him, and he went out conquering and to conquer. </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32834112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His rise to power will be </a:t>
            </a:r>
            <a:r>
              <a:rPr lang="en-US" b="1" u="sng" dirty="0"/>
              <a:t>peaceful</a:t>
            </a:r>
            <a:r>
              <a:rPr lang="en-US" b="1" dirty="0">
                <a:solidFill>
                  <a:schemeClr val="bg1"/>
                </a:solidFill>
              </a:rPr>
              <a:t>, though not without the threat of force, over the 10 nation confederacy.</a:t>
            </a:r>
            <a:endParaRPr lang="en-US" dirty="0">
              <a:solidFill>
                <a:schemeClr val="bg1"/>
              </a:solidFill>
            </a:endParaRPr>
          </a:p>
          <a:p>
            <a:pPr lvl="0"/>
            <a:r>
              <a:rPr lang="en-US" b="1" dirty="0">
                <a:solidFill>
                  <a:schemeClr val="bg1"/>
                </a:solidFill>
              </a:rPr>
              <a:t>His first act will be to make a </a:t>
            </a:r>
            <a:r>
              <a:rPr lang="en-US" b="1" u="sng" dirty="0"/>
              <a:t>covenant</a:t>
            </a:r>
            <a:r>
              <a:rPr lang="en-US" b="1" dirty="0"/>
              <a:t> </a:t>
            </a:r>
            <a:r>
              <a:rPr lang="en-US" b="1" dirty="0">
                <a:solidFill>
                  <a:schemeClr val="bg1"/>
                </a:solidFill>
              </a:rPr>
              <a:t>with Israel.</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26480826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His rise to power will be </a:t>
            </a:r>
            <a:r>
              <a:rPr lang="en-US" b="1" u="sng" dirty="0">
                <a:solidFill>
                  <a:srgbClr val="FFFF99"/>
                </a:solidFill>
              </a:rPr>
              <a:t>peaceful</a:t>
            </a:r>
            <a:r>
              <a:rPr lang="en-US" b="1" dirty="0">
                <a:solidFill>
                  <a:schemeClr val="bg1"/>
                </a:solidFill>
              </a:rPr>
              <a:t>, though not without the threat of force, over the 10 nation confederacy.</a:t>
            </a:r>
            <a:endParaRPr lang="en-US" dirty="0">
              <a:solidFill>
                <a:schemeClr val="bg1"/>
              </a:solidFill>
            </a:endParaRPr>
          </a:p>
          <a:p>
            <a:pPr lvl="0"/>
            <a:r>
              <a:rPr lang="en-US" b="1" dirty="0">
                <a:solidFill>
                  <a:schemeClr val="bg1"/>
                </a:solidFill>
              </a:rPr>
              <a:t>His first act will be to make a </a:t>
            </a:r>
            <a:r>
              <a:rPr lang="en-US" b="1" u="sng" dirty="0"/>
              <a:t>covenant</a:t>
            </a:r>
            <a:r>
              <a:rPr lang="en-US" b="1" dirty="0"/>
              <a:t> </a:t>
            </a:r>
            <a:r>
              <a:rPr lang="en-US" b="1" dirty="0">
                <a:solidFill>
                  <a:schemeClr val="bg1"/>
                </a:solidFill>
              </a:rPr>
              <a:t>with Israel.</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3092852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Wondering if this might be King Jesus, who returns as a conquering king to the earth in Rev. 19, we asked ourselves, “Is this King Jesus?”  But when we compared the description of both, we found more </a:t>
            </a:r>
            <a:r>
              <a:rPr lang="en-US" b="1" u="sng" dirty="0">
                <a:solidFill>
                  <a:srgbClr val="FFFF99"/>
                </a:solidFill>
              </a:rPr>
              <a:t>differences</a:t>
            </a:r>
            <a:r>
              <a:rPr lang="en-US" dirty="0">
                <a:solidFill>
                  <a:srgbClr val="FFFF99"/>
                </a:solidFill>
              </a:rPr>
              <a:t> </a:t>
            </a:r>
            <a:r>
              <a:rPr lang="en-US" dirty="0">
                <a:solidFill>
                  <a:schemeClr val="bg1"/>
                </a:solidFill>
              </a:rPr>
              <a:t>than similarities, so we suspected that this king in Rev. 6 was not King Jesus.  So we asked, “Does the Scripture tell us of another conquering king that is to arise?”  And we found the answer to be “</a:t>
            </a:r>
            <a:r>
              <a:rPr lang="en-US" b="1" u="sng" dirty="0"/>
              <a:t>Yes</a:t>
            </a:r>
            <a:r>
              <a:rPr lang="en-US" dirty="0">
                <a:solidFill>
                  <a:schemeClr val="bg1"/>
                </a:solidFill>
              </a:rPr>
              <a:t>!”</a:t>
            </a:r>
          </a:p>
        </p:txBody>
      </p:sp>
    </p:spTree>
    <p:extLst>
      <p:ext uri="{BB962C8B-B14F-4D97-AF65-F5344CB8AC3E}">
        <p14:creationId xmlns:p14="http://schemas.microsoft.com/office/powerpoint/2010/main" val="8429130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pPr lvl="0"/>
            <a:r>
              <a:rPr lang="en-US" b="1" dirty="0">
                <a:solidFill>
                  <a:schemeClr val="bg1"/>
                </a:solidFill>
              </a:rPr>
              <a:t>His rise to power will be </a:t>
            </a:r>
            <a:r>
              <a:rPr lang="en-US" b="1" u="sng" dirty="0">
                <a:solidFill>
                  <a:srgbClr val="FFFF99"/>
                </a:solidFill>
              </a:rPr>
              <a:t>peaceful</a:t>
            </a:r>
            <a:r>
              <a:rPr lang="en-US" b="1" dirty="0">
                <a:solidFill>
                  <a:schemeClr val="bg1"/>
                </a:solidFill>
              </a:rPr>
              <a:t>, though not without the threat of force, over the 10 nation confederacy.</a:t>
            </a:r>
            <a:endParaRPr lang="en-US" dirty="0">
              <a:solidFill>
                <a:schemeClr val="bg1"/>
              </a:solidFill>
            </a:endParaRPr>
          </a:p>
          <a:p>
            <a:pPr lvl="0"/>
            <a:r>
              <a:rPr lang="en-US" b="1" dirty="0">
                <a:solidFill>
                  <a:schemeClr val="bg1"/>
                </a:solidFill>
              </a:rPr>
              <a:t>His first act will be to make a </a:t>
            </a:r>
            <a:r>
              <a:rPr lang="en-US" b="1" u="sng" dirty="0">
                <a:solidFill>
                  <a:srgbClr val="FFFF99"/>
                </a:solidFill>
              </a:rPr>
              <a:t>covenant</a:t>
            </a:r>
            <a:r>
              <a:rPr lang="en-US" b="1" dirty="0">
                <a:solidFill>
                  <a:srgbClr val="FFFF99"/>
                </a:solidFill>
              </a:rPr>
              <a:t> </a:t>
            </a:r>
            <a:r>
              <a:rPr lang="en-US" b="1" dirty="0">
                <a:solidFill>
                  <a:schemeClr val="bg1"/>
                </a:solidFill>
              </a:rPr>
              <a:t>with Israel.</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24593788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b="1" dirty="0">
                <a:solidFill>
                  <a:schemeClr val="bg1"/>
                </a:solidFill>
              </a:rPr>
              <a:t>Daniel 9:27 </a:t>
            </a:r>
            <a:r>
              <a:rPr lang="en-US" b="1" baseline="30000" dirty="0">
                <a:solidFill>
                  <a:schemeClr val="bg1"/>
                </a:solidFill>
              </a:rPr>
              <a:t>  </a:t>
            </a:r>
            <a:r>
              <a:rPr lang="en-US" b="1" dirty="0">
                <a:solidFill>
                  <a:schemeClr val="bg1"/>
                </a:solidFill>
              </a:rPr>
              <a:t>Then he shall confirm a covenant with many for one week; But in the middle of the week He shall bring an end to sacrifice and offering. And on the wing of abominations shall be one who makes desolate, Even until the consummation, which is determined, Is poured out on the desolate." </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2458570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In our next session we will examine what God does as the antichrist rises to power upon the earth:  </a:t>
            </a:r>
            <a:r>
              <a:rPr lang="en-US" b="1" dirty="0">
                <a:solidFill>
                  <a:schemeClr val="bg1"/>
                </a:solidFill>
              </a:rPr>
              <a:t>GOD DECLARES </a:t>
            </a:r>
            <a:r>
              <a:rPr lang="en-US" b="1" u="sng" dirty="0"/>
              <a:t>WAR</a:t>
            </a:r>
            <a:r>
              <a:rPr lang="en-US" b="1" dirty="0">
                <a:solidFill>
                  <a:schemeClr val="bg1"/>
                </a:solidFill>
              </a:rPr>
              <a:t>!</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224157644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In our next session we will examine what God does as the antichrist rises to power upon the earth:  </a:t>
            </a:r>
            <a:r>
              <a:rPr lang="en-US" b="1" dirty="0">
                <a:solidFill>
                  <a:schemeClr val="bg1"/>
                </a:solidFill>
              </a:rPr>
              <a:t>GOD DECLARES </a:t>
            </a:r>
            <a:r>
              <a:rPr lang="en-US" b="1" u="sng" dirty="0">
                <a:solidFill>
                  <a:srgbClr val="FFFF99"/>
                </a:solidFill>
              </a:rPr>
              <a:t>WAR</a:t>
            </a:r>
            <a:r>
              <a:rPr lang="en-US" b="1" dirty="0">
                <a:solidFill>
                  <a:schemeClr val="bg1"/>
                </a:solidFill>
              </a:rPr>
              <a:t>!</a:t>
            </a:r>
            <a:endParaRPr lang="en-US" dirty="0">
              <a:solidFill>
                <a:schemeClr val="bg1"/>
              </a:solidFill>
            </a:endParaRPr>
          </a:p>
          <a:p>
            <a:pPr lvl="0"/>
            <a:endParaRPr lang="en-US" dirty="0">
              <a:solidFill>
                <a:schemeClr val="bg1"/>
              </a:solidFill>
            </a:endParaRPr>
          </a:p>
        </p:txBody>
      </p:sp>
    </p:spTree>
    <p:extLst>
      <p:ext uri="{BB962C8B-B14F-4D97-AF65-F5344CB8AC3E}">
        <p14:creationId xmlns:p14="http://schemas.microsoft.com/office/powerpoint/2010/main" val="1697108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Wondering if this might be King Jesus, who returns as a conquering king to the earth in Rev. 19, we asked ourselves, “Is this King Jesus?”  But when we compared the description of both, we found more </a:t>
            </a:r>
            <a:r>
              <a:rPr lang="en-US" b="1" u="sng" dirty="0">
                <a:solidFill>
                  <a:srgbClr val="FFFF99"/>
                </a:solidFill>
              </a:rPr>
              <a:t>differences</a:t>
            </a:r>
            <a:r>
              <a:rPr lang="en-US" dirty="0">
                <a:solidFill>
                  <a:srgbClr val="FFFF99"/>
                </a:solidFill>
              </a:rPr>
              <a:t> </a:t>
            </a:r>
            <a:r>
              <a:rPr lang="en-US" dirty="0">
                <a:solidFill>
                  <a:schemeClr val="bg1"/>
                </a:solidFill>
              </a:rPr>
              <a:t>than similarities, so we suspected that this king in Rev. 6 was not King Jesus.  So we asked, “Does the Scripture tell us of another conquering king that is to arise?”  And we found the answer to be “</a:t>
            </a:r>
            <a:r>
              <a:rPr lang="en-US" b="1" u="sng" dirty="0">
                <a:solidFill>
                  <a:srgbClr val="FFFF99"/>
                </a:solidFill>
              </a:rPr>
              <a:t>Yes</a:t>
            </a:r>
            <a:r>
              <a:rPr lang="en-US" dirty="0">
                <a:solidFill>
                  <a:schemeClr val="bg1"/>
                </a:solidFill>
              </a:rPr>
              <a:t>!”</a:t>
            </a:r>
          </a:p>
        </p:txBody>
      </p:sp>
    </p:spTree>
    <p:extLst>
      <p:ext uri="{BB962C8B-B14F-4D97-AF65-F5344CB8AC3E}">
        <p14:creationId xmlns:p14="http://schemas.microsoft.com/office/powerpoint/2010/main" val="613300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We noted that the Book of Daniel spoke much about a coming conquering king.  </a:t>
            </a:r>
          </a:p>
          <a:p>
            <a:pPr lvl="0"/>
            <a:r>
              <a:rPr lang="en-US" b="1" dirty="0">
                <a:solidFill>
                  <a:schemeClr val="bg1"/>
                </a:solidFill>
              </a:rPr>
              <a:t>From Dan. 2 we learned</a:t>
            </a:r>
            <a:endParaRPr lang="en-US" dirty="0">
              <a:solidFill>
                <a:schemeClr val="bg1"/>
              </a:solidFill>
            </a:endParaRPr>
          </a:p>
          <a:p>
            <a:pPr lvl="1"/>
            <a:r>
              <a:rPr lang="en-US" sz="3200" b="1" dirty="0">
                <a:solidFill>
                  <a:schemeClr val="bg1"/>
                </a:solidFill>
              </a:rPr>
              <a:t>His kingdom will rise from the old </a:t>
            </a:r>
            <a:r>
              <a:rPr lang="en-US" sz="3200" b="1" u="sng" dirty="0"/>
              <a:t>Roman</a:t>
            </a:r>
            <a:r>
              <a:rPr lang="en-US" sz="3200" b="1" dirty="0"/>
              <a:t> </a:t>
            </a:r>
            <a:r>
              <a:rPr lang="en-US" sz="3200" b="1" dirty="0">
                <a:solidFill>
                  <a:schemeClr val="bg1"/>
                </a:solidFill>
              </a:rPr>
              <a:t>Empire.</a:t>
            </a:r>
            <a:endParaRPr lang="en-US" sz="3200" dirty="0">
              <a:solidFill>
                <a:schemeClr val="bg1"/>
              </a:solidFill>
            </a:endParaRPr>
          </a:p>
          <a:p>
            <a:pPr lvl="1"/>
            <a:r>
              <a:rPr lang="en-US" sz="3200" b="1" dirty="0">
                <a:solidFill>
                  <a:schemeClr val="bg1"/>
                </a:solidFill>
              </a:rPr>
              <a:t>This will be a kingdom of </a:t>
            </a:r>
            <a:r>
              <a:rPr lang="en-US" sz="3200" b="1" u="sng" dirty="0"/>
              <a:t>evil</a:t>
            </a:r>
            <a:r>
              <a:rPr lang="en-US" sz="3200" b="1" dirty="0">
                <a:solidFill>
                  <a:schemeClr val="bg1"/>
                </a:solidFill>
              </a:rPr>
              <a:t>.</a:t>
            </a:r>
            <a:endParaRPr lang="en-US" sz="3200" dirty="0">
              <a:solidFill>
                <a:schemeClr val="bg1"/>
              </a:solidFill>
            </a:endParaRPr>
          </a:p>
          <a:p>
            <a:pPr lvl="1"/>
            <a:r>
              <a:rPr lang="en-US" sz="3200" b="1" dirty="0">
                <a:solidFill>
                  <a:schemeClr val="bg1"/>
                </a:solidFill>
              </a:rPr>
              <a:t>Ultimately Christ will </a:t>
            </a:r>
            <a:r>
              <a:rPr lang="en-US" sz="3200" b="1" u="sng" dirty="0"/>
              <a:t>destroy</a:t>
            </a:r>
            <a:r>
              <a:rPr lang="en-US" sz="3200" b="1" dirty="0"/>
              <a:t> </a:t>
            </a:r>
            <a:r>
              <a:rPr lang="en-US" sz="3200" b="1" dirty="0">
                <a:solidFill>
                  <a:schemeClr val="bg1"/>
                </a:solidFill>
              </a:rPr>
              <a:t>this kingdom.</a:t>
            </a:r>
            <a:endParaRPr lang="en-US" sz="3200" dirty="0">
              <a:solidFill>
                <a:schemeClr val="bg1"/>
              </a:solidFill>
            </a:endParaRPr>
          </a:p>
        </p:txBody>
      </p:sp>
    </p:spTree>
    <p:extLst>
      <p:ext uri="{BB962C8B-B14F-4D97-AF65-F5344CB8AC3E}">
        <p14:creationId xmlns:p14="http://schemas.microsoft.com/office/powerpoint/2010/main" val="175169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09550"/>
            <a:ext cx="8686800" cy="4933950"/>
          </a:xfrm>
        </p:spPr>
        <p:txBody>
          <a:bodyPr>
            <a:noAutofit/>
          </a:bodyPr>
          <a:lstStyle/>
          <a:p>
            <a:r>
              <a:rPr lang="en-US" dirty="0">
                <a:solidFill>
                  <a:schemeClr val="bg1"/>
                </a:solidFill>
              </a:rPr>
              <a:t>We noted that the Book of Daniel spoke much about a coming conquering king.  </a:t>
            </a:r>
          </a:p>
          <a:p>
            <a:pPr lvl="0"/>
            <a:r>
              <a:rPr lang="en-US" b="1" dirty="0">
                <a:solidFill>
                  <a:schemeClr val="bg1"/>
                </a:solidFill>
              </a:rPr>
              <a:t>From Dan. 2 we learned</a:t>
            </a:r>
            <a:endParaRPr lang="en-US" dirty="0">
              <a:solidFill>
                <a:schemeClr val="bg1"/>
              </a:solidFill>
            </a:endParaRPr>
          </a:p>
          <a:p>
            <a:pPr lvl="1"/>
            <a:r>
              <a:rPr lang="en-US" sz="3200" b="1" dirty="0">
                <a:solidFill>
                  <a:schemeClr val="bg1"/>
                </a:solidFill>
              </a:rPr>
              <a:t>His kingdom will rise from the old </a:t>
            </a:r>
            <a:r>
              <a:rPr lang="en-US" sz="3200" b="1" u="sng" dirty="0">
                <a:solidFill>
                  <a:srgbClr val="FFFF99"/>
                </a:solidFill>
              </a:rPr>
              <a:t>Roman</a:t>
            </a:r>
            <a:r>
              <a:rPr lang="en-US" sz="3200" b="1" dirty="0">
                <a:solidFill>
                  <a:srgbClr val="FFFF99"/>
                </a:solidFill>
              </a:rPr>
              <a:t> </a:t>
            </a:r>
            <a:r>
              <a:rPr lang="en-US" sz="3200" b="1" dirty="0">
                <a:solidFill>
                  <a:schemeClr val="bg1"/>
                </a:solidFill>
              </a:rPr>
              <a:t>Empire.</a:t>
            </a:r>
            <a:endParaRPr lang="en-US" sz="3200" dirty="0">
              <a:solidFill>
                <a:schemeClr val="bg1"/>
              </a:solidFill>
            </a:endParaRPr>
          </a:p>
          <a:p>
            <a:pPr lvl="1"/>
            <a:r>
              <a:rPr lang="en-US" sz="3200" b="1" dirty="0">
                <a:solidFill>
                  <a:schemeClr val="bg1"/>
                </a:solidFill>
              </a:rPr>
              <a:t>This will be a kingdom of </a:t>
            </a:r>
            <a:r>
              <a:rPr lang="en-US" sz="3200" b="1" u="sng" dirty="0"/>
              <a:t>evil</a:t>
            </a:r>
            <a:r>
              <a:rPr lang="en-US" sz="3200" b="1" dirty="0">
                <a:solidFill>
                  <a:schemeClr val="bg1"/>
                </a:solidFill>
              </a:rPr>
              <a:t>.</a:t>
            </a:r>
            <a:endParaRPr lang="en-US" sz="3200" dirty="0">
              <a:solidFill>
                <a:schemeClr val="bg1"/>
              </a:solidFill>
            </a:endParaRPr>
          </a:p>
          <a:p>
            <a:pPr lvl="1"/>
            <a:r>
              <a:rPr lang="en-US" sz="3200" b="1" dirty="0">
                <a:solidFill>
                  <a:schemeClr val="bg1"/>
                </a:solidFill>
              </a:rPr>
              <a:t>Ultimately Christ will </a:t>
            </a:r>
            <a:r>
              <a:rPr lang="en-US" sz="3200" b="1" u="sng" dirty="0"/>
              <a:t>destroy</a:t>
            </a:r>
            <a:r>
              <a:rPr lang="en-US" sz="3200" b="1" dirty="0"/>
              <a:t> </a:t>
            </a:r>
            <a:r>
              <a:rPr lang="en-US" sz="3200" b="1" dirty="0">
                <a:solidFill>
                  <a:schemeClr val="bg1"/>
                </a:solidFill>
              </a:rPr>
              <a:t>this kingdom.</a:t>
            </a:r>
            <a:endParaRPr lang="en-US" sz="3200" dirty="0">
              <a:solidFill>
                <a:schemeClr val="bg1"/>
              </a:solidFill>
            </a:endParaRPr>
          </a:p>
        </p:txBody>
      </p:sp>
    </p:spTree>
    <p:extLst>
      <p:ext uri="{BB962C8B-B14F-4D97-AF65-F5344CB8AC3E}">
        <p14:creationId xmlns:p14="http://schemas.microsoft.com/office/powerpoint/2010/main" val="3774769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2836</Words>
  <Application>Microsoft Office PowerPoint</Application>
  <PresentationFormat>On-screen Show (16:9)</PresentationFormat>
  <Paragraphs>175</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dc:creator>
  <cp:lastModifiedBy>Jennifer</cp:lastModifiedBy>
  <cp:revision>113</cp:revision>
  <dcterms:created xsi:type="dcterms:W3CDTF">2015-08-19T15:34:04Z</dcterms:created>
  <dcterms:modified xsi:type="dcterms:W3CDTF">2016-01-13T16:36:54Z</dcterms:modified>
</cp:coreProperties>
</file>