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7"/>
  </p:notesMasterIdLst>
  <p:sldIdLst>
    <p:sldId id="319" r:id="rId2"/>
    <p:sldId id="327" r:id="rId3"/>
    <p:sldId id="395" r:id="rId4"/>
    <p:sldId id="396" r:id="rId5"/>
    <p:sldId id="397" r:id="rId6"/>
    <p:sldId id="331" r:id="rId7"/>
    <p:sldId id="398" r:id="rId8"/>
    <p:sldId id="399" r:id="rId9"/>
    <p:sldId id="334" r:id="rId10"/>
    <p:sldId id="400" r:id="rId11"/>
    <p:sldId id="338" r:id="rId12"/>
    <p:sldId id="401" r:id="rId13"/>
    <p:sldId id="402" r:id="rId14"/>
    <p:sldId id="403" r:id="rId15"/>
    <p:sldId id="355" r:id="rId16"/>
    <p:sldId id="404" r:id="rId17"/>
    <p:sldId id="370" r:id="rId18"/>
    <p:sldId id="405" r:id="rId19"/>
    <p:sldId id="374" r:id="rId20"/>
    <p:sldId id="378" r:id="rId21"/>
    <p:sldId id="406" r:id="rId22"/>
    <p:sldId id="381" r:id="rId23"/>
    <p:sldId id="407" r:id="rId24"/>
    <p:sldId id="408" r:id="rId25"/>
    <p:sldId id="409" r:id="rId26"/>
    <p:sldId id="410" r:id="rId27"/>
    <p:sldId id="411" r:id="rId28"/>
    <p:sldId id="394" r:id="rId29"/>
    <p:sldId id="412" r:id="rId30"/>
    <p:sldId id="413" r:id="rId31"/>
    <p:sldId id="414" r:id="rId32"/>
    <p:sldId id="415" r:id="rId33"/>
    <p:sldId id="416" r:id="rId34"/>
    <p:sldId id="417" r:id="rId35"/>
    <p:sldId id="418" r:id="rId36"/>
    <p:sldId id="419" r:id="rId37"/>
    <p:sldId id="420" r:id="rId38"/>
    <p:sldId id="421" r:id="rId39"/>
    <p:sldId id="422" r:id="rId40"/>
    <p:sldId id="423" r:id="rId41"/>
    <p:sldId id="424" r:id="rId42"/>
    <p:sldId id="425" r:id="rId43"/>
    <p:sldId id="426" r:id="rId44"/>
    <p:sldId id="427" r:id="rId45"/>
    <p:sldId id="393" r:id="rId46"/>
    <p:sldId id="428" r:id="rId47"/>
    <p:sldId id="429" r:id="rId48"/>
    <p:sldId id="430" r:id="rId49"/>
    <p:sldId id="431" r:id="rId50"/>
    <p:sldId id="432" r:id="rId51"/>
    <p:sldId id="433" r:id="rId52"/>
    <p:sldId id="434" r:id="rId53"/>
    <p:sldId id="435" r:id="rId54"/>
    <p:sldId id="436" r:id="rId55"/>
    <p:sldId id="437" r:id="rId56"/>
    <p:sldId id="438" r:id="rId57"/>
    <p:sldId id="439" r:id="rId58"/>
    <p:sldId id="440" r:id="rId59"/>
    <p:sldId id="441" r:id="rId60"/>
    <p:sldId id="442" r:id="rId61"/>
    <p:sldId id="443" r:id="rId62"/>
    <p:sldId id="444" r:id="rId63"/>
    <p:sldId id="445" r:id="rId64"/>
    <p:sldId id="446" r:id="rId65"/>
    <p:sldId id="447" r:id="rId66"/>
    <p:sldId id="448" r:id="rId67"/>
    <p:sldId id="449" r:id="rId68"/>
    <p:sldId id="450" r:id="rId69"/>
    <p:sldId id="451" r:id="rId70"/>
    <p:sldId id="452" r:id="rId71"/>
    <p:sldId id="453" r:id="rId72"/>
    <p:sldId id="454" r:id="rId73"/>
    <p:sldId id="455" r:id="rId74"/>
    <p:sldId id="456" r:id="rId75"/>
    <p:sldId id="457" r:id="rId7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312" y="-125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D4140A-D231-4B43-A0BE-18C398F90634}" type="datetimeFigureOut">
              <a:rPr lang="en-US" smtClean="0"/>
              <a:t>2/3/2016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F84BD2-AB3E-4567-80DF-DC099426239B}" type="slidenum">
              <a:rPr lang="en-US" smtClean="0"/>
              <a:t>‹#›</a:t>
            </a:fld>
            <a:endParaRPr lang="en-US"/>
          </a:p>
        </p:txBody>
      </p:sp>
    </p:spTree>
    <p:extLst>
      <p:ext uri="{BB962C8B-B14F-4D97-AF65-F5344CB8AC3E}">
        <p14:creationId xmlns:p14="http://schemas.microsoft.com/office/powerpoint/2010/main" val="4230430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6AAC8A-A02C-48A9-B32B-69BD9993B02E}" type="datetimeFigureOut">
              <a:rPr lang="en-US" smtClean="0"/>
              <a:t>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0BED8B-43F1-46AD-9E3C-7C271541554B}" type="slidenum">
              <a:rPr lang="en-US" smtClean="0"/>
              <a:t>‹#›</a:t>
            </a:fld>
            <a:endParaRPr lang="en-US"/>
          </a:p>
        </p:txBody>
      </p:sp>
    </p:spTree>
    <p:extLst>
      <p:ext uri="{BB962C8B-B14F-4D97-AF65-F5344CB8AC3E}">
        <p14:creationId xmlns:p14="http://schemas.microsoft.com/office/powerpoint/2010/main" val="3527370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6AAC8A-A02C-48A9-B32B-69BD9993B02E}" type="datetimeFigureOut">
              <a:rPr lang="en-US" smtClean="0"/>
              <a:t>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0BED8B-43F1-46AD-9E3C-7C271541554B}" type="slidenum">
              <a:rPr lang="en-US" smtClean="0"/>
              <a:t>‹#›</a:t>
            </a:fld>
            <a:endParaRPr lang="en-US"/>
          </a:p>
        </p:txBody>
      </p:sp>
    </p:spTree>
    <p:extLst>
      <p:ext uri="{BB962C8B-B14F-4D97-AF65-F5344CB8AC3E}">
        <p14:creationId xmlns:p14="http://schemas.microsoft.com/office/powerpoint/2010/main" val="3869625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6AAC8A-A02C-48A9-B32B-69BD9993B02E}" type="datetimeFigureOut">
              <a:rPr lang="en-US" smtClean="0"/>
              <a:t>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0BED8B-43F1-46AD-9E3C-7C271541554B}" type="slidenum">
              <a:rPr lang="en-US" smtClean="0"/>
              <a:t>‹#›</a:t>
            </a:fld>
            <a:endParaRPr lang="en-US"/>
          </a:p>
        </p:txBody>
      </p:sp>
    </p:spTree>
    <p:extLst>
      <p:ext uri="{BB962C8B-B14F-4D97-AF65-F5344CB8AC3E}">
        <p14:creationId xmlns:p14="http://schemas.microsoft.com/office/powerpoint/2010/main" val="288452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6AAC8A-A02C-48A9-B32B-69BD9993B02E}" type="datetimeFigureOut">
              <a:rPr lang="en-US" smtClean="0"/>
              <a:t>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0BED8B-43F1-46AD-9E3C-7C271541554B}" type="slidenum">
              <a:rPr lang="en-US" smtClean="0"/>
              <a:t>‹#›</a:t>
            </a:fld>
            <a:endParaRPr lang="en-US"/>
          </a:p>
        </p:txBody>
      </p:sp>
    </p:spTree>
    <p:extLst>
      <p:ext uri="{BB962C8B-B14F-4D97-AF65-F5344CB8AC3E}">
        <p14:creationId xmlns:p14="http://schemas.microsoft.com/office/powerpoint/2010/main" val="3363385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6AAC8A-A02C-48A9-B32B-69BD9993B02E}" type="datetimeFigureOut">
              <a:rPr lang="en-US" smtClean="0"/>
              <a:t>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0BED8B-43F1-46AD-9E3C-7C271541554B}" type="slidenum">
              <a:rPr lang="en-US" smtClean="0"/>
              <a:t>‹#›</a:t>
            </a:fld>
            <a:endParaRPr lang="en-US"/>
          </a:p>
        </p:txBody>
      </p:sp>
    </p:spTree>
    <p:extLst>
      <p:ext uri="{BB962C8B-B14F-4D97-AF65-F5344CB8AC3E}">
        <p14:creationId xmlns:p14="http://schemas.microsoft.com/office/powerpoint/2010/main" val="1098649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6AAC8A-A02C-48A9-B32B-69BD9993B02E}" type="datetimeFigureOut">
              <a:rPr lang="en-US" smtClean="0"/>
              <a:t>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0BED8B-43F1-46AD-9E3C-7C271541554B}" type="slidenum">
              <a:rPr lang="en-US" smtClean="0"/>
              <a:t>‹#›</a:t>
            </a:fld>
            <a:endParaRPr lang="en-US"/>
          </a:p>
        </p:txBody>
      </p:sp>
    </p:spTree>
    <p:extLst>
      <p:ext uri="{BB962C8B-B14F-4D97-AF65-F5344CB8AC3E}">
        <p14:creationId xmlns:p14="http://schemas.microsoft.com/office/powerpoint/2010/main" val="3399349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6AAC8A-A02C-48A9-B32B-69BD9993B02E}" type="datetimeFigureOut">
              <a:rPr lang="en-US" smtClean="0"/>
              <a:t>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0BED8B-43F1-46AD-9E3C-7C271541554B}" type="slidenum">
              <a:rPr lang="en-US" smtClean="0"/>
              <a:t>‹#›</a:t>
            </a:fld>
            <a:endParaRPr lang="en-US"/>
          </a:p>
        </p:txBody>
      </p:sp>
    </p:spTree>
    <p:extLst>
      <p:ext uri="{BB962C8B-B14F-4D97-AF65-F5344CB8AC3E}">
        <p14:creationId xmlns:p14="http://schemas.microsoft.com/office/powerpoint/2010/main" val="3924939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6AAC8A-A02C-48A9-B32B-69BD9993B02E}" type="datetimeFigureOut">
              <a:rPr lang="en-US" smtClean="0"/>
              <a:t>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0BED8B-43F1-46AD-9E3C-7C271541554B}" type="slidenum">
              <a:rPr lang="en-US" smtClean="0"/>
              <a:t>‹#›</a:t>
            </a:fld>
            <a:endParaRPr lang="en-US"/>
          </a:p>
        </p:txBody>
      </p:sp>
    </p:spTree>
    <p:extLst>
      <p:ext uri="{BB962C8B-B14F-4D97-AF65-F5344CB8AC3E}">
        <p14:creationId xmlns:p14="http://schemas.microsoft.com/office/powerpoint/2010/main" val="2943230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6AAC8A-A02C-48A9-B32B-69BD9993B02E}" type="datetimeFigureOut">
              <a:rPr lang="en-US" smtClean="0"/>
              <a:t>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0BED8B-43F1-46AD-9E3C-7C271541554B}" type="slidenum">
              <a:rPr lang="en-US" smtClean="0"/>
              <a:t>‹#›</a:t>
            </a:fld>
            <a:endParaRPr lang="en-US"/>
          </a:p>
        </p:txBody>
      </p:sp>
    </p:spTree>
    <p:extLst>
      <p:ext uri="{BB962C8B-B14F-4D97-AF65-F5344CB8AC3E}">
        <p14:creationId xmlns:p14="http://schemas.microsoft.com/office/powerpoint/2010/main" val="3849716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6AAC8A-A02C-48A9-B32B-69BD9993B02E}" type="datetimeFigureOut">
              <a:rPr lang="en-US" smtClean="0"/>
              <a:t>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0BED8B-43F1-46AD-9E3C-7C271541554B}" type="slidenum">
              <a:rPr lang="en-US" smtClean="0"/>
              <a:t>‹#›</a:t>
            </a:fld>
            <a:endParaRPr lang="en-US"/>
          </a:p>
        </p:txBody>
      </p:sp>
    </p:spTree>
    <p:extLst>
      <p:ext uri="{BB962C8B-B14F-4D97-AF65-F5344CB8AC3E}">
        <p14:creationId xmlns:p14="http://schemas.microsoft.com/office/powerpoint/2010/main" val="2625607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6AAC8A-A02C-48A9-B32B-69BD9993B02E}" type="datetimeFigureOut">
              <a:rPr lang="en-US" smtClean="0"/>
              <a:t>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0BED8B-43F1-46AD-9E3C-7C271541554B}" type="slidenum">
              <a:rPr lang="en-US" smtClean="0"/>
              <a:t>‹#›</a:t>
            </a:fld>
            <a:endParaRPr lang="en-US"/>
          </a:p>
        </p:txBody>
      </p:sp>
    </p:spTree>
    <p:extLst>
      <p:ext uri="{BB962C8B-B14F-4D97-AF65-F5344CB8AC3E}">
        <p14:creationId xmlns:p14="http://schemas.microsoft.com/office/powerpoint/2010/main" val="4050286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36AAC8A-A02C-48A9-B32B-69BD9993B02E}" type="datetimeFigureOut">
              <a:rPr lang="en-US" smtClean="0"/>
              <a:t>2/3/2016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50BED8B-43F1-46AD-9E3C-7C271541554B}" type="slidenum">
              <a:rPr lang="en-US" smtClean="0"/>
              <a:t>‹#›</a:t>
            </a:fld>
            <a:endParaRPr lang="en-US"/>
          </a:p>
        </p:txBody>
      </p:sp>
    </p:spTree>
    <p:extLst>
      <p:ext uri="{BB962C8B-B14F-4D97-AF65-F5344CB8AC3E}">
        <p14:creationId xmlns:p14="http://schemas.microsoft.com/office/powerpoint/2010/main" val="26631258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ennifer\AppData\Local\Microsoft\Windows\Temporary Internet Files\Content.Word\Learning to interpret the Revelation.jpg"/>
          <p:cNvPicPr/>
          <p:nvPr/>
        </p:nvPicPr>
        <p:blipFill>
          <a:blip r:embed="rId2">
            <a:extLst>
              <a:ext uri="{28A0092B-C50C-407E-A947-70E740481C1C}">
                <a14:useLocalDpi xmlns:a14="http://schemas.microsoft.com/office/drawing/2010/main" val="0"/>
              </a:ext>
            </a:extLst>
          </a:blip>
          <a:srcRect/>
          <a:stretch>
            <a:fillRect/>
          </a:stretch>
        </p:blipFill>
        <p:spPr bwMode="auto">
          <a:xfrm>
            <a:off x="761999" y="0"/>
            <a:ext cx="7543801" cy="5143500"/>
          </a:xfrm>
          <a:prstGeom prst="rect">
            <a:avLst/>
          </a:prstGeom>
          <a:noFill/>
          <a:ln>
            <a:noFill/>
          </a:ln>
        </p:spPr>
      </p:pic>
    </p:spTree>
    <p:extLst>
      <p:ext uri="{BB962C8B-B14F-4D97-AF65-F5344CB8AC3E}">
        <p14:creationId xmlns:p14="http://schemas.microsoft.com/office/powerpoint/2010/main" val="10511635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61950"/>
            <a:ext cx="4343400" cy="4781550"/>
          </a:xfrm>
        </p:spPr>
        <p:txBody>
          <a:bodyPr>
            <a:normAutofit/>
          </a:bodyPr>
          <a:lstStyle/>
          <a:p>
            <a:r>
              <a:rPr lang="en-US" b="1" dirty="0">
                <a:solidFill>
                  <a:schemeClr val="bg1"/>
                </a:solidFill>
              </a:rPr>
              <a:t>The rise of the Antichrist to power </a:t>
            </a:r>
            <a:r>
              <a:rPr lang="en-US" b="1" u="sng" dirty="0">
                <a:solidFill>
                  <a:srgbClr val="FFFF99"/>
                </a:solidFill>
              </a:rPr>
              <a:t>begins</a:t>
            </a:r>
            <a:r>
              <a:rPr lang="en-US" b="1" dirty="0">
                <a:solidFill>
                  <a:srgbClr val="FFFF99"/>
                </a:solidFill>
              </a:rPr>
              <a:t> </a:t>
            </a:r>
            <a:r>
              <a:rPr lang="en-US" b="1" dirty="0">
                <a:solidFill>
                  <a:schemeClr val="bg1"/>
                </a:solidFill>
              </a:rPr>
              <a:t>the seven year tribulation</a:t>
            </a:r>
            <a:r>
              <a:rPr lang="en-US" dirty="0">
                <a:solidFill>
                  <a:schemeClr val="bg1"/>
                </a:solidFill>
              </a:rPr>
              <a:t>. </a:t>
            </a:r>
            <a:endParaRPr lang="en-US" dirty="0">
              <a:solidFill>
                <a:schemeClr val="bg1"/>
              </a:solidFill>
            </a:endParaRPr>
          </a:p>
        </p:txBody>
      </p:sp>
      <p:pic>
        <p:nvPicPr>
          <p:cNvPr id="4" name="Picture 2"/>
          <p:cNvPicPr>
            <a:picLocks noChangeAspect="1" noChangeArrowheads="1"/>
          </p:cNvPicPr>
          <p:nvPr/>
        </p:nvPicPr>
        <p:blipFill>
          <a:blip r:embed="rId2" cstate="print"/>
          <a:srcRect/>
          <a:stretch>
            <a:fillRect/>
          </a:stretch>
        </p:blipFill>
        <p:spPr bwMode="auto">
          <a:xfrm>
            <a:off x="4861034" y="514350"/>
            <a:ext cx="4267200" cy="3790950"/>
          </a:xfrm>
          <a:prstGeom prst="rect">
            <a:avLst/>
          </a:prstGeom>
          <a:noFill/>
          <a:ln w="9525">
            <a:noFill/>
            <a:miter lim="800000"/>
            <a:headEnd/>
            <a:tailEnd/>
          </a:ln>
          <a:effectLst/>
        </p:spPr>
      </p:pic>
    </p:spTree>
    <p:extLst>
      <p:ext uri="{BB962C8B-B14F-4D97-AF65-F5344CB8AC3E}">
        <p14:creationId xmlns:p14="http://schemas.microsoft.com/office/powerpoint/2010/main" val="32195074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61950"/>
            <a:ext cx="4343400" cy="4781550"/>
          </a:xfrm>
        </p:spPr>
        <p:txBody>
          <a:bodyPr>
            <a:normAutofit/>
          </a:bodyPr>
          <a:lstStyle/>
          <a:p>
            <a:pPr lvl="0"/>
            <a:r>
              <a:rPr lang="en-US" b="1" dirty="0">
                <a:solidFill>
                  <a:schemeClr val="bg1"/>
                </a:solidFill>
              </a:rPr>
              <a:t>The Second Horseman – </a:t>
            </a:r>
            <a:r>
              <a:rPr lang="en-US" b="1" u="sng" dirty="0"/>
              <a:t>War</a:t>
            </a:r>
            <a:r>
              <a:rPr lang="en-US" dirty="0"/>
              <a:t> </a:t>
            </a:r>
            <a:r>
              <a:rPr lang="en-US" dirty="0" smtClean="0"/>
              <a:t> </a:t>
            </a:r>
            <a:r>
              <a:rPr lang="en-US" dirty="0">
                <a:solidFill>
                  <a:schemeClr val="bg1"/>
                </a:solidFill>
              </a:rPr>
              <a:t>(probably the war of Gog and Magog of Ezekiel 38 &amp; 39)</a:t>
            </a:r>
            <a:endParaRPr lang="en-US" u="sng" dirty="0">
              <a:solidFill>
                <a:schemeClr val="bg1"/>
              </a:solidFill>
            </a:endParaRPr>
          </a:p>
        </p:txBody>
      </p:sp>
      <p:pic>
        <p:nvPicPr>
          <p:cNvPr id="5" name="Picture 2"/>
          <p:cNvPicPr>
            <a:picLocks noChangeAspect="1" noChangeArrowheads="1"/>
          </p:cNvPicPr>
          <p:nvPr/>
        </p:nvPicPr>
        <p:blipFill>
          <a:blip r:embed="rId2" cstate="print"/>
          <a:srcRect/>
          <a:stretch>
            <a:fillRect/>
          </a:stretch>
        </p:blipFill>
        <p:spPr bwMode="auto">
          <a:xfrm>
            <a:off x="4705032" y="590550"/>
            <a:ext cx="4438968" cy="4038600"/>
          </a:xfrm>
          <a:prstGeom prst="rect">
            <a:avLst/>
          </a:prstGeom>
          <a:noFill/>
          <a:ln w="9525">
            <a:noFill/>
            <a:miter lim="800000"/>
            <a:headEnd/>
            <a:tailEnd/>
          </a:ln>
          <a:effectLst/>
        </p:spPr>
      </p:pic>
    </p:spTree>
    <p:extLst>
      <p:ext uri="{BB962C8B-B14F-4D97-AF65-F5344CB8AC3E}">
        <p14:creationId xmlns:p14="http://schemas.microsoft.com/office/powerpoint/2010/main" val="33664718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61950"/>
            <a:ext cx="4343400" cy="4781550"/>
          </a:xfrm>
        </p:spPr>
        <p:txBody>
          <a:bodyPr>
            <a:normAutofit/>
          </a:bodyPr>
          <a:lstStyle/>
          <a:p>
            <a:pPr lvl="0"/>
            <a:r>
              <a:rPr lang="en-US" b="1" dirty="0">
                <a:solidFill>
                  <a:schemeClr val="bg1"/>
                </a:solidFill>
              </a:rPr>
              <a:t>The Second Horseman – </a:t>
            </a:r>
            <a:r>
              <a:rPr lang="en-US" b="1" u="sng" dirty="0">
                <a:solidFill>
                  <a:srgbClr val="FFFF99"/>
                </a:solidFill>
              </a:rPr>
              <a:t>War</a:t>
            </a:r>
            <a:r>
              <a:rPr lang="en-US" dirty="0">
                <a:solidFill>
                  <a:srgbClr val="FFFF99"/>
                </a:solidFill>
              </a:rPr>
              <a:t> </a:t>
            </a:r>
            <a:r>
              <a:rPr lang="en-US" dirty="0" smtClean="0">
                <a:solidFill>
                  <a:srgbClr val="FFFF99"/>
                </a:solidFill>
              </a:rPr>
              <a:t> </a:t>
            </a:r>
            <a:r>
              <a:rPr lang="en-US" dirty="0">
                <a:solidFill>
                  <a:schemeClr val="bg1"/>
                </a:solidFill>
              </a:rPr>
              <a:t>(probably the war of Gog and Magog of Ezekiel 38 &amp; 39)</a:t>
            </a:r>
            <a:endParaRPr lang="en-US" u="sng" dirty="0">
              <a:solidFill>
                <a:schemeClr val="bg1"/>
              </a:solidFill>
            </a:endParaRPr>
          </a:p>
        </p:txBody>
      </p:sp>
      <p:pic>
        <p:nvPicPr>
          <p:cNvPr id="5" name="Picture 2"/>
          <p:cNvPicPr>
            <a:picLocks noChangeAspect="1" noChangeArrowheads="1"/>
          </p:cNvPicPr>
          <p:nvPr/>
        </p:nvPicPr>
        <p:blipFill>
          <a:blip r:embed="rId2" cstate="print"/>
          <a:srcRect/>
          <a:stretch>
            <a:fillRect/>
          </a:stretch>
        </p:blipFill>
        <p:spPr bwMode="auto">
          <a:xfrm>
            <a:off x="4705032" y="590550"/>
            <a:ext cx="4438968" cy="4038600"/>
          </a:xfrm>
          <a:prstGeom prst="rect">
            <a:avLst/>
          </a:prstGeom>
          <a:noFill/>
          <a:ln w="9525">
            <a:noFill/>
            <a:miter lim="800000"/>
            <a:headEnd/>
            <a:tailEnd/>
          </a:ln>
          <a:effectLst/>
        </p:spPr>
      </p:pic>
    </p:spTree>
    <p:extLst>
      <p:ext uri="{BB962C8B-B14F-4D97-AF65-F5344CB8AC3E}">
        <p14:creationId xmlns:p14="http://schemas.microsoft.com/office/powerpoint/2010/main" val="13285713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61950"/>
            <a:ext cx="4495800" cy="4781550"/>
          </a:xfrm>
        </p:spPr>
        <p:txBody>
          <a:bodyPr>
            <a:normAutofit fontScale="92500"/>
          </a:bodyPr>
          <a:lstStyle/>
          <a:p>
            <a:pPr lvl="0"/>
            <a:r>
              <a:rPr lang="en-US" b="1" dirty="0">
                <a:solidFill>
                  <a:schemeClr val="bg1"/>
                </a:solidFill>
              </a:rPr>
              <a:t>The </a:t>
            </a:r>
            <a:r>
              <a:rPr lang="en-US" b="1" u="sng" dirty="0">
                <a:solidFill>
                  <a:srgbClr val="FFFF99"/>
                </a:solidFill>
              </a:rPr>
              <a:t>Jews</a:t>
            </a:r>
            <a:r>
              <a:rPr lang="en-US" b="1" dirty="0">
                <a:solidFill>
                  <a:srgbClr val="FFFF99"/>
                </a:solidFill>
              </a:rPr>
              <a:t> </a:t>
            </a:r>
            <a:r>
              <a:rPr lang="en-US" b="1" dirty="0">
                <a:solidFill>
                  <a:schemeClr val="bg1"/>
                </a:solidFill>
              </a:rPr>
              <a:t>will turn away from their predominate atheism and begin again to worship God</a:t>
            </a:r>
            <a:r>
              <a:rPr lang="en-US" dirty="0">
                <a:solidFill>
                  <a:schemeClr val="bg1"/>
                </a:solidFill>
              </a:rPr>
              <a:t>.</a:t>
            </a:r>
          </a:p>
          <a:p>
            <a:pPr lvl="0"/>
            <a:r>
              <a:rPr lang="en-US" b="1" dirty="0">
                <a:solidFill>
                  <a:schemeClr val="bg1"/>
                </a:solidFill>
              </a:rPr>
              <a:t>Many Gentile nations will recognize that God delivered Israel, opening the door of receptivity to the </a:t>
            </a:r>
            <a:r>
              <a:rPr lang="en-US" b="1" u="sng" dirty="0"/>
              <a:t>gospel</a:t>
            </a:r>
            <a:r>
              <a:rPr lang="en-US" b="1" dirty="0">
                <a:solidFill>
                  <a:schemeClr val="bg1"/>
                </a:solidFill>
              </a:rPr>
              <a:t>.</a:t>
            </a:r>
            <a:endParaRPr lang="en-US" dirty="0">
              <a:solidFill>
                <a:schemeClr val="bg1"/>
              </a:solidFill>
            </a:endParaRPr>
          </a:p>
        </p:txBody>
      </p:sp>
      <p:pic>
        <p:nvPicPr>
          <p:cNvPr id="5" name="Picture 2"/>
          <p:cNvPicPr>
            <a:picLocks noChangeAspect="1" noChangeArrowheads="1"/>
          </p:cNvPicPr>
          <p:nvPr/>
        </p:nvPicPr>
        <p:blipFill>
          <a:blip r:embed="rId2" cstate="print"/>
          <a:srcRect/>
          <a:stretch>
            <a:fillRect/>
          </a:stretch>
        </p:blipFill>
        <p:spPr bwMode="auto">
          <a:xfrm>
            <a:off x="4705032" y="590550"/>
            <a:ext cx="4438968" cy="4038600"/>
          </a:xfrm>
          <a:prstGeom prst="rect">
            <a:avLst/>
          </a:prstGeom>
          <a:noFill/>
          <a:ln w="9525">
            <a:noFill/>
            <a:miter lim="800000"/>
            <a:headEnd/>
            <a:tailEnd/>
          </a:ln>
          <a:effectLst/>
        </p:spPr>
      </p:pic>
    </p:spTree>
    <p:extLst>
      <p:ext uri="{BB962C8B-B14F-4D97-AF65-F5344CB8AC3E}">
        <p14:creationId xmlns:p14="http://schemas.microsoft.com/office/powerpoint/2010/main" val="13266277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61950"/>
            <a:ext cx="4495800" cy="4781550"/>
          </a:xfrm>
        </p:spPr>
        <p:txBody>
          <a:bodyPr>
            <a:normAutofit fontScale="92500"/>
          </a:bodyPr>
          <a:lstStyle/>
          <a:p>
            <a:pPr lvl="0"/>
            <a:r>
              <a:rPr lang="en-US" b="1" dirty="0">
                <a:solidFill>
                  <a:schemeClr val="bg1"/>
                </a:solidFill>
              </a:rPr>
              <a:t>The </a:t>
            </a:r>
            <a:r>
              <a:rPr lang="en-US" b="1" u="sng" dirty="0">
                <a:solidFill>
                  <a:srgbClr val="FFFF99"/>
                </a:solidFill>
              </a:rPr>
              <a:t>Jews</a:t>
            </a:r>
            <a:r>
              <a:rPr lang="en-US" b="1" dirty="0">
                <a:solidFill>
                  <a:srgbClr val="FFFF99"/>
                </a:solidFill>
              </a:rPr>
              <a:t> </a:t>
            </a:r>
            <a:r>
              <a:rPr lang="en-US" b="1" dirty="0">
                <a:solidFill>
                  <a:schemeClr val="bg1"/>
                </a:solidFill>
              </a:rPr>
              <a:t>will turn away from their predominate atheism and begin again to worship God</a:t>
            </a:r>
            <a:r>
              <a:rPr lang="en-US" dirty="0">
                <a:solidFill>
                  <a:schemeClr val="bg1"/>
                </a:solidFill>
              </a:rPr>
              <a:t>.</a:t>
            </a:r>
          </a:p>
          <a:p>
            <a:pPr lvl="0"/>
            <a:r>
              <a:rPr lang="en-US" b="1" dirty="0">
                <a:solidFill>
                  <a:schemeClr val="bg1"/>
                </a:solidFill>
              </a:rPr>
              <a:t>Many Gentile nations will recognize that God delivered Israel, opening the door of receptivity to the </a:t>
            </a:r>
            <a:r>
              <a:rPr lang="en-US" b="1" u="sng" dirty="0">
                <a:solidFill>
                  <a:srgbClr val="FFFF99"/>
                </a:solidFill>
              </a:rPr>
              <a:t>gospel</a:t>
            </a:r>
            <a:r>
              <a:rPr lang="en-US" b="1" dirty="0">
                <a:solidFill>
                  <a:schemeClr val="bg1"/>
                </a:solidFill>
              </a:rPr>
              <a:t>.</a:t>
            </a:r>
            <a:endParaRPr lang="en-US" dirty="0">
              <a:solidFill>
                <a:schemeClr val="bg1"/>
              </a:solidFill>
            </a:endParaRPr>
          </a:p>
        </p:txBody>
      </p:sp>
      <p:pic>
        <p:nvPicPr>
          <p:cNvPr id="5" name="Picture 2"/>
          <p:cNvPicPr>
            <a:picLocks noChangeAspect="1" noChangeArrowheads="1"/>
          </p:cNvPicPr>
          <p:nvPr/>
        </p:nvPicPr>
        <p:blipFill>
          <a:blip r:embed="rId2" cstate="print"/>
          <a:srcRect/>
          <a:stretch>
            <a:fillRect/>
          </a:stretch>
        </p:blipFill>
        <p:spPr bwMode="auto">
          <a:xfrm>
            <a:off x="4705032" y="590550"/>
            <a:ext cx="4438968" cy="4038600"/>
          </a:xfrm>
          <a:prstGeom prst="rect">
            <a:avLst/>
          </a:prstGeom>
          <a:noFill/>
          <a:ln w="9525">
            <a:noFill/>
            <a:miter lim="800000"/>
            <a:headEnd/>
            <a:tailEnd/>
          </a:ln>
          <a:effectLst/>
        </p:spPr>
      </p:pic>
    </p:spTree>
    <p:extLst>
      <p:ext uri="{BB962C8B-B14F-4D97-AF65-F5344CB8AC3E}">
        <p14:creationId xmlns:p14="http://schemas.microsoft.com/office/powerpoint/2010/main" val="31651926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61950"/>
            <a:ext cx="4343400" cy="4781550"/>
          </a:xfrm>
        </p:spPr>
        <p:txBody>
          <a:bodyPr>
            <a:normAutofit/>
          </a:bodyPr>
          <a:lstStyle/>
          <a:p>
            <a:pPr lvl="0"/>
            <a:r>
              <a:rPr lang="en-US" b="1" dirty="0">
                <a:solidFill>
                  <a:schemeClr val="bg1"/>
                </a:solidFill>
              </a:rPr>
              <a:t>The Third Horseman – Scarcity, Inflation, and </a:t>
            </a:r>
            <a:r>
              <a:rPr lang="en-US" b="1" u="sng" dirty="0"/>
              <a:t>Famine</a:t>
            </a:r>
            <a:r>
              <a:rPr lang="en-US" u="sng" dirty="0"/>
              <a:t> </a:t>
            </a:r>
            <a:endParaRPr lang="en-US" u="sng" dirty="0"/>
          </a:p>
        </p:txBody>
      </p:sp>
      <p:pic>
        <p:nvPicPr>
          <p:cNvPr id="4" name="Picture 2"/>
          <p:cNvPicPr>
            <a:picLocks noChangeAspect="1" noChangeArrowheads="1"/>
          </p:cNvPicPr>
          <p:nvPr/>
        </p:nvPicPr>
        <p:blipFill>
          <a:blip r:embed="rId2"/>
          <a:srcRect/>
          <a:stretch>
            <a:fillRect/>
          </a:stretch>
        </p:blipFill>
        <p:spPr bwMode="auto">
          <a:xfrm>
            <a:off x="4724400" y="438150"/>
            <a:ext cx="4419600" cy="4191000"/>
          </a:xfrm>
          <a:prstGeom prst="rect">
            <a:avLst/>
          </a:prstGeom>
          <a:noFill/>
          <a:ln w="9525">
            <a:noFill/>
            <a:miter lim="800000"/>
            <a:headEnd/>
            <a:tailEnd/>
          </a:ln>
          <a:effectLst/>
        </p:spPr>
      </p:pic>
    </p:spTree>
    <p:extLst>
      <p:ext uri="{BB962C8B-B14F-4D97-AF65-F5344CB8AC3E}">
        <p14:creationId xmlns:p14="http://schemas.microsoft.com/office/powerpoint/2010/main" val="15389873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61950"/>
            <a:ext cx="4343400" cy="4781550"/>
          </a:xfrm>
        </p:spPr>
        <p:txBody>
          <a:bodyPr>
            <a:normAutofit/>
          </a:bodyPr>
          <a:lstStyle/>
          <a:p>
            <a:pPr lvl="0"/>
            <a:r>
              <a:rPr lang="en-US" b="1" dirty="0">
                <a:solidFill>
                  <a:schemeClr val="bg1"/>
                </a:solidFill>
              </a:rPr>
              <a:t>The Third Horseman – Scarcity, Inflation, and </a:t>
            </a:r>
            <a:r>
              <a:rPr lang="en-US" b="1" u="sng" dirty="0">
                <a:solidFill>
                  <a:srgbClr val="FFFF99"/>
                </a:solidFill>
              </a:rPr>
              <a:t>Famine</a:t>
            </a:r>
            <a:r>
              <a:rPr lang="en-US" u="sng" dirty="0">
                <a:solidFill>
                  <a:srgbClr val="FFFF99"/>
                </a:solidFill>
              </a:rPr>
              <a:t> </a:t>
            </a:r>
            <a:endParaRPr lang="en-US" u="sng" dirty="0">
              <a:solidFill>
                <a:srgbClr val="FFFF99"/>
              </a:solidFill>
            </a:endParaRPr>
          </a:p>
        </p:txBody>
      </p:sp>
      <p:pic>
        <p:nvPicPr>
          <p:cNvPr id="4" name="Picture 2"/>
          <p:cNvPicPr>
            <a:picLocks noChangeAspect="1" noChangeArrowheads="1"/>
          </p:cNvPicPr>
          <p:nvPr/>
        </p:nvPicPr>
        <p:blipFill>
          <a:blip r:embed="rId2"/>
          <a:srcRect/>
          <a:stretch>
            <a:fillRect/>
          </a:stretch>
        </p:blipFill>
        <p:spPr bwMode="auto">
          <a:xfrm>
            <a:off x="4724400" y="438150"/>
            <a:ext cx="4419600" cy="4191000"/>
          </a:xfrm>
          <a:prstGeom prst="rect">
            <a:avLst/>
          </a:prstGeom>
          <a:noFill/>
          <a:ln w="9525">
            <a:noFill/>
            <a:miter lim="800000"/>
            <a:headEnd/>
            <a:tailEnd/>
          </a:ln>
          <a:effectLst/>
        </p:spPr>
      </p:pic>
    </p:spTree>
    <p:extLst>
      <p:ext uri="{BB962C8B-B14F-4D97-AF65-F5344CB8AC3E}">
        <p14:creationId xmlns:p14="http://schemas.microsoft.com/office/powerpoint/2010/main" val="11438943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61950"/>
            <a:ext cx="4343400" cy="4781550"/>
          </a:xfrm>
        </p:spPr>
        <p:txBody>
          <a:bodyPr>
            <a:normAutofit/>
          </a:bodyPr>
          <a:lstStyle/>
          <a:p>
            <a:pPr lvl="0"/>
            <a:r>
              <a:rPr lang="en-US" b="1" dirty="0">
                <a:solidFill>
                  <a:schemeClr val="bg1"/>
                </a:solidFill>
              </a:rPr>
              <a:t>The Fourth Horseman – Death </a:t>
            </a:r>
            <a:r>
              <a:rPr lang="en-US" dirty="0">
                <a:solidFill>
                  <a:schemeClr val="bg1"/>
                </a:solidFill>
              </a:rPr>
              <a:t>to </a:t>
            </a:r>
            <a:r>
              <a:rPr lang="en-US" b="1" u="sng" dirty="0"/>
              <a:t>¼</a:t>
            </a:r>
            <a:r>
              <a:rPr lang="en-US" dirty="0"/>
              <a:t> </a:t>
            </a:r>
            <a:r>
              <a:rPr lang="en-US" dirty="0">
                <a:solidFill>
                  <a:schemeClr val="bg1"/>
                </a:solidFill>
              </a:rPr>
              <a:t>of the earth </a:t>
            </a:r>
            <a:endParaRPr lang="en-US" u="sng" dirty="0">
              <a:solidFill>
                <a:schemeClr val="bg1"/>
              </a:solidFill>
            </a:endParaRPr>
          </a:p>
        </p:txBody>
      </p:sp>
      <p:pic>
        <p:nvPicPr>
          <p:cNvPr id="5" name="Picture 2"/>
          <p:cNvPicPr>
            <a:picLocks noChangeAspect="1" noChangeArrowheads="1"/>
          </p:cNvPicPr>
          <p:nvPr/>
        </p:nvPicPr>
        <p:blipFill>
          <a:blip r:embed="rId2"/>
          <a:srcRect/>
          <a:stretch>
            <a:fillRect/>
          </a:stretch>
        </p:blipFill>
        <p:spPr bwMode="auto">
          <a:xfrm>
            <a:off x="4648200" y="666750"/>
            <a:ext cx="4495800" cy="3886200"/>
          </a:xfrm>
          <a:prstGeom prst="rect">
            <a:avLst/>
          </a:prstGeom>
          <a:noFill/>
          <a:ln w="9525">
            <a:noFill/>
            <a:miter lim="800000"/>
            <a:headEnd/>
            <a:tailEnd/>
          </a:ln>
          <a:effectLst/>
        </p:spPr>
      </p:pic>
    </p:spTree>
    <p:extLst>
      <p:ext uri="{BB962C8B-B14F-4D97-AF65-F5344CB8AC3E}">
        <p14:creationId xmlns:p14="http://schemas.microsoft.com/office/powerpoint/2010/main" val="36411642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61950"/>
            <a:ext cx="4343400" cy="4781550"/>
          </a:xfrm>
        </p:spPr>
        <p:txBody>
          <a:bodyPr>
            <a:normAutofit/>
          </a:bodyPr>
          <a:lstStyle/>
          <a:p>
            <a:pPr lvl="0"/>
            <a:r>
              <a:rPr lang="en-US" b="1" dirty="0">
                <a:solidFill>
                  <a:schemeClr val="bg1"/>
                </a:solidFill>
              </a:rPr>
              <a:t>The Fourth Horseman – Death </a:t>
            </a:r>
            <a:r>
              <a:rPr lang="en-US" dirty="0">
                <a:solidFill>
                  <a:schemeClr val="bg1"/>
                </a:solidFill>
              </a:rPr>
              <a:t>to </a:t>
            </a:r>
            <a:r>
              <a:rPr lang="en-US" b="1" u="sng" dirty="0">
                <a:solidFill>
                  <a:srgbClr val="FFFF99"/>
                </a:solidFill>
              </a:rPr>
              <a:t>¼</a:t>
            </a:r>
            <a:r>
              <a:rPr lang="en-US" dirty="0">
                <a:solidFill>
                  <a:srgbClr val="FFFF99"/>
                </a:solidFill>
              </a:rPr>
              <a:t> </a:t>
            </a:r>
            <a:r>
              <a:rPr lang="en-US" dirty="0">
                <a:solidFill>
                  <a:schemeClr val="bg1"/>
                </a:solidFill>
              </a:rPr>
              <a:t>of the earth </a:t>
            </a:r>
            <a:endParaRPr lang="en-US" u="sng" dirty="0">
              <a:solidFill>
                <a:schemeClr val="bg1"/>
              </a:solidFill>
            </a:endParaRPr>
          </a:p>
        </p:txBody>
      </p:sp>
      <p:pic>
        <p:nvPicPr>
          <p:cNvPr id="5" name="Picture 2"/>
          <p:cNvPicPr>
            <a:picLocks noChangeAspect="1" noChangeArrowheads="1"/>
          </p:cNvPicPr>
          <p:nvPr/>
        </p:nvPicPr>
        <p:blipFill>
          <a:blip r:embed="rId2"/>
          <a:srcRect/>
          <a:stretch>
            <a:fillRect/>
          </a:stretch>
        </p:blipFill>
        <p:spPr bwMode="auto">
          <a:xfrm>
            <a:off x="4648200" y="666750"/>
            <a:ext cx="4495800" cy="3886200"/>
          </a:xfrm>
          <a:prstGeom prst="rect">
            <a:avLst/>
          </a:prstGeom>
          <a:noFill/>
          <a:ln w="9525">
            <a:noFill/>
            <a:miter lim="800000"/>
            <a:headEnd/>
            <a:tailEnd/>
          </a:ln>
          <a:effectLst/>
        </p:spPr>
      </p:pic>
    </p:spTree>
    <p:extLst>
      <p:ext uri="{BB962C8B-B14F-4D97-AF65-F5344CB8AC3E}">
        <p14:creationId xmlns:p14="http://schemas.microsoft.com/office/powerpoint/2010/main" val="2051939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61950"/>
            <a:ext cx="4343400" cy="4781550"/>
          </a:xfrm>
        </p:spPr>
        <p:txBody>
          <a:bodyPr>
            <a:normAutofit/>
          </a:bodyPr>
          <a:lstStyle/>
          <a:p>
            <a:pPr lvl="0"/>
            <a:r>
              <a:rPr lang="en-US" b="1" dirty="0">
                <a:solidFill>
                  <a:schemeClr val="bg1"/>
                </a:solidFill>
              </a:rPr>
              <a:t>The Fifth Seal – Martyrdom</a:t>
            </a:r>
            <a:r>
              <a:rPr lang="en-US" dirty="0">
                <a:solidFill>
                  <a:schemeClr val="bg1"/>
                </a:solidFill>
              </a:rPr>
              <a:t> </a:t>
            </a:r>
            <a:endParaRPr lang="en-US" u="sng" dirty="0">
              <a:solidFill>
                <a:schemeClr val="bg1"/>
              </a:solidFill>
            </a:endParaRPr>
          </a:p>
        </p:txBody>
      </p:sp>
      <p:pic>
        <p:nvPicPr>
          <p:cNvPr id="4" name="Picture 2"/>
          <p:cNvPicPr>
            <a:picLocks noChangeAspect="1" noChangeArrowheads="1"/>
          </p:cNvPicPr>
          <p:nvPr/>
        </p:nvPicPr>
        <p:blipFill>
          <a:blip r:embed="rId2"/>
          <a:srcRect/>
          <a:stretch>
            <a:fillRect/>
          </a:stretch>
        </p:blipFill>
        <p:spPr bwMode="auto">
          <a:xfrm>
            <a:off x="4648200" y="819150"/>
            <a:ext cx="4495800" cy="3657600"/>
          </a:xfrm>
          <a:prstGeom prst="rect">
            <a:avLst/>
          </a:prstGeom>
          <a:noFill/>
          <a:ln w="9525">
            <a:noFill/>
            <a:miter lim="800000"/>
            <a:headEnd/>
            <a:tailEnd/>
          </a:ln>
          <a:effectLst/>
        </p:spPr>
      </p:pic>
    </p:spTree>
    <p:extLst>
      <p:ext uri="{BB962C8B-B14F-4D97-AF65-F5344CB8AC3E}">
        <p14:creationId xmlns:p14="http://schemas.microsoft.com/office/powerpoint/2010/main" val="9734009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61950"/>
            <a:ext cx="8229600" cy="4781550"/>
          </a:xfrm>
        </p:spPr>
        <p:txBody>
          <a:bodyPr>
            <a:normAutofit/>
          </a:bodyPr>
          <a:lstStyle/>
          <a:p>
            <a:r>
              <a:rPr lang="en-US" dirty="0">
                <a:solidFill>
                  <a:schemeClr val="bg1"/>
                </a:solidFill>
              </a:rPr>
              <a:t>Introduction:  Let us remember the big picture of what is happening before we dig into Revelation, chapter 7.</a:t>
            </a:r>
          </a:p>
          <a:p>
            <a:r>
              <a:rPr lang="en-US" b="1" dirty="0">
                <a:solidFill>
                  <a:schemeClr val="bg1"/>
                </a:solidFill>
              </a:rPr>
              <a:t>John is in the throne room of </a:t>
            </a:r>
            <a:r>
              <a:rPr lang="en-US" b="1" u="sng" dirty="0"/>
              <a:t>heaven</a:t>
            </a:r>
            <a:r>
              <a:rPr lang="en-US" dirty="0">
                <a:solidFill>
                  <a:schemeClr val="bg1"/>
                </a:solidFill>
              </a:rPr>
              <a:t>. </a:t>
            </a:r>
            <a:r>
              <a:rPr lang="en-US" b="1" dirty="0">
                <a:solidFill>
                  <a:schemeClr val="bg1"/>
                </a:solidFill>
              </a:rPr>
              <a:t>The Exalted Christ</a:t>
            </a:r>
            <a:r>
              <a:rPr lang="en-US" dirty="0">
                <a:solidFill>
                  <a:schemeClr val="bg1"/>
                </a:solidFill>
              </a:rPr>
              <a:t> </a:t>
            </a:r>
            <a:r>
              <a:rPr lang="en-US" b="1" dirty="0">
                <a:solidFill>
                  <a:schemeClr val="bg1"/>
                </a:solidFill>
              </a:rPr>
              <a:t>begins to break the seven </a:t>
            </a:r>
            <a:r>
              <a:rPr lang="en-US" b="1" u="sng" dirty="0"/>
              <a:t>seals</a:t>
            </a:r>
            <a:r>
              <a:rPr lang="en-US" b="1" dirty="0"/>
              <a:t> </a:t>
            </a:r>
            <a:r>
              <a:rPr lang="en-US" b="1" dirty="0">
                <a:solidFill>
                  <a:schemeClr val="bg1"/>
                </a:solidFill>
              </a:rPr>
              <a:t>of the Scroll of Destiny one by one</a:t>
            </a:r>
            <a:r>
              <a:rPr lang="en-US" dirty="0">
                <a:solidFill>
                  <a:schemeClr val="bg1"/>
                </a:solidFill>
              </a:rPr>
              <a:t>.  </a:t>
            </a:r>
            <a:r>
              <a:rPr lang="en-US" b="1" dirty="0">
                <a:solidFill>
                  <a:schemeClr val="bg1"/>
                </a:solidFill>
              </a:rPr>
              <a:t>As He does, the </a:t>
            </a:r>
            <a:r>
              <a:rPr lang="en-US" b="1" u="sng" dirty="0"/>
              <a:t>worst</a:t>
            </a:r>
            <a:r>
              <a:rPr lang="en-US" b="1" dirty="0"/>
              <a:t> </a:t>
            </a:r>
            <a:r>
              <a:rPr lang="en-US" b="1" dirty="0">
                <a:solidFill>
                  <a:schemeClr val="bg1"/>
                </a:solidFill>
              </a:rPr>
              <a:t>days of planet earth begin</a:t>
            </a:r>
            <a:r>
              <a:rPr lang="en-US" dirty="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24051824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61950"/>
            <a:ext cx="4343400" cy="4781550"/>
          </a:xfrm>
        </p:spPr>
        <p:txBody>
          <a:bodyPr>
            <a:normAutofit/>
          </a:bodyPr>
          <a:lstStyle/>
          <a:p>
            <a:pPr lvl="0"/>
            <a:r>
              <a:rPr lang="en-US" b="1" dirty="0">
                <a:solidFill>
                  <a:schemeClr val="bg1"/>
                </a:solidFill>
              </a:rPr>
              <a:t>The Sixth Seal – </a:t>
            </a:r>
            <a:r>
              <a:rPr lang="en-US" b="1" u="sng" dirty="0"/>
              <a:t>Cosmic</a:t>
            </a:r>
            <a:r>
              <a:rPr lang="en-US" b="1" dirty="0"/>
              <a:t> </a:t>
            </a:r>
            <a:r>
              <a:rPr lang="en-US" b="1" dirty="0">
                <a:solidFill>
                  <a:schemeClr val="bg1"/>
                </a:solidFill>
              </a:rPr>
              <a:t>Disturbances </a:t>
            </a:r>
            <a:endParaRPr lang="en-US" u="sng" dirty="0">
              <a:solidFill>
                <a:schemeClr val="bg1"/>
              </a:solidFill>
            </a:endParaRPr>
          </a:p>
        </p:txBody>
      </p:sp>
      <p:pic>
        <p:nvPicPr>
          <p:cNvPr id="5" name="Picture 2"/>
          <p:cNvPicPr>
            <a:picLocks noChangeAspect="1" noChangeArrowheads="1"/>
          </p:cNvPicPr>
          <p:nvPr/>
        </p:nvPicPr>
        <p:blipFill>
          <a:blip r:embed="rId2"/>
          <a:srcRect/>
          <a:stretch>
            <a:fillRect/>
          </a:stretch>
        </p:blipFill>
        <p:spPr bwMode="auto">
          <a:xfrm>
            <a:off x="4800600" y="590550"/>
            <a:ext cx="4343400" cy="3962400"/>
          </a:xfrm>
          <a:prstGeom prst="rect">
            <a:avLst/>
          </a:prstGeom>
          <a:noFill/>
          <a:ln w="9525">
            <a:noFill/>
            <a:miter lim="800000"/>
            <a:headEnd/>
            <a:tailEnd/>
          </a:ln>
          <a:effectLst/>
        </p:spPr>
      </p:pic>
    </p:spTree>
    <p:extLst>
      <p:ext uri="{BB962C8B-B14F-4D97-AF65-F5344CB8AC3E}">
        <p14:creationId xmlns:p14="http://schemas.microsoft.com/office/powerpoint/2010/main" val="36118311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61950"/>
            <a:ext cx="4343400" cy="4781550"/>
          </a:xfrm>
        </p:spPr>
        <p:txBody>
          <a:bodyPr>
            <a:normAutofit/>
          </a:bodyPr>
          <a:lstStyle/>
          <a:p>
            <a:pPr lvl="0"/>
            <a:r>
              <a:rPr lang="en-US" b="1" dirty="0">
                <a:solidFill>
                  <a:schemeClr val="bg1"/>
                </a:solidFill>
              </a:rPr>
              <a:t>The Sixth Seal – </a:t>
            </a:r>
            <a:r>
              <a:rPr lang="en-US" b="1" u="sng" dirty="0">
                <a:solidFill>
                  <a:srgbClr val="FFFF99"/>
                </a:solidFill>
              </a:rPr>
              <a:t>Cosmic</a:t>
            </a:r>
            <a:r>
              <a:rPr lang="en-US" b="1" dirty="0">
                <a:solidFill>
                  <a:srgbClr val="FFFF99"/>
                </a:solidFill>
              </a:rPr>
              <a:t> </a:t>
            </a:r>
            <a:r>
              <a:rPr lang="en-US" b="1" dirty="0">
                <a:solidFill>
                  <a:schemeClr val="bg1"/>
                </a:solidFill>
              </a:rPr>
              <a:t>Disturbances </a:t>
            </a:r>
            <a:endParaRPr lang="en-US" u="sng" dirty="0">
              <a:solidFill>
                <a:schemeClr val="bg1"/>
              </a:solidFill>
            </a:endParaRPr>
          </a:p>
        </p:txBody>
      </p:sp>
      <p:pic>
        <p:nvPicPr>
          <p:cNvPr id="5" name="Picture 2"/>
          <p:cNvPicPr>
            <a:picLocks noChangeAspect="1" noChangeArrowheads="1"/>
          </p:cNvPicPr>
          <p:nvPr/>
        </p:nvPicPr>
        <p:blipFill>
          <a:blip r:embed="rId2"/>
          <a:srcRect/>
          <a:stretch>
            <a:fillRect/>
          </a:stretch>
        </p:blipFill>
        <p:spPr bwMode="auto">
          <a:xfrm>
            <a:off x="4800600" y="590550"/>
            <a:ext cx="4343400" cy="3962400"/>
          </a:xfrm>
          <a:prstGeom prst="rect">
            <a:avLst/>
          </a:prstGeom>
          <a:noFill/>
          <a:ln w="9525">
            <a:noFill/>
            <a:miter lim="800000"/>
            <a:headEnd/>
            <a:tailEnd/>
          </a:ln>
          <a:effectLst/>
        </p:spPr>
      </p:pic>
    </p:spTree>
    <p:extLst>
      <p:ext uri="{BB962C8B-B14F-4D97-AF65-F5344CB8AC3E}">
        <p14:creationId xmlns:p14="http://schemas.microsoft.com/office/powerpoint/2010/main" val="4574865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61950"/>
            <a:ext cx="3733800" cy="4781550"/>
          </a:xfrm>
        </p:spPr>
        <p:txBody>
          <a:bodyPr>
            <a:normAutofit/>
          </a:bodyPr>
          <a:lstStyle/>
          <a:p>
            <a:pPr marL="0" indent="0">
              <a:buNone/>
            </a:pPr>
            <a:r>
              <a:rPr lang="en-US" dirty="0">
                <a:solidFill>
                  <a:schemeClr val="bg1"/>
                </a:solidFill>
              </a:rPr>
              <a:t>What many fail to see in a casual reading of Revelation is really the most important truth:  </a:t>
            </a:r>
            <a:r>
              <a:rPr lang="en-US" b="1" dirty="0">
                <a:solidFill>
                  <a:schemeClr val="bg1"/>
                </a:solidFill>
              </a:rPr>
              <a:t>THE WORST DAYS HAVE BEGUN TO USHER IN THE </a:t>
            </a:r>
            <a:r>
              <a:rPr lang="en-US" b="1" u="sng" dirty="0"/>
              <a:t>BEST</a:t>
            </a:r>
            <a:r>
              <a:rPr lang="en-US" b="1" dirty="0"/>
              <a:t> </a:t>
            </a:r>
            <a:r>
              <a:rPr lang="en-US" b="1" dirty="0">
                <a:solidFill>
                  <a:schemeClr val="bg1"/>
                </a:solidFill>
              </a:rPr>
              <a:t>DAYS.</a:t>
            </a:r>
            <a:r>
              <a:rPr lang="en-US" dirty="0">
                <a:solidFill>
                  <a:schemeClr val="bg1"/>
                </a:solidFill>
              </a:rPr>
              <a:t> </a:t>
            </a:r>
            <a:endParaRPr lang="en-US" dirty="0">
              <a:solidFill>
                <a:schemeClr val="bg1"/>
              </a:solidFill>
            </a:endParaRPr>
          </a:p>
        </p:txBody>
      </p:sp>
      <p:pic>
        <p:nvPicPr>
          <p:cNvPr id="5" name="Picture 2"/>
          <p:cNvPicPr>
            <a:picLocks noChangeAspect="1" noChangeArrowheads="1"/>
          </p:cNvPicPr>
          <p:nvPr/>
        </p:nvPicPr>
        <p:blipFill>
          <a:blip r:embed="rId2"/>
          <a:srcRect/>
          <a:stretch>
            <a:fillRect/>
          </a:stretch>
        </p:blipFill>
        <p:spPr bwMode="auto">
          <a:xfrm>
            <a:off x="4038600" y="0"/>
            <a:ext cx="5105400" cy="5143500"/>
          </a:xfrm>
          <a:prstGeom prst="rect">
            <a:avLst/>
          </a:prstGeom>
          <a:noFill/>
          <a:ln w="9525">
            <a:noFill/>
            <a:miter lim="800000"/>
            <a:headEnd/>
            <a:tailEnd/>
          </a:ln>
          <a:effectLst/>
        </p:spPr>
      </p:pic>
    </p:spTree>
    <p:extLst>
      <p:ext uri="{BB962C8B-B14F-4D97-AF65-F5344CB8AC3E}">
        <p14:creationId xmlns:p14="http://schemas.microsoft.com/office/powerpoint/2010/main" val="34522071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61950"/>
            <a:ext cx="3733800" cy="4781550"/>
          </a:xfrm>
        </p:spPr>
        <p:txBody>
          <a:bodyPr>
            <a:normAutofit/>
          </a:bodyPr>
          <a:lstStyle/>
          <a:p>
            <a:pPr marL="0" indent="0">
              <a:buNone/>
            </a:pPr>
            <a:r>
              <a:rPr lang="en-US" dirty="0">
                <a:solidFill>
                  <a:schemeClr val="bg1"/>
                </a:solidFill>
              </a:rPr>
              <a:t>What many fail to see in a casual reading of Revelation is really the most important truth:  </a:t>
            </a:r>
            <a:r>
              <a:rPr lang="en-US" b="1" dirty="0">
                <a:solidFill>
                  <a:schemeClr val="bg1"/>
                </a:solidFill>
              </a:rPr>
              <a:t>THE WORST DAYS HAVE BEGUN TO USHER IN THE </a:t>
            </a:r>
            <a:r>
              <a:rPr lang="en-US" b="1" u="sng" dirty="0">
                <a:solidFill>
                  <a:srgbClr val="FFFF99"/>
                </a:solidFill>
              </a:rPr>
              <a:t>BEST</a:t>
            </a:r>
            <a:r>
              <a:rPr lang="en-US" b="1" dirty="0">
                <a:solidFill>
                  <a:srgbClr val="FFFF99"/>
                </a:solidFill>
              </a:rPr>
              <a:t> </a:t>
            </a:r>
            <a:r>
              <a:rPr lang="en-US" b="1" dirty="0">
                <a:solidFill>
                  <a:schemeClr val="bg1"/>
                </a:solidFill>
              </a:rPr>
              <a:t>DAYS.</a:t>
            </a:r>
            <a:r>
              <a:rPr lang="en-US" dirty="0">
                <a:solidFill>
                  <a:schemeClr val="bg1"/>
                </a:solidFill>
              </a:rPr>
              <a:t> </a:t>
            </a:r>
            <a:endParaRPr lang="en-US" dirty="0">
              <a:solidFill>
                <a:schemeClr val="bg1"/>
              </a:solidFill>
            </a:endParaRPr>
          </a:p>
        </p:txBody>
      </p:sp>
      <p:pic>
        <p:nvPicPr>
          <p:cNvPr id="5" name="Picture 2"/>
          <p:cNvPicPr>
            <a:picLocks noChangeAspect="1" noChangeArrowheads="1"/>
          </p:cNvPicPr>
          <p:nvPr/>
        </p:nvPicPr>
        <p:blipFill>
          <a:blip r:embed="rId2"/>
          <a:srcRect/>
          <a:stretch>
            <a:fillRect/>
          </a:stretch>
        </p:blipFill>
        <p:spPr bwMode="auto">
          <a:xfrm>
            <a:off x="4038600" y="0"/>
            <a:ext cx="5105400" cy="5143500"/>
          </a:xfrm>
          <a:prstGeom prst="rect">
            <a:avLst/>
          </a:prstGeom>
          <a:noFill/>
          <a:ln w="9525">
            <a:noFill/>
            <a:miter lim="800000"/>
            <a:headEnd/>
            <a:tailEnd/>
          </a:ln>
          <a:effectLst/>
        </p:spPr>
      </p:pic>
    </p:spTree>
    <p:extLst>
      <p:ext uri="{BB962C8B-B14F-4D97-AF65-F5344CB8AC3E}">
        <p14:creationId xmlns:p14="http://schemas.microsoft.com/office/powerpoint/2010/main" val="12930233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61950"/>
            <a:ext cx="8382000" cy="4419600"/>
          </a:xfrm>
        </p:spPr>
        <p:txBody>
          <a:bodyPr>
            <a:noAutofit/>
          </a:bodyPr>
          <a:lstStyle/>
          <a:p>
            <a:r>
              <a:rPr lang="en-US" b="1" i="1" dirty="0">
                <a:solidFill>
                  <a:schemeClr val="bg1"/>
                </a:solidFill>
              </a:rPr>
              <a:t>Revelation 7:1–8   1 After these things I saw four angels standing at the four corners of the earth, holding the four winds of the earth, that the wind should not blow on the earth, on the sea, or on any tree. 2 Then I saw another angel ascending from the east, having the seal of the living God. And he cried with a loud voice to the four angels to whom it was granted to harm the earth and the sea, </a:t>
            </a:r>
            <a:endParaRPr lang="en-US" dirty="0">
              <a:solidFill>
                <a:schemeClr val="bg1"/>
              </a:solidFill>
            </a:endParaRPr>
          </a:p>
        </p:txBody>
      </p:sp>
    </p:spTree>
    <p:extLst>
      <p:ext uri="{BB962C8B-B14F-4D97-AF65-F5344CB8AC3E}">
        <p14:creationId xmlns:p14="http://schemas.microsoft.com/office/powerpoint/2010/main" val="42532329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61950"/>
            <a:ext cx="8229600" cy="4419600"/>
          </a:xfrm>
        </p:spPr>
        <p:txBody>
          <a:bodyPr>
            <a:normAutofit/>
          </a:bodyPr>
          <a:lstStyle/>
          <a:p>
            <a:r>
              <a:rPr lang="en-US" b="1" i="1" dirty="0">
                <a:solidFill>
                  <a:schemeClr val="bg1"/>
                </a:solidFill>
              </a:rPr>
              <a:t>3 saying, “Do not harm the earth, the sea, or the trees till we have sealed the servants of our God on their foreheads.” 4 And I heard the number of those who were sealed. One hundred and forty-four thousand of all the tribes of the children of Israel were sealed: </a:t>
            </a:r>
            <a:endParaRPr lang="en-US" dirty="0">
              <a:solidFill>
                <a:schemeClr val="bg1"/>
              </a:solidFill>
            </a:endParaRPr>
          </a:p>
        </p:txBody>
      </p:sp>
    </p:spTree>
    <p:extLst>
      <p:ext uri="{BB962C8B-B14F-4D97-AF65-F5344CB8AC3E}">
        <p14:creationId xmlns:p14="http://schemas.microsoft.com/office/powerpoint/2010/main" val="32829337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61950"/>
            <a:ext cx="8686800" cy="4419600"/>
          </a:xfrm>
        </p:spPr>
        <p:txBody>
          <a:bodyPr>
            <a:noAutofit/>
          </a:bodyPr>
          <a:lstStyle/>
          <a:p>
            <a:pPr marL="0" indent="0">
              <a:buNone/>
            </a:pPr>
            <a:r>
              <a:rPr lang="en-US" sz="2800" b="1" i="1" dirty="0" smtClean="0">
                <a:solidFill>
                  <a:schemeClr val="bg1"/>
                </a:solidFill>
              </a:rPr>
              <a:t>5 of </a:t>
            </a:r>
            <a:r>
              <a:rPr lang="en-US" sz="2800" b="1" i="1" dirty="0">
                <a:solidFill>
                  <a:schemeClr val="bg1"/>
                </a:solidFill>
              </a:rPr>
              <a:t>the tribe of Judah twelve thousand were sealed; </a:t>
            </a:r>
            <a:endParaRPr lang="en-US" sz="2800" dirty="0">
              <a:solidFill>
                <a:schemeClr val="bg1"/>
              </a:solidFill>
            </a:endParaRPr>
          </a:p>
          <a:p>
            <a:pPr marL="346075" indent="-346075">
              <a:buNone/>
            </a:pPr>
            <a:r>
              <a:rPr lang="en-US" sz="2800" b="1" i="1" dirty="0" smtClean="0">
                <a:solidFill>
                  <a:schemeClr val="bg1"/>
                </a:solidFill>
              </a:rPr>
              <a:t>of </a:t>
            </a:r>
            <a:r>
              <a:rPr lang="en-US" sz="2800" b="1" i="1" dirty="0">
                <a:solidFill>
                  <a:schemeClr val="bg1"/>
                </a:solidFill>
              </a:rPr>
              <a:t>the tribe of Reuben twelve thousand were sealed; </a:t>
            </a:r>
            <a:endParaRPr lang="en-US" sz="2800" dirty="0">
              <a:solidFill>
                <a:schemeClr val="bg1"/>
              </a:solidFill>
            </a:endParaRPr>
          </a:p>
          <a:p>
            <a:pPr marL="0" indent="0">
              <a:buNone/>
            </a:pPr>
            <a:r>
              <a:rPr lang="en-US" sz="2800" b="1" i="1" dirty="0" smtClean="0">
                <a:solidFill>
                  <a:schemeClr val="bg1"/>
                </a:solidFill>
              </a:rPr>
              <a:t>of </a:t>
            </a:r>
            <a:r>
              <a:rPr lang="en-US" sz="2800" b="1" i="1" dirty="0">
                <a:solidFill>
                  <a:schemeClr val="bg1"/>
                </a:solidFill>
              </a:rPr>
              <a:t>the tribe of Gad twelve thousand were sealed; </a:t>
            </a:r>
            <a:endParaRPr lang="en-US" sz="2800" dirty="0">
              <a:solidFill>
                <a:schemeClr val="bg1"/>
              </a:solidFill>
            </a:endParaRPr>
          </a:p>
          <a:p>
            <a:pPr marL="0" indent="0">
              <a:buNone/>
            </a:pPr>
            <a:r>
              <a:rPr lang="en-US" sz="2800" b="1" i="1" dirty="0" smtClean="0">
                <a:solidFill>
                  <a:schemeClr val="bg1"/>
                </a:solidFill>
              </a:rPr>
              <a:t>6 of </a:t>
            </a:r>
            <a:r>
              <a:rPr lang="en-US" sz="2800" b="1" i="1" dirty="0">
                <a:solidFill>
                  <a:schemeClr val="bg1"/>
                </a:solidFill>
              </a:rPr>
              <a:t>the tribe of Asher twelve thousand were sealed; </a:t>
            </a:r>
            <a:endParaRPr lang="en-US" sz="2800" dirty="0">
              <a:solidFill>
                <a:schemeClr val="bg1"/>
              </a:solidFill>
            </a:endParaRPr>
          </a:p>
          <a:p>
            <a:pPr marL="0" indent="0">
              <a:buNone/>
            </a:pPr>
            <a:r>
              <a:rPr lang="en-US" sz="2800" b="1" i="1" dirty="0" smtClean="0">
                <a:solidFill>
                  <a:schemeClr val="bg1"/>
                </a:solidFill>
              </a:rPr>
              <a:t>of </a:t>
            </a:r>
            <a:r>
              <a:rPr lang="en-US" sz="2800" b="1" i="1" dirty="0">
                <a:solidFill>
                  <a:schemeClr val="bg1"/>
                </a:solidFill>
              </a:rPr>
              <a:t>the tribe of Naphtali twelve thousand were sealed; </a:t>
            </a:r>
            <a:endParaRPr lang="en-US" sz="2800" dirty="0">
              <a:solidFill>
                <a:schemeClr val="bg1"/>
              </a:solidFill>
            </a:endParaRPr>
          </a:p>
          <a:p>
            <a:pPr marL="0" indent="0">
              <a:buNone/>
            </a:pPr>
            <a:r>
              <a:rPr lang="en-US" sz="2800" b="1" i="1" dirty="0" smtClean="0">
                <a:solidFill>
                  <a:schemeClr val="bg1"/>
                </a:solidFill>
              </a:rPr>
              <a:t>of </a:t>
            </a:r>
            <a:r>
              <a:rPr lang="en-US" sz="2800" b="1" i="1" dirty="0">
                <a:solidFill>
                  <a:schemeClr val="bg1"/>
                </a:solidFill>
              </a:rPr>
              <a:t>the tribe of Manasseh twelve thousand were sealed; </a:t>
            </a:r>
            <a:endParaRPr lang="en-US" sz="2800" dirty="0">
              <a:solidFill>
                <a:schemeClr val="bg1"/>
              </a:solidFill>
            </a:endParaRPr>
          </a:p>
        </p:txBody>
      </p:sp>
    </p:spTree>
    <p:extLst>
      <p:ext uri="{BB962C8B-B14F-4D97-AF65-F5344CB8AC3E}">
        <p14:creationId xmlns:p14="http://schemas.microsoft.com/office/powerpoint/2010/main" val="32213957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61950"/>
            <a:ext cx="8686800" cy="4419600"/>
          </a:xfrm>
        </p:spPr>
        <p:txBody>
          <a:bodyPr>
            <a:noAutofit/>
          </a:bodyPr>
          <a:lstStyle/>
          <a:p>
            <a:pPr marL="0" indent="0">
              <a:buNone/>
            </a:pPr>
            <a:r>
              <a:rPr lang="en-US" sz="2800" b="1" i="1" dirty="0" smtClean="0">
                <a:solidFill>
                  <a:schemeClr val="bg1"/>
                </a:solidFill>
              </a:rPr>
              <a:t>7 of </a:t>
            </a:r>
            <a:r>
              <a:rPr lang="en-US" sz="2800" b="1" i="1" dirty="0">
                <a:solidFill>
                  <a:schemeClr val="bg1"/>
                </a:solidFill>
              </a:rPr>
              <a:t>the tribe of Simeon twelve thousand were sealed; </a:t>
            </a:r>
            <a:endParaRPr lang="en-US" sz="2800" dirty="0">
              <a:solidFill>
                <a:schemeClr val="bg1"/>
              </a:solidFill>
            </a:endParaRPr>
          </a:p>
          <a:p>
            <a:pPr marL="0" indent="0">
              <a:buNone/>
            </a:pPr>
            <a:r>
              <a:rPr lang="en-US" sz="2800" b="1" i="1" dirty="0" smtClean="0">
                <a:solidFill>
                  <a:schemeClr val="bg1"/>
                </a:solidFill>
              </a:rPr>
              <a:t>of </a:t>
            </a:r>
            <a:r>
              <a:rPr lang="en-US" sz="2800" b="1" i="1" dirty="0">
                <a:solidFill>
                  <a:schemeClr val="bg1"/>
                </a:solidFill>
              </a:rPr>
              <a:t>the tribe of Levi twelve thousand were sealed; </a:t>
            </a:r>
            <a:endParaRPr lang="en-US" sz="2800" dirty="0">
              <a:solidFill>
                <a:schemeClr val="bg1"/>
              </a:solidFill>
            </a:endParaRPr>
          </a:p>
          <a:p>
            <a:pPr marL="0" indent="0">
              <a:buNone/>
            </a:pPr>
            <a:r>
              <a:rPr lang="en-US" sz="2800" b="1" i="1" dirty="0" smtClean="0">
                <a:solidFill>
                  <a:schemeClr val="bg1"/>
                </a:solidFill>
              </a:rPr>
              <a:t>of </a:t>
            </a:r>
            <a:r>
              <a:rPr lang="en-US" sz="2800" b="1" i="1" dirty="0">
                <a:solidFill>
                  <a:schemeClr val="bg1"/>
                </a:solidFill>
              </a:rPr>
              <a:t>the tribe of Issachar twelve thousand were sealed; </a:t>
            </a:r>
            <a:endParaRPr lang="en-US" sz="2800" dirty="0">
              <a:solidFill>
                <a:schemeClr val="bg1"/>
              </a:solidFill>
            </a:endParaRPr>
          </a:p>
          <a:p>
            <a:pPr marL="0" indent="0">
              <a:buNone/>
            </a:pPr>
            <a:r>
              <a:rPr lang="en-US" sz="2800" b="1" i="1" dirty="0" smtClean="0">
                <a:solidFill>
                  <a:schemeClr val="bg1"/>
                </a:solidFill>
              </a:rPr>
              <a:t>8 of </a:t>
            </a:r>
            <a:r>
              <a:rPr lang="en-US" sz="2800" b="1" i="1" dirty="0">
                <a:solidFill>
                  <a:schemeClr val="bg1"/>
                </a:solidFill>
              </a:rPr>
              <a:t>the tribe of Zebulun twelve thousand were sealed; </a:t>
            </a:r>
            <a:endParaRPr lang="en-US" sz="2800" dirty="0">
              <a:solidFill>
                <a:schemeClr val="bg1"/>
              </a:solidFill>
            </a:endParaRPr>
          </a:p>
          <a:p>
            <a:pPr marL="0" indent="0">
              <a:buNone/>
            </a:pPr>
            <a:r>
              <a:rPr lang="en-US" sz="2800" b="1" i="1" dirty="0" smtClean="0">
                <a:solidFill>
                  <a:schemeClr val="bg1"/>
                </a:solidFill>
              </a:rPr>
              <a:t>of </a:t>
            </a:r>
            <a:r>
              <a:rPr lang="en-US" sz="2800" b="1" i="1" dirty="0">
                <a:solidFill>
                  <a:schemeClr val="bg1"/>
                </a:solidFill>
              </a:rPr>
              <a:t>the tribe of Joseph twelve thousand were sealed; </a:t>
            </a:r>
            <a:endParaRPr lang="en-US" sz="2800" dirty="0">
              <a:solidFill>
                <a:schemeClr val="bg1"/>
              </a:solidFill>
            </a:endParaRPr>
          </a:p>
          <a:p>
            <a:pPr marL="0" indent="0">
              <a:buNone/>
            </a:pPr>
            <a:r>
              <a:rPr lang="en-US" sz="2800" b="1" i="1" dirty="0" smtClean="0">
                <a:solidFill>
                  <a:schemeClr val="bg1"/>
                </a:solidFill>
              </a:rPr>
              <a:t>of </a:t>
            </a:r>
            <a:r>
              <a:rPr lang="en-US" sz="2800" b="1" i="1" dirty="0">
                <a:solidFill>
                  <a:schemeClr val="bg1"/>
                </a:solidFill>
              </a:rPr>
              <a:t>the tribe of Benjamin twelve thousand were sealed. </a:t>
            </a:r>
            <a:endParaRPr lang="en-US" sz="2800" dirty="0">
              <a:solidFill>
                <a:schemeClr val="bg1"/>
              </a:solidFill>
            </a:endParaRPr>
          </a:p>
        </p:txBody>
      </p:sp>
    </p:spTree>
    <p:extLst>
      <p:ext uri="{BB962C8B-B14F-4D97-AF65-F5344CB8AC3E}">
        <p14:creationId xmlns:p14="http://schemas.microsoft.com/office/powerpoint/2010/main" val="15575366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61950"/>
            <a:ext cx="3429000" cy="4781550"/>
          </a:xfrm>
        </p:spPr>
        <p:txBody>
          <a:bodyPr>
            <a:normAutofit/>
          </a:bodyPr>
          <a:lstStyle/>
          <a:p>
            <a:r>
              <a:rPr lang="en-US" b="1" dirty="0">
                <a:solidFill>
                  <a:schemeClr val="bg1"/>
                </a:solidFill>
              </a:rPr>
              <a:t>GOD SEALS 144,000</a:t>
            </a:r>
            <a:r>
              <a:rPr lang="en-US" b="1" dirty="0" smtClean="0">
                <a:solidFill>
                  <a:schemeClr val="bg1"/>
                </a:solidFill>
              </a:rPr>
              <a:t>.</a:t>
            </a:r>
          </a:p>
          <a:p>
            <a:r>
              <a:rPr lang="en-US" dirty="0">
                <a:solidFill>
                  <a:schemeClr val="bg1"/>
                </a:solidFill>
              </a:rPr>
              <a:t>I do not mean to be unkind, but I do mean to be clear.  These are not </a:t>
            </a:r>
            <a:r>
              <a:rPr lang="en-US" b="1" u="sng" dirty="0"/>
              <a:t>Jehovah´s Witnesses</a:t>
            </a:r>
            <a:r>
              <a:rPr lang="en-US" dirty="0" smtClean="0">
                <a:solidFill>
                  <a:schemeClr val="bg1"/>
                </a:solidFill>
              </a:rPr>
              <a:t>.</a:t>
            </a:r>
            <a:endParaRPr lang="en-US" dirty="0">
              <a:solidFill>
                <a:schemeClr val="bg1"/>
              </a:solidFill>
            </a:endParaRPr>
          </a:p>
        </p:txBody>
      </p:sp>
      <p:pic>
        <p:nvPicPr>
          <p:cNvPr id="4" name="Picture 2"/>
          <p:cNvPicPr>
            <a:picLocks noChangeAspect="1" noChangeArrowheads="1"/>
          </p:cNvPicPr>
          <p:nvPr/>
        </p:nvPicPr>
        <p:blipFill rotWithShape="1">
          <a:blip r:embed="rId2"/>
          <a:srcRect b="3142"/>
          <a:stretch/>
        </p:blipFill>
        <p:spPr bwMode="auto">
          <a:xfrm>
            <a:off x="3761099" y="0"/>
            <a:ext cx="5409177" cy="5143500"/>
          </a:xfrm>
          <a:prstGeom prst="rect">
            <a:avLst/>
          </a:prstGeom>
          <a:noFill/>
          <a:ln w="9525">
            <a:noFill/>
            <a:miter lim="800000"/>
            <a:headEnd/>
            <a:tailEnd/>
          </a:ln>
          <a:effectLst/>
        </p:spPr>
      </p:pic>
    </p:spTree>
    <p:extLst>
      <p:ext uri="{BB962C8B-B14F-4D97-AF65-F5344CB8AC3E}">
        <p14:creationId xmlns:p14="http://schemas.microsoft.com/office/powerpoint/2010/main" val="14156409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61950"/>
            <a:ext cx="3429000" cy="4781550"/>
          </a:xfrm>
        </p:spPr>
        <p:txBody>
          <a:bodyPr>
            <a:normAutofit/>
          </a:bodyPr>
          <a:lstStyle/>
          <a:p>
            <a:r>
              <a:rPr lang="en-US" b="1" dirty="0">
                <a:solidFill>
                  <a:schemeClr val="bg1"/>
                </a:solidFill>
              </a:rPr>
              <a:t>GOD SEALS 144,000</a:t>
            </a:r>
            <a:r>
              <a:rPr lang="en-US" b="1" dirty="0" smtClean="0">
                <a:solidFill>
                  <a:schemeClr val="bg1"/>
                </a:solidFill>
              </a:rPr>
              <a:t>.</a:t>
            </a:r>
          </a:p>
          <a:p>
            <a:r>
              <a:rPr lang="en-US" dirty="0">
                <a:solidFill>
                  <a:schemeClr val="bg1"/>
                </a:solidFill>
              </a:rPr>
              <a:t>I do not mean to be unkind, but I do mean to be clear.  These are not </a:t>
            </a:r>
            <a:r>
              <a:rPr lang="en-US" b="1" u="sng" dirty="0">
                <a:solidFill>
                  <a:srgbClr val="FFFF99"/>
                </a:solidFill>
              </a:rPr>
              <a:t>Jehovah´s Witnesses</a:t>
            </a:r>
            <a:r>
              <a:rPr lang="en-US" dirty="0" smtClean="0">
                <a:solidFill>
                  <a:schemeClr val="bg1"/>
                </a:solidFill>
              </a:rPr>
              <a:t>.</a:t>
            </a:r>
            <a:endParaRPr lang="en-US" dirty="0">
              <a:solidFill>
                <a:schemeClr val="bg1"/>
              </a:solidFill>
            </a:endParaRPr>
          </a:p>
        </p:txBody>
      </p:sp>
      <p:pic>
        <p:nvPicPr>
          <p:cNvPr id="4" name="Picture 2"/>
          <p:cNvPicPr>
            <a:picLocks noChangeAspect="1" noChangeArrowheads="1"/>
          </p:cNvPicPr>
          <p:nvPr/>
        </p:nvPicPr>
        <p:blipFill rotWithShape="1">
          <a:blip r:embed="rId2"/>
          <a:srcRect b="3142"/>
          <a:stretch/>
        </p:blipFill>
        <p:spPr bwMode="auto">
          <a:xfrm>
            <a:off x="3761099" y="0"/>
            <a:ext cx="5409177" cy="5143500"/>
          </a:xfrm>
          <a:prstGeom prst="rect">
            <a:avLst/>
          </a:prstGeom>
          <a:noFill/>
          <a:ln w="9525">
            <a:noFill/>
            <a:miter lim="800000"/>
            <a:headEnd/>
            <a:tailEnd/>
          </a:ln>
          <a:effectLst/>
        </p:spPr>
      </p:pic>
    </p:spTree>
    <p:extLst>
      <p:ext uri="{BB962C8B-B14F-4D97-AF65-F5344CB8AC3E}">
        <p14:creationId xmlns:p14="http://schemas.microsoft.com/office/powerpoint/2010/main" val="11772601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61950"/>
            <a:ext cx="8229600" cy="4781550"/>
          </a:xfrm>
        </p:spPr>
        <p:txBody>
          <a:bodyPr>
            <a:normAutofit/>
          </a:bodyPr>
          <a:lstStyle/>
          <a:p>
            <a:r>
              <a:rPr lang="en-US" dirty="0">
                <a:solidFill>
                  <a:schemeClr val="bg1"/>
                </a:solidFill>
              </a:rPr>
              <a:t>Introduction:  Let us remember the big picture of what is happening before we dig into Revelation, chapter 7.</a:t>
            </a:r>
          </a:p>
          <a:p>
            <a:r>
              <a:rPr lang="en-US" b="1" dirty="0">
                <a:solidFill>
                  <a:schemeClr val="bg1"/>
                </a:solidFill>
              </a:rPr>
              <a:t>John is in the throne room of </a:t>
            </a:r>
            <a:r>
              <a:rPr lang="en-US" b="1" u="sng" dirty="0">
                <a:solidFill>
                  <a:srgbClr val="FFFF99"/>
                </a:solidFill>
              </a:rPr>
              <a:t>heaven</a:t>
            </a:r>
            <a:r>
              <a:rPr lang="en-US" dirty="0">
                <a:solidFill>
                  <a:schemeClr val="bg1"/>
                </a:solidFill>
              </a:rPr>
              <a:t>. </a:t>
            </a:r>
            <a:r>
              <a:rPr lang="en-US" b="1" dirty="0">
                <a:solidFill>
                  <a:schemeClr val="bg1"/>
                </a:solidFill>
              </a:rPr>
              <a:t>The Exalted Christ</a:t>
            </a:r>
            <a:r>
              <a:rPr lang="en-US" dirty="0">
                <a:solidFill>
                  <a:schemeClr val="bg1"/>
                </a:solidFill>
              </a:rPr>
              <a:t> </a:t>
            </a:r>
            <a:r>
              <a:rPr lang="en-US" b="1" dirty="0">
                <a:solidFill>
                  <a:schemeClr val="bg1"/>
                </a:solidFill>
              </a:rPr>
              <a:t>begins to break the seven </a:t>
            </a:r>
            <a:r>
              <a:rPr lang="en-US" b="1" u="sng" dirty="0"/>
              <a:t>seals</a:t>
            </a:r>
            <a:r>
              <a:rPr lang="en-US" b="1" dirty="0"/>
              <a:t> </a:t>
            </a:r>
            <a:r>
              <a:rPr lang="en-US" b="1" dirty="0">
                <a:solidFill>
                  <a:schemeClr val="bg1"/>
                </a:solidFill>
              </a:rPr>
              <a:t>of the Scroll of Destiny one by one</a:t>
            </a:r>
            <a:r>
              <a:rPr lang="en-US" dirty="0">
                <a:solidFill>
                  <a:schemeClr val="bg1"/>
                </a:solidFill>
              </a:rPr>
              <a:t>.  </a:t>
            </a:r>
            <a:r>
              <a:rPr lang="en-US" b="1" dirty="0">
                <a:solidFill>
                  <a:schemeClr val="bg1"/>
                </a:solidFill>
              </a:rPr>
              <a:t>As He does, the </a:t>
            </a:r>
            <a:r>
              <a:rPr lang="en-US" b="1" u="sng" dirty="0"/>
              <a:t>worst</a:t>
            </a:r>
            <a:r>
              <a:rPr lang="en-US" b="1" dirty="0"/>
              <a:t> </a:t>
            </a:r>
            <a:r>
              <a:rPr lang="en-US" b="1" dirty="0">
                <a:solidFill>
                  <a:schemeClr val="bg1"/>
                </a:solidFill>
              </a:rPr>
              <a:t>days of planet earth begin</a:t>
            </a:r>
            <a:r>
              <a:rPr lang="en-US" dirty="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39773706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38150"/>
            <a:ext cx="8229600" cy="4156473"/>
          </a:xfrm>
        </p:spPr>
        <p:txBody>
          <a:bodyPr/>
          <a:lstStyle/>
          <a:p>
            <a:pPr lvl="0"/>
            <a:r>
              <a:rPr lang="en-US" b="1" dirty="0">
                <a:solidFill>
                  <a:schemeClr val="bg1"/>
                </a:solidFill>
              </a:rPr>
              <a:t>Who are the 144,000?  These are all </a:t>
            </a:r>
            <a:r>
              <a:rPr lang="en-US" b="1" u="sng" dirty="0"/>
              <a:t>Jews</a:t>
            </a:r>
            <a:r>
              <a:rPr lang="en-US" b="1" dirty="0"/>
              <a:t> </a:t>
            </a:r>
            <a:r>
              <a:rPr lang="en-US" b="1" dirty="0">
                <a:solidFill>
                  <a:schemeClr val="bg1"/>
                </a:solidFill>
              </a:rPr>
              <a:t>– 12,000 from each </a:t>
            </a:r>
            <a:r>
              <a:rPr lang="en-US" b="1" u="sng" dirty="0"/>
              <a:t>tribe</a:t>
            </a:r>
            <a:r>
              <a:rPr lang="en-US" b="1" dirty="0">
                <a:solidFill>
                  <a:schemeClr val="bg1"/>
                </a:solidFill>
              </a:rPr>
              <a:t>.</a:t>
            </a:r>
            <a:endParaRPr lang="en-US" dirty="0">
              <a:solidFill>
                <a:schemeClr val="bg1"/>
              </a:solidFill>
            </a:endParaRPr>
          </a:p>
          <a:p>
            <a:r>
              <a:rPr lang="en-US" dirty="0">
                <a:solidFill>
                  <a:schemeClr val="bg1"/>
                </a:solidFill>
              </a:rPr>
              <a:t>Right now, there are nearly 6 million Jews residing in Israel, more than 13 million around the globe.  The 144,000 Jews constitute slightly more than </a:t>
            </a:r>
            <a:r>
              <a:rPr lang="en-US" b="1" u="sng" dirty="0"/>
              <a:t>1%</a:t>
            </a:r>
            <a:r>
              <a:rPr lang="en-US" dirty="0">
                <a:solidFill>
                  <a:schemeClr val="bg1"/>
                </a:solidFill>
              </a:rPr>
              <a:t> of the Jews in the world.</a:t>
            </a:r>
          </a:p>
          <a:p>
            <a:endParaRPr lang="en-US" dirty="0">
              <a:solidFill>
                <a:schemeClr val="bg1"/>
              </a:solidFill>
            </a:endParaRPr>
          </a:p>
        </p:txBody>
      </p:sp>
    </p:spTree>
    <p:extLst>
      <p:ext uri="{BB962C8B-B14F-4D97-AF65-F5344CB8AC3E}">
        <p14:creationId xmlns:p14="http://schemas.microsoft.com/office/powerpoint/2010/main" val="11893328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38150"/>
            <a:ext cx="8229600" cy="4156473"/>
          </a:xfrm>
        </p:spPr>
        <p:txBody>
          <a:bodyPr/>
          <a:lstStyle/>
          <a:p>
            <a:pPr lvl="0"/>
            <a:r>
              <a:rPr lang="en-US" b="1" dirty="0">
                <a:solidFill>
                  <a:schemeClr val="bg1"/>
                </a:solidFill>
              </a:rPr>
              <a:t>Who are the 144,000?  These are all </a:t>
            </a:r>
            <a:r>
              <a:rPr lang="en-US" b="1" u="sng" dirty="0">
                <a:solidFill>
                  <a:srgbClr val="FFFF99"/>
                </a:solidFill>
              </a:rPr>
              <a:t>Jews</a:t>
            </a:r>
            <a:r>
              <a:rPr lang="en-US" b="1" dirty="0">
                <a:solidFill>
                  <a:srgbClr val="FFFF99"/>
                </a:solidFill>
              </a:rPr>
              <a:t> </a:t>
            </a:r>
            <a:r>
              <a:rPr lang="en-US" b="1" dirty="0">
                <a:solidFill>
                  <a:schemeClr val="bg1"/>
                </a:solidFill>
              </a:rPr>
              <a:t>– 12,000 from each </a:t>
            </a:r>
            <a:r>
              <a:rPr lang="en-US" b="1" u="sng" dirty="0"/>
              <a:t>tribe</a:t>
            </a:r>
            <a:r>
              <a:rPr lang="en-US" b="1" dirty="0">
                <a:solidFill>
                  <a:schemeClr val="bg1"/>
                </a:solidFill>
              </a:rPr>
              <a:t>.</a:t>
            </a:r>
            <a:endParaRPr lang="en-US" dirty="0">
              <a:solidFill>
                <a:schemeClr val="bg1"/>
              </a:solidFill>
            </a:endParaRPr>
          </a:p>
          <a:p>
            <a:r>
              <a:rPr lang="en-US" dirty="0">
                <a:solidFill>
                  <a:schemeClr val="bg1"/>
                </a:solidFill>
              </a:rPr>
              <a:t>Right now, there are nearly 6 million Jews residing in Israel, more than 13 million around the globe.  The 144,000 Jews constitute slightly more than </a:t>
            </a:r>
            <a:r>
              <a:rPr lang="en-US" b="1" u="sng" dirty="0"/>
              <a:t>1%</a:t>
            </a:r>
            <a:r>
              <a:rPr lang="en-US" dirty="0">
                <a:solidFill>
                  <a:schemeClr val="bg1"/>
                </a:solidFill>
              </a:rPr>
              <a:t> of the Jews in the world.</a:t>
            </a:r>
          </a:p>
          <a:p>
            <a:endParaRPr lang="en-US" dirty="0">
              <a:solidFill>
                <a:schemeClr val="bg1"/>
              </a:solidFill>
            </a:endParaRPr>
          </a:p>
        </p:txBody>
      </p:sp>
    </p:spTree>
    <p:extLst>
      <p:ext uri="{BB962C8B-B14F-4D97-AF65-F5344CB8AC3E}">
        <p14:creationId xmlns:p14="http://schemas.microsoft.com/office/powerpoint/2010/main" val="3481642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38150"/>
            <a:ext cx="8229600" cy="4156473"/>
          </a:xfrm>
        </p:spPr>
        <p:txBody>
          <a:bodyPr/>
          <a:lstStyle/>
          <a:p>
            <a:pPr lvl="0"/>
            <a:r>
              <a:rPr lang="en-US" b="1" dirty="0">
                <a:solidFill>
                  <a:schemeClr val="bg1"/>
                </a:solidFill>
              </a:rPr>
              <a:t>Who are the 144,000?  These are all </a:t>
            </a:r>
            <a:r>
              <a:rPr lang="en-US" b="1" u="sng" dirty="0">
                <a:solidFill>
                  <a:srgbClr val="FFFF99"/>
                </a:solidFill>
              </a:rPr>
              <a:t>Jews</a:t>
            </a:r>
            <a:r>
              <a:rPr lang="en-US" b="1" dirty="0">
                <a:solidFill>
                  <a:srgbClr val="FFFF99"/>
                </a:solidFill>
              </a:rPr>
              <a:t> </a:t>
            </a:r>
            <a:r>
              <a:rPr lang="en-US" b="1" dirty="0">
                <a:solidFill>
                  <a:schemeClr val="bg1"/>
                </a:solidFill>
              </a:rPr>
              <a:t>– 12,000 from each </a:t>
            </a:r>
            <a:r>
              <a:rPr lang="en-US" b="1" u="sng" dirty="0">
                <a:solidFill>
                  <a:srgbClr val="FFFF99"/>
                </a:solidFill>
              </a:rPr>
              <a:t>tribe</a:t>
            </a:r>
            <a:r>
              <a:rPr lang="en-US" b="1" dirty="0">
                <a:solidFill>
                  <a:schemeClr val="bg1"/>
                </a:solidFill>
              </a:rPr>
              <a:t>.</a:t>
            </a:r>
            <a:endParaRPr lang="en-US" dirty="0">
              <a:solidFill>
                <a:schemeClr val="bg1"/>
              </a:solidFill>
            </a:endParaRPr>
          </a:p>
          <a:p>
            <a:r>
              <a:rPr lang="en-US" dirty="0">
                <a:solidFill>
                  <a:schemeClr val="bg1"/>
                </a:solidFill>
              </a:rPr>
              <a:t>Right now, there are nearly 6 million Jews residing in Israel, more than 13 million around the globe.  The 144,000 Jews constitute slightly more than </a:t>
            </a:r>
            <a:r>
              <a:rPr lang="en-US" b="1" u="sng" dirty="0"/>
              <a:t>1%</a:t>
            </a:r>
            <a:r>
              <a:rPr lang="en-US" dirty="0">
                <a:solidFill>
                  <a:schemeClr val="bg1"/>
                </a:solidFill>
              </a:rPr>
              <a:t> of the Jews in the world.</a:t>
            </a:r>
          </a:p>
          <a:p>
            <a:endParaRPr lang="en-US" dirty="0">
              <a:solidFill>
                <a:schemeClr val="bg1"/>
              </a:solidFill>
            </a:endParaRPr>
          </a:p>
        </p:txBody>
      </p:sp>
    </p:spTree>
    <p:extLst>
      <p:ext uri="{BB962C8B-B14F-4D97-AF65-F5344CB8AC3E}">
        <p14:creationId xmlns:p14="http://schemas.microsoft.com/office/powerpoint/2010/main" val="34604124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38150"/>
            <a:ext cx="8229600" cy="4156473"/>
          </a:xfrm>
        </p:spPr>
        <p:txBody>
          <a:bodyPr/>
          <a:lstStyle/>
          <a:p>
            <a:pPr lvl="0"/>
            <a:r>
              <a:rPr lang="en-US" b="1" dirty="0">
                <a:solidFill>
                  <a:schemeClr val="bg1"/>
                </a:solidFill>
              </a:rPr>
              <a:t>Who are the 144,000?  These are all </a:t>
            </a:r>
            <a:r>
              <a:rPr lang="en-US" b="1" u="sng" dirty="0">
                <a:solidFill>
                  <a:srgbClr val="FFFF99"/>
                </a:solidFill>
              </a:rPr>
              <a:t>Jews</a:t>
            </a:r>
            <a:r>
              <a:rPr lang="en-US" b="1" dirty="0">
                <a:solidFill>
                  <a:srgbClr val="FFFF99"/>
                </a:solidFill>
              </a:rPr>
              <a:t> </a:t>
            </a:r>
            <a:r>
              <a:rPr lang="en-US" b="1" dirty="0">
                <a:solidFill>
                  <a:schemeClr val="bg1"/>
                </a:solidFill>
              </a:rPr>
              <a:t>– 12,000 from each </a:t>
            </a:r>
            <a:r>
              <a:rPr lang="en-US" b="1" u="sng" dirty="0">
                <a:solidFill>
                  <a:srgbClr val="FFFF99"/>
                </a:solidFill>
              </a:rPr>
              <a:t>tribe</a:t>
            </a:r>
            <a:r>
              <a:rPr lang="en-US" b="1" dirty="0">
                <a:solidFill>
                  <a:schemeClr val="bg1"/>
                </a:solidFill>
              </a:rPr>
              <a:t>.</a:t>
            </a:r>
            <a:endParaRPr lang="en-US" dirty="0">
              <a:solidFill>
                <a:schemeClr val="bg1"/>
              </a:solidFill>
            </a:endParaRPr>
          </a:p>
          <a:p>
            <a:r>
              <a:rPr lang="en-US" dirty="0">
                <a:solidFill>
                  <a:schemeClr val="bg1"/>
                </a:solidFill>
              </a:rPr>
              <a:t>Right now, there are nearly 6 million Jews residing in Israel, more than 13 million around the globe.  The 144,000 Jews constitute slightly more than </a:t>
            </a:r>
            <a:r>
              <a:rPr lang="en-US" b="1" u="sng" dirty="0">
                <a:solidFill>
                  <a:srgbClr val="FFFF99"/>
                </a:solidFill>
              </a:rPr>
              <a:t>1%</a:t>
            </a:r>
            <a:r>
              <a:rPr lang="en-US" dirty="0">
                <a:solidFill>
                  <a:schemeClr val="bg1"/>
                </a:solidFill>
              </a:rPr>
              <a:t> of the Jews in the world.</a:t>
            </a:r>
          </a:p>
          <a:p>
            <a:endParaRPr lang="en-US" dirty="0">
              <a:solidFill>
                <a:schemeClr val="bg1"/>
              </a:solidFill>
            </a:endParaRPr>
          </a:p>
        </p:txBody>
      </p:sp>
    </p:spTree>
    <p:extLst>
      <p:ext uri="{BB962C8B-B14F-4D97-AF65-F5344CB8AC3E}">
        <p14:creationId xmlns:p14="http://schemas.microsoft.com/office/powerpoint/2010/main" val="21596731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38150"/>
            <a:ext cx="8229600" cy="4156473"/>
          </a:xfrm>
        </p:spPr>
        <p:txBody>
          <a:bodyPr/>
          <a:lstStyle/>
          <a:p>
            <a:pPr lvl="0"/>
            <a:r>
              <a:rPr lang="en-US" dirty="0">
                <a:solidFill>
                  <a:schemeClr val="bg1"/>
                </a:solidFill>
              </a:rPr>
              <a:t>What does God do for and to the 144,000? </a:t>
            </a:r>
            <a:r>
              <a:rPr lang="en-US" b="1" dirty="0">
                <a:solidFill>
                  <a:schemeClr val="bg1"/>
                </a:solidFill>
              </a:rPr>
              <a:t>God </a:t>
            </a:r>
            <a:r>
              <a:rPr lang="en-US" b="1" u="sng" dirty="0"/>
              <a:t>protects</a:t>
            </a:r>
            <a:r>
              <a:rPr lang="en-US" b="1" dirty="0"/>
              <a:t> </a:t>
            </a:r>
            <a:r>
              <a:rPr lang="en-US" b="1" dirty="0">
                <a:solidFill>
                  <a:schemeClr val="bg1"/>
                </a:solidFill>
              </a:rPr>
              <a:t>these Jews</a:t>
            </a:r>
            <a:r>
              <a:rPr lang="en-US" dirty="0">
                <a:solidFill>
                  <a:schemeClr val="bg1"/>
                </a:solidFill>
              </a:rPr>
              <a:t> in two ways:</a:t>
            </a:r>
          </a:p>
          <a:p>
            <a:pPr lvl="0"/>
            <a:r>
              <a:rPr lang="en-US" dirty="0">
                <a:solidFill>
                  <a:schemeClr val="bg1"/>
                </a:solidFill>
              </a:rPr>
              <a:t>Rev. 7:3 </a:t>
            </a:r>
            <a:r>
              <a:rPr lang="en-US" dirty="0" smtClean="0">
                <a:solidFill>
                  <a:schemeClr val="bg1"/>
                </a:solidFill>
              </a:rPr>
              <a:t>tells </a:t>
            </a:r>
            <a:r>
              <a:rPr lang="en-US" dirty="0">
                <a:solidFill>
                  <a:schemeClr val="bg1"/>
                </a:solidFill>
              </a:rPr>
              <a:t>us that </a:t>
            </a:r>
            <a:r>
              <a:rPr lang="en-US" b="1" dirty="0">
                <a:solidFill>
                  <a:schemeClr val="bg1"/>
                </a:solidFill>
              </a:rPr>
              <a:t>God does not allow the </a:t>
            </a:r>
            <a:r>
              <a:rPr lang="en-US" b="1" u="sng" dirty="0"/>
              <a:t>second</a:t>
            </a:r>
            <a:r>
              <a:rPr lang="en-US" b="1" dirty="0"/>
              <a:t> </a:t>
            </a:r>
            <a:r>
              <a:rPr lang="en-US" b="1" dirty="0">
                <a:solidFill>
                  <a:schemeClr val="bg1"/>
                </a:solidFill>
              </a:rPr>
              <a:t>seal judgment and those that follow it to begin until His seal of protection is put upon them.</a:t>
            </a:r>
            <a:r>
              <a:rPr lang="en-US" dirty="0">
                <a:solidFill>
                  <a:schemeClr val="bg1"/>
                </a:solidFill>
              </a:rPr>
              <a:t>  </a:t>
            </a:r>
          </a:p>
          <a:p>
            <a:pPr lvl="0"/>
            <a:r>
              <a:rPr lang="en-US" b="1" dirty="0">
                <a:solidFill>
                  <a:schemeClr val="bg1"/>
                </a:solidFill>
              </a:rPr>
              <a:t>He puts His seal on their foreheads</a:t>
            </a:r>
            <a:r>
              <a:rPr lang="en-US" b="1" dirty="0" smtClean="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41331098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38150"/>
            <a:ext cx="8229600" cy="4156473"/>
          </a:xfrm>
        </p:spPr>
        <p:txBody>
          <a:bodyPr/>
          <a:lstStyle/>
          <a:p>
            <a:pPr lvl="0"/>
            <a:r>
              <a:rPr lang="en-US" dirty="0">
                <a:solidFill>
                  <a:schemeClr val="bg1"/>
                </a:solidFill>
              </a:rPr>
              <a:t>What does God do for and to the 144,000? </a:t>
            </a:r>
            <a:r>
              <a:rPr lang="en-US" b="1" dirty="0">
                <a:solidFill>
                  <a:schemeClr val="bg1"/>
                </a:solidFill>
              </a:rPr>
              <a:t>God </a:t>
            </a:r>
            <a:r>
              <a:rPr lang="en-US" b="1" u="sng" dirty="0">
                <a:solidFill>
                  <a:srgbClr val="FFFF99"/>
                </a:solidFill>
              </a:rPr>
              <a:t>protects</a:t>
            </a:r>
            <a:r>
              <a:rPr lang="en-US" b="1" dirty="0">
                <a:solidFill>
                  <a:srgbClr val="FFFF99"/>
                </a:solidFill>
              </a:rPr>
              <a:t> </a:t>
            </a:r>
            <a:r>
              <a:rPr lang="en-US" b="1" dirty="0">
                <a:solidFill>
                  <a:schemeClr val="bg1"/>
                </a:solidFill>
              </a:rPr>
              <a:t>these Jews</a:t>
            </a:r>
            <a:r>
              <a:rPr lang="en-US" dirty="0">
                <a:solidFill>
                  <a:schemeClr val="bg1"/>
                </a:solidFill>
              </a:rPr>
              <a:t> in two ways:</a:t>
            </a:r>
          </a:p>
          <a:p>
            <a:pPr lvl="0"/>
            <a:r>
              <a:rPr lang="en-US" dirty="0">
                <a:solidFill>
                  <a:schemeClr val="bg1"/>
                </a:solidFill>
              </a:rPr>
              <a:t>Rev. 7:3 </a:t>
            </a:r>
            <a:r>
              <a:rPr lang="en-US" dirty="0" smtClean="0">
                <a:solidFill>
                  <a:schemeClr val="bg1"/>
                </a:solidFill>
              </a:rPr>
              <a:t>tells </a:t>
            </a:r>
            <a:r>
              <a:rPr lang="en-US" dirty="0">
                <a:solidFill>
                  <a:schemeClr val="bg1"/>
                </a:solidFill>
              </a:rPr>
              <a:t>us that </a:t>
            </a:r>
            <a:r>
              <a:rPr lang="en-US" b="1" dirty="0">
                <a:solidFill>
                  <a:schemeClr val="bg1"/>
                </a:solidFill>
              </a:rPr>
              <a:t>God does not allow the </a:t>
            </a:r>
            <a:r>
              <a:rPr lang="en-US" b="1" u="sng" dirty="0"/>
              <a:t>second</a:t>
            </a:r>
            <a:r>
              <a:rPr lang="en-US" b="1" dirty="0"/>
              <a:t> </a:t>
            </a:r>
            <a:r>
              <a:rPr lang="en-US" b="1" dirty="0">
                <a:solidFill>
                  <a:schemeClr val="bg1"/>
                </a:solidFill>
              </a:rPr>
              <a:t>seal judgment and those that follow it to begin until His seal of protection is put upon them.</a:t>
            </a:r>
            <a:r>
              <a:rPr lang="en-US" dirty="0">
                <a:solidFill>
                  <a:schemeClr val="bg1"/>
                </a:solidFill>
              </a:rPr>
              <a:t>  </a:t>
            </a:r>
          </a:p>
          <a:p>
            <a:pPr lvl="0"/>
            <a:r>
              <a:rPr lang="en-US" b="1" dirty="0">
                <a:solidFill>
                  <a:schemeClr val="bg1"/>
                </a:solidFill>
              </a:rPr>
              <a:t>He puts His seal on their foreheads</a:t>
            </a:r>
            <a:r>
              <a:rPr lang="en-US" b="1" dirty="0" smtClean="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13544242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38150"/>
            <a:ext cx="8229600" cy="4156473"/>
          </a:xfrm>
        </p:spPr>
        <p:txBody>
          <a:bodyPr/>
          <a:lstStyle/>
          <a:p>
            <a:pPr lvl="0"/>
            <a:r>
              <a:rPr lang="en-US" dirty="0">
                <a:solidFill>
                  <a:schemeClr val="bg1"/>
                </a:solidFill>
              </a:rPr>
              <a:t>What does God do for and to the 144,000? </a:t>
            </a:r>
            <a:r>
              <a:rPr lang="en-US" b="1" dirty="0">
                <a:solidFill>
                  <a:schemeClr val="bg1"/>
                </a:solidFill>
              </a:rPr>
              <a:t>God </a:t>
            </a:r>
            <a:r>
              <a:rPr lang="en-US" b="1" u="sng" dirty="0">
                <a:solidFill>
                  <a:srgbClr val="FFFF99"/>
                </a:solidFill>
              </a:rPr>
              <a:t>protects</a:t>
            </a:r>
            <a:r>
              <a:rPr lang="en-US" b="1" dirty="0">
                <a:solidFill>
                  <a:srgbClr val="FFFF99"/>
                </a:solidFill>
              </a:rPr>
              <a:t> </a:t>
            </a:r>
            <a:r>
              <a:rPr lang="en-US" b="1" dirty="0">
                <a:solidFill>
                  <a:schemeClr val="bg1"/>
                </a:solidFill>
              </a:rPr>
              <a:t>these Jews</a:t>
            </a:r>
            <a:r>
              <a:rPr lang="en-US" dirty="0">
                <a:solidFill>
                  <a:schemeClr val="bg1"/>
                </a:solidFill>
              </a:rPr>
              <a:t> in two ways:</a:t>
            </a:r>
          </a:p>
          <a:p>
            <a:pPr lvl="0"/>
            <a:r>
              <a:rPr lang="en-US" dirty="0">
                <a:solidFill>
                  <a:schemeClr val="bg1"/>
                </a:solidFill>
              </a:rPr>
              <a:t>Rev. 7:3 </a:t>
            </a:r>
            <a:r>
              <a:rPr lang="en-US" dirty="0" smtClean="0">
                <a:solidFill>
                  <a:schemeClr val="bg1"/>
                </a:solidFill>
              </a:rPr>
              <a:t>tells </a:t>
            </a:r>
            <a:r>
              <a:rPr lang="en-US" dirty="0">
                <a:solidFill>
                  <a:schemeClr val="bg1"/>
                </a:solidFill>
              </a:rPr>
              <a:t>us that </a:t>
            </a:r>
            <a:r>
              <a:rPr lang="en-US" b="1" dirty="0">
                <a:solidFill>
                  <a:schemeClr val="bg1"/>
                </a:solidFill>
              </a:rPr>
              <a:t>God does not allow the </a:t>
            </a:r>
            <a:r>
              <a:rPr lang="en-US" b="1" u="sng" dirty="0">
                <a:solidFill>
                  <a:srgbClr val="FFFF99"/>
                </a:solidFill>
              </a:rPr>
              <a:t>second</a:t>
            </a:r>
            <a:r>
              <a:rPr lang="en-US" b="1" dirty="0">
                <a:solidFill>
                  <a:srgbClr val="FFFF99"/>
                </a:solidFill>
              </a:rPr>
              <a:t> </a:t>
            </a:r>
            <a:r>
              <a:rPr lang="en-US" b="1" dirty="0">
                <a:solidFill>
                  <a:schemeClr val="bg1"/>
                </a:solidFill>
              </a:rPr>
              <a:t>seal judgment and those that follow it to begin until His seal of protection is put upon them.</a:t>
            </a:r>
            <a:r>
              <a:rPr lang="en-US" dirty="0">
                <a:solidFill>
                  <a:schemeClr val="bg1"/>
                </a:solidFill>
              </a:rPr>
              <a:t>  </a:t>
            </a:r>
          </a:p>
          <a:p>
            <a:pPr lvl="0"/>
            <a:r>
              <a:rPr lang="en-US" b="1" dirty="0">
                <a:solidFill>
                  <a:schemeClr val="bg1"/>
                </a:solidFill>
              </a:rPr>
              <a:t>He puts His seal on their foreheads</a:t>
            </a:r>
            <a:r>
              <a:rPr lang="en-US" b="1" dirty="0" smtClean="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40132457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38150"/>
            <a:ext cx="8229600" cy="4156473"/>
          </a:xfrm>
        </p:spPr>
        <p:txBody>
          <a:bodyPr/>
          <a:lstStyle/>
          <a:p>
            <a:pPr lvl="0"/>
            <a:r>
              <a:rPr lang="en-US" b="1" dirty="0">
                <a:solidFill>
                  <a:schemeClr val="bg1"/>
                </a:solidFill>
              </a:rPr>
              <a:t>God´s seal protects them from future </a:t>
            </a:r>
            <a:r>
              <a:rPr lang="en-US" b="1" u="sng" dirty="0"/>
              <a:t>harm</a:t>
            </a:r>
            <a:r>
              <a:rPr lang="en-US" b="1" dirty="0">
                <a:solidFill>
                  <a:schemeClr val="bg1"/>
                </a:solidFill>
              </a:rPr>
              <a:t>.</a:t>
            </a:r>
            <a:r>
              <a:rPr lang="en-US" dirty="0">
                <a:solidFill>
                  <a:schemeClr val="bg1"/>
                </a:solidFill>
              </a:rPr>
              <a:t>  We know this from passages like Rev. 9:4 which tells of frightening demonic creatures that are loosed upon the earth, but they cannot hurt those with the seal of God on their forehead.</a:t>
            </a:r>
          </a:p>
        </p:txBody>
      </p:sp>
    </p:spTree>
    <p:extLst>
      <p:ext uri="{BB962C8B-B14F-4D97-AF65-F5344CB8AC3E}">
        <p14:creationId xmlns:p14="http://schemas.microsoft.com/office/powerpoint/2010/main" val="38598117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38150"/>
            <a:ext cx="8229600" cy="4156473"/>
          </a:xfrm>
        </p:spPr>
        <p:txBody>
          <a:bodyPr/>
          <a:lstStyle/>
          <a:p>
            <a:pPr lvl="0"/>
            <a:r>
              <a:rPr lang="en-US" b="1" dirty="0">
                <a:solidFill>
                  <a:schemeClr val="bg1"/>
                </a:solidFill>
              </a:rPr>
              <a:t>God´s seal protects them from future </a:t>
            </a:r>
            <a:r>
              <a:rPr lang="en-US" b="1" u="sng" dirty="0">
                <a:solidFill>
                  <a:srgbClr val="FFFF99"/>
                </a:solidFill>
              </a:rPr>
              <a:t>harm</a:t>
            </a:r>
            <a:r>
              <a:rPr lang="en-US" b="1" dirty="0">
                <a:solidFill>
                  <a:schemeClr val="bg1"/>
                </a:solidFill>
              </a:rPr>
              <a:t>.</a:t>
            </a:r>
            <a:r>
              <a:rPr lang="en-US" dirty="0">
                <a:solidFill>
                  <a:schemeClr val="bg1"/>
                </a:solidFill>
              </a:rPr>
              <a:t>  We know this from passages like Rev. 9:4 which tells of frightening demonic creatures that are loosed upon the earth, but they cannot hurt those with the seal of God on their forehead.</a:t>
            </a:r>
          </a:p>
        </p:txBody>
      </p:sp>
    </p:spTree>
    <p:extLst>
      <p:ext uri="{BB962C8B-B14F-4D97-AF65-F5344CB8AC3E}">
        <p14:creationId xmlns:p14="http://schemas.microsoft.com/office/powerpoint/2010/main" val="3602720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38150"/>
            <a:ext cx="8229600" cy="4156473"/>
          </a:xfrm>
        </p:spPr>
        <p:txBody>
          <a:bodyPr/>
          <a:lstStyle/>
          <a:p>
            <a:pPr lvl="0"/>
            <a:r>
              <a:rPr lang="en-US" dirty="0">
                <a:solidFill>
                  <a:schemeClr val="bg1"/>
                </a:solidFill>
              </a:rPr>
              <a:t>We do not know if the seal of God was visible to human eyes, but it was certainly visible to angels and </a:t>
            </a:r>
            <a:r>
              <a:rPr lang="en-US" b="1" u="sng" dirty="0"/>
              <a:t>demons</a:t>
            </a:r>
            <a:r>
              <a:rPr lang="en-US" dirty="0"/>
              <a:t> </a:t>
            </a:r>
            <a:r>
              <a:rPr lang="en-US" dirty="0">
                <a:solidFill>
                  <a:schemeClr val="bg1"/>
                </a:solidFill>
              </a:rPr>
              <a:t>alike who knew it was there.  </a:t>
            </a:r>
          </a:p>
          <a:p>
            <a:pPr lvl="0"/>
            <a:r>
              <a:rPr lang="en-US" dirty="0">
                <a:solidFill>
                  <a:schemeClr val="bg1"/>
                </a:solidFill>
              </a:rPr>
              <a:t>Besides protection, what else does the seal mean?  </a:t>
            </a:r>
          </a:p>
        </p:txBody>
      </p:sp>
    </p:spTree>
    <p:extLst>
      <p:ext uri="{BB962C8B-B14F-4D97-AF65-F5344CB8AC3E}">
        <p14:creationId xmlns:p14="http://schemas.microsoft.com/office/powerpoint/2010/main" val="33151866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61950"/>
            <a:ext cx="8229600" cy="4781550"/>
          </a:xfrm>
        </p:spPr>
        <p:txBody>
          <a:bodyPr>
            <a:normAutofit/>
          </a:bodyPr>
          <a:lstStyle/>
          <a:p>
            <a:r>
              <a:rPr lang="en-US" dirty="0">
                <a:solidFill>
                  <a:schemeClr val="bg1"/>
                </a:solidFill>
              </a:rPr>
              <a:t>Introduction:  Let us remember the big picture of what is happening before we dig into Revelation, chapter 7.</a:t>
            </a:r>
          </a:p>
          <a:p>
            <a:r>
              <a:rPr lang="en-US" b="1" dirty="0">
                <a:solidFill>
                  <a:schemeClr val="bg1"/>
                </a:solidFill>
              </a:rPr>
              <a:t>John is in the throne room of </a:t>
            </a:r>
            <a:r>
              <a:rPr lang="en-US" b="1" u="sng" dirty="0">
                <a:solidFill>
                  <a:srgbClr val="FFFF99"/>
                </a:solidFill>
              </a:rPr>
              <a:t>heaven</a:t>
            </a:r>
            <a:r>
              <a:rPr lang="en-US" dirty="0">
                <a:solidFill>
                  <a:schemeClr val="bg1"/>
                </a:solidFill>
              </a:rPr>
              <a:t>. </a:t>
            </a:r>
            <a:r>
              <a:rPr lang="en-US" b="1" dirty="0">
                <a:solidFill>
                  <a:schemeClr val="bg1"/>
                </a:solidFill>
              </a:rPr>
              <a:t>The Exalted Christ</a:t>
            </a:r>
            <a:r>
              <a:rPr lang="en-US" dirty="0">
                <a:solidFill>
                  <a:schemeClr val="bg1"/>
                </a:solidFill>
              </a:rPr>
              <a:t> </a:t>
            </a:r>
            <a:r>
              <a:rPr lang="en-US" b="1" dirty="0">
                <a:solidFill>
                  <a:schemeClr val="bg1"/>
                </a:solidFill>
              </a:rPr>
              <a:t>begins to break the seven </a:t>
            </a:r>
            <a:r>
              <a:rPr lang="en-US" b="1" u="sng" dirty="0">
                <a:solidFill>
                  <a:srgbClr val="FFFF99"/>
                </a:solidFill>
              </a:rPr>
              <a:t>seals</a:t>
            </a:r>
            <a:r>
              <a:rPr lang="en-US" b="1" dirty="0">
                <a:solidFill>
                  <a:srgbClr val="FFFF99"/>
                </a:solidFill>
              </a:rPr>
              <a:t> </a:t>
            </a:r>
            <a:r>
              <a:rPr lang="en-US" b="1" dirty="0">
                <a:solidFill>
                  <a:schemeClr val="bg1"/>
                </a:solidFill>
              </a:rPr>
              <a:t>of the Scroll of Destiny one by one</a:t>
            </a:r>
            <a:r>
              <a:rPr lang="en-US" dirty="0">
                <a:solidFill>
                  <a:schemeClr val="bg1"/>
                </a:solidFill>
              </a:rPr>
              <a:t>.  </a:t>
            </a:r>
            <a:r>
              <a:rPr lang="en-US" b="1" dirty="0">
                <a:solidFill>
                  <a:schemeClr val="bg1"/>
                </a:solidFill>
              </a:rPr>
              <a:t>As He does, the </a:t>
            </a:r>
            <a:r>
              <a:rPr lang="en-US" b="1" u="sng" dirty="0"/>
              <a:t>worst</a:t>
            </a:r>
            <a:r>
              <a:rPr lang="en-US" b="1" dirty="0"/>
              <a:t> </a:t>
            </a:r>
            <a:r>
              <a:rPr lang="en-US" b="1" dirty="0">
                <a:solidFill>
                  <a:schemeClr val="bg1"/>
                </a:solidFill>
              </a:rPr>
              <a:t>days of planet earth begin</a:t>
            </a:r>
            <a:r>
              <a:rPr lang="en-US" dirty="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265497918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38150"/>
            <a:ext cx="8229600" cy="4156473"/>
          </a:xfrm>
        </p:spPr>
        <p:txBody>
          <a:bodyPr/>
          <a:lstStyle/>
          <a:p>
            <a:pPr lvl="0"/>
            <a:r>
              <a:rPr lang="en-US" dirty="0">
                <a:solidFill>
                  <a:schemeClr val="bg1"/>
                </a:solidFill>
              </a:rPr>
              <a:t>We do not know if the seal of God was visible to human eyes, but it was certainly visible to angels and </a:t>
            </a:r>
            <a:r>
              <a:rPr lang="en-US" b="1" u="sng" dirty="0">
                <a:solidFill>
                  <a:srgbClr val="FFFF99"/>
                </a:solidFill>
              </a:rPr>
              <a:t>demons</a:t>
            </a:r>
            <a:r>
              <a:rPr lang="en-US" dirty="0">
                <a:solidFill>
                  <a:srgbClr val="FFFF99"/>
                </a:solidFill>
              </a:rPr>
              <a:t> </a:t>
            </a:r>
            <a:r>
              <a:rPr lang="en-US" dirty="0">
                <a:solidFill>
                  <a:schemeClr val="bg1"/>
                </a:solidFill>
              </a:rPr>
              <a:t>alike who knew it was there.  </a:t>
            </a:r>
          </a:p>
          <a:p>
            <a:pPr lvl="0"/>
            <a:r>
              <a:rPr lang="en-US" dirty="0">
                <a:solidFill>
                  <a:schemeClr val="bg1"/>
                </a:solidFill>
              </a:rPr>
              <a:t>Besides protection, what else does the seal mean?  </a:t>
            </a:r>
          </a:p>
        </p:txBody>
      </p:sp>
    </p:spTree>
    <p:extLst>
      <p:ext uri="{BB962C8B-B14F-4D97-AF65-F5344CB8AC3E}">
        <p14:creationId xmlns:p14="http://schemas.microsoft.com/office/powerpoint/2010/main" val="372639744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38150"/>
            <a:ext cx="8229600" cy="4156473"/>
          </a:xfrm>
        </p:spPr>
        <p:txBody>
          <a:bodyPr/>
          <a:lstStyle/>
          <a:p>
            <a:r>
              <a:rPr lang="en-US" b="1" dirty="0">
                <a:solidFill>
                  <a:schemeClr val="bg1"/>
                </a:solidFill>
              </a:rPr>
              <a:t>2 Corinthians 1:21–22   21 Now He who establishes us with you in Christ and has anointed us </a:t>
            </a:r>
            <a:r>
              <a:rPr lang="en-US" b="1" i="1" dirty="0">
                <a:solidFill>
                  <a:schemeClr val="bg1"/>
                </a:solidFill>
              </a:rPr>
              <a:t>is</a:t>
            </a:r>
            <a:r>
              <a:rPr lang="en-US" b="1" dirty="0">
                <a:solidFill>
                  <a:schemeClr val="bg1"/>
                </a:solidFill>
              </a:rPr>
              <a:t> God, 22 who also has sealed us and given us the Spirit in our hearts as a guarantee. </a:t>
            </a:r>
            <a:endParaRPr lang="en-US" dirty="0">
              <a:solidFill>
                <a:schemeClr val="bg1"/>
              </a:solidFill>
            </a:endParaRPr>
          </a:p>
          <a:p>
            <a:r>
              <a:rPr lang="en-US" b="1" dirty="0">
                <a:solidFill>
                  <a:schemeClr val="bg1"/>
                </a:solidFill>
              </a:rPr>
              <a:t>It means </a:t>
            </a:r>
            <a:r>
              <a:rPr lang="en-US" b="1" u="sng" dirty="0"/>
              <a:t>Salvation</a:t>
            </a:r>
            <a:r>
              <a:rPr lang="en-US" b="1" dirty="0">
                <a:solidFill>
                  <a:schemeClr val="bg1"/>
                </a:solidFill>
              </a:rPr>
              <a:t>!  God saves and seals these 144,000 Jews. </a:t>
            </a:r>
            <a:r>
              <a:rPr lang="en-US" dirty="0">
                <a:solidFill>
                  <a:schemeClr val="bg1"/>
                </a:solidFill>
              </a:rPr>
              <a:t>What is the primary task God gives to saved people?</a:t>
            </a:r>
          </a:p>
        </p:txBody>
      </p:sp>
    </p:spTree>
    <p:extLst>
      <p:ext uri="{BB962C8B-B14F-4D97-AF65-F5344CB8AC3E}">
        <p14:creationId xmlns:p14="http://schemas.microsoft.com/office/powerpoint/2010/main" val="7298509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38150"/>
            <a:ext cx="8229600" cy="4156473"/>
          </a:xfrm>
        </p:spPr>
        <p:txBody>
          <a:bodyPr/>
          <a:lstStyle/>
          <a:p>
            <a:r>
              <a:rPr lang="en-US" b="1" dirty="0">
                <a:solidFill>
                  <a:schemeClr val="bg1"/>
                </a:solidFill>
              </a:rPr>
              <a:t>2 Corinthians 1:21–22   21 Now He who establishes us with you in Christ and has anointed us </a:t>
            </a:r>
            <a:r>
              <a:rPr lang="en-US" b="1" i="1" dirty="0">
                <a:solidFill>
                  <a:schemeClr val="bg1"/>
                </a:solidFill>
              </a:rPr>
              <a:t>is</a:t>
            </a:r>
            <a:r>
              <a:rPr lang="en-US" b="1" dirty="0">
                <a:solidFill>
                  <a:schemeClr val="bg1"/>
                </a:solidFill>
              </a:rPr>
              <a:t> God, 22 who also has sealed us and given us the Spirit in our hearts as a guarantee. </a:t>
            </a:r>
            <a:endParaRPr lang="en-US" dirty="0">
              <a:solidFill>
                <a:schemeClr val="bg1"/>
              </a:solidFill>
            </a:endParaRPr>
          </a:p>
          <a:p>
            <a:r>
              <a:rPr lang="en-US" b="1" dirty="0">
                <a:solidFill>
                  <a:schemeClr val="bg1"/>
                </a:solidFill>
              </a:rPr>
              <a:t>It means </a:t>
            </a:r>
            <a:r>
              <a:rPr lang="en-US" b="1" u="sng" dirty="0">
                <a:solidFill>
                  <a:srgbClr val="FFFF99"/>
                </a:solidFill>
              </a:rPr>
              <a:t>Salvation</a:t>
            </a:r>
            <a:r>
              <a:rPr lang="en-US" b="1" dirty="0">
                <a:solidFill>
                  <a:schemeClr val="bg1"/>
                </a:solidFill>
              </a:rPr>
              <a:t>!  God saves and seals these 144,000 Jews. </a:t>
            </a:r>
            <a:r>
              <a:rPr lang="en-US" dirty="0">
                <a:solidFill>
                  <a:schemeClr val="bg1"/>
                </a:solidFill>
              </a:rPr>
              <a:t>What is the primary task God gives to saved people?</a:t>
            </a:r>
          </a:p>
        </p:txBody>
      </p:sp>
    </p:spTree>
    <p:extLst>
      <p:ext uri="{BB962C8B-B14F-4D97-AF65-F5344CB8AC3E}">
        <p14:creationId xmlns:p14="http://schemas.microsoft.com/office/powerpoint/2010/main" val="25472391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38150"/>
            <a:ext cx="8229600" cy="4156473"/>
          </a:xfrm>
        </p:spPr>
        <p:txBody>
          <a:bodyPr/>
          <a:lstStyle/>
          <a:p>
            <a:r>
              <a:rPr lang="en-US" b="1" dirty="0">
                <a:solidFill>
                  <a:schemeClr val="bg1"/>
                </a:solidFill>
              </a:rPr>
              <a:t>Matthew 28:19–20   19 Go therefore and make disciples of all the nations, baptizing them in the name of the Father and of the Son and of the Holy Spirit, 20 teaching them to observe all things that I have commanded you; and lo, I am with you always, </a:t>
            </a:r>
            <a:r>
              <a:rPr lang="en-US" b="1" i="1" dirty="0">
                <a:solidFill>
                  <a:schemeClr val="bg1"/>
                </a:solidFill>
              </a:rPr>
              <a:t>even</a:t>
            </a:r>
            <a:r>
              <a:rPr lang="en-US" b="1" dirty="0">
                <a:solidFill>
                  <a:schemeClr val="bg1"/>
                </a:solidFill>
              </a:rPr>
              <a:t> to the end of the age.” </a:t>
            </a:r>
            <a:endParaRPr lang="en-US" dirty="0">
              <a:solidFill>
                <a:schemeClr val="bg1"/>
              </a:solidFill>
            </a:endParaRPr>
          </a:p>
        </p:txBody>
      </p:sp>
    </p:spTree>
    <p:extLst>
      <p:ext uri="{BB962C8B-B14F-4D97-AF65-F5344CB8AC3E}">
        <p14:creationId xmlns:p14="http://schemas.microsoft.com/office/powerpoint/2010/main" val="117906019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38150"/>
            <a:ext cx="8229600" cy="4156473"/>
          </a:xfrm>
        </p:spPr>
        <p:txBody>
          <a:bodyPr/>
          <a:lstStyle/>
          <a:p>
            <a:r>
              <a:rPr lang="en-US" b="1" dirty="0">
                <a:solidFill>
                  <a:schemeClr val="bg1"/>
                </a:solidFill>
              </a:rPr>
              <a:t>Acts 1:8   But you shall receive power when the Holy Spirit has come upon you; and you shall be witnesses to Me in Jerusalem, and in all Judea and Samaria, and to the end of the earth.”</a:t>
            </a:r>
            <a:r>
              <a:rPr lang="en-US" b="1" i="1" dirty="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176314016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61950"/>
            <a:ext cx="4572000" cy="4781550"/>
          </a:xfrm>
        </p:spPr>
        <p:txBody>
          <a:bodyPr>
            <a:normAutofit/>
          </a:bodyPr>
          <a:lstStyle/>
          <a:p>
            <a:r>
              <a:rPr lang="en-US" dirty="0">
                <a:solidFill>
                  <a:schemeClr val="bg1"/>
                </a:solidFill>
              </a:rPr>
              <a:t>Through the ministry of the 144,000 saved Jewish men, and through the powerful working of the Holy Spirit,</a:t>
            </a:r>
          </a:p>
          <a:p>
            <a:r>
              <a:rPr lang="en-US" b="1" dirty="0">
                <a:solidFill>
                  <a:schemeClr val="bg1"/>
                </a:solidFill>
              </a:rPr>
              <a:t>GOD BRINGS ABOUT THE GREATEST OF THE GREAT </a:t>
            </a:r>
            <a:r>
              <a:rPr lang="en-US" b="1" u="sng" dirty="0"/>
              <a:t>AWAKENINGS</a:t>
            </a:r>
            <a:r>
              <a:rPr lang="en-US" b="1" dirty="0">
                <a:solidFill>
                  <a:schemeClr val="bg1"/>
                </a:solidFill>
              </a:rPr>
              <a:t>. </a:t>
            </a:r>
            <a:endParaRPr lang="en-US" sz="6000" dirty="0">
              <a:solidFill>
                <a:schemeClr val="bg1"/>
              </a:solidFill>
            </a:endParaRPr>
          </a:p>
        </p:txBody>
      </p:sp>
      <p:pic>
        <p:nvPicPr>
          <p:cNvPr id="5" name="Picture 2"/>
          <p:cNvPicPr>
            <a:picLocks noChangeAspect="1" noChangeArrowheads="1"/>
          </p:cNvPicPr>
          <p:nvPr/>
        </p:nvPicPr>
        <p:blipFill>
          <a:blip r:embed="rId2"/>
          <a:srcRect/>
          <a:stretch>
            <a:fillRect/>
          </a:stretch>
        </p:blipFill>
        <p:spPr bwMode="auto">
          <a:xfrm>
            <a:off x="5011566" y="361950"/>
            <a:ext cx="4135061" cy="4324350"/>
          </a:xfrm>
          <a:prstGeom prst="rect">
            <a:avLst/>
          </a:prstGeom>
          <a:noFill/>
          <a:ln w="9525">
            <a:noFill/>
            <a:miter lim="800000"/>
            <a:headEnd/>
            <a:tailEnd/>
          </a:ln>
          <a:effectLst/>
        </p:spPr>
      </p:pic>
    </p:spTree>
    <p:extLst>
      <p:ext uri="{BB962C8B-B14F-4D97-AF65-F5344CB8AC3E}">
        <p14:creationId xmlns:p14="http://schemas.microsoft.com/office/powerpoint/2010/main" val="172770016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61950"/>
            <a:ext cx="4572000" cy="4781550"/>
          </a:xfrm>
        </p:spPr>
        <p:txBody>
          <a:bodyPr>
            <a:normAutofit/>
          </a:bodyPr>
          <a:lstStyle/>
          <a:p>
            <a:r>
              <a:rPr lang="en-US" dirty="0">
                <a:solidFill>
                  <a:schemeClr val="bg1"/>
                </a:solidFill>
              </a:rPr>
              <a:t>Through the ministry of the 144,000 saved Jewish men, and through the powerful working of the Holy Spirit,</a:t>
            </a:r>
          </a:p>
          <a:p>
            <a:r>
              <a:rPr lang="en-US" b="1" dirty="0">
                <a:solidFill>
                  <a:schemeClr val="bg1"/>
                </a:solidFill>
              </a:rPr>
              <a:t>GOD BRINGS ABOUT THE GREATEST OF THE GREAT </a:t>
            </a:r>
            <a:r>
              <a:rPr lang="en-US" b="1" u="sng" dirty="0">
                <a:solidFill>
                  <a:srgbClr val="FFFF99"/>
                </a:solidFill>
              </a:rPr>
              <a:t>AWAKENINGS</a:t>
            </a:r>
            <a:r>
              <a:rPr lang="en-US" b="1" dirty="0">
                <a:solidFill>
                  <a:schemeClr val="bg1"/>
                </a:solidFill>
              </a:rPr>
              <a:t>. </a:t>
            </a:r>
            <a:endParaRPr lang="en-US" sz="6000" dirty="0">
              <a:solidFill>
                <a:schemeClr val="bg1"/>
              </a:solidFill>
            </a:endParaRPr>
          </a:p>
        </p:txBody>
      </p:sp>
      <p:pic>
        <p:nvPicPr>
          <p:cNvPr id="5" name="Picture 2"/>
          <p:cNvPicPr>
            <a:picLocks noChangeAspect="1" noChangeArrowheads="1"/>
          </p:cNvPicPr>
          <p:nvPr/>
        </p:nvPicPr>
        <p:blipFill>
          <a:blip r:embed="rId2"/>
          <a:srcRect/>
          <a:stretch>
            <a:fillRect/>
          </a:stretch>
        </p:blipFill>
        <p:spPr bwMode="auto">
          <a:xfrm>
            <a:off x="5011566" y="361950"/>
            <a:ext cx="4135061" cy="4324350"/>
          </a:xfrm>
          <a:prstGeom prst="rect">
            <a:avLst/>
          </a:prstGeom>
          <a:noFill/>
          <a:ln w="9525">
            <a:noFill/>
            <a:miter lim="800000"/>
            <a:headEnd/>
            <a:tailEnd/>
          </a:ln>
          <a:effectLst/>
        </p:spPr>
      </p:pic>
    </p:spTree>
    <p:extLst>
      <p:ext uri="{BB962C8B-B14F-4D97-AF65-F5344CB8AC3E}">
        <p14:creationId xmlns:p14="http://schemas.microsoft.com/office/powerpoint/2010/main" val="414830521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38150"/>
            <a:ext cx="8229600" cy="4156473"/>
          </a:xfrm>
        </p:spPr>
        <p:txBody>
          <a:bodyPr>
            <a:normAutofit lnSpcReduction="10000"/>
          </a:bodyPr>
          <a:lstStyle/>
          <a:p>
            <a:r>
              <a:rPr lang="en-US" b="1" i="1" dirty="0">
                <a:solidFill>
                  <a:schemeClr val="bg1"/>
                </a:solidFill>
              </a:rPr>
              <a:t>Revelation 7:9–17   9 After these things I looked, and behold, a great multitude which no one could number, of all nations, tribes, peoples, and tongues, standing before the throne and before the Lamb, clothed with white robes, with palm branches in their hands, 10 and crying out with a loud voice, saying, “Salvation belongs to our God who sits on the throne, and to the Lamb!” </a:t>
            </a:r>
            <a:endParaRPr lang="en-US" dirty="0">
              <a:solidFill>
                <a:schemeClr val="bg1"/>
              </a:solidFill>
            </a:endParaRPr>
          </a:p>
        </p:txBody>
      </p:sp>
    </p:spTree>
    <p:extLst>
      <p:ext uri="{BB962C8B-B14F-4D97-AF65-F5344CB8AC3E}">
        <p14:creationId xmlns:p14="http://schemas.microsoft.com/office/powerpoint/2010/main" val="88178558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38150"/>
            <a:ext cx="8229600" cy="4156473"/>
          </a:xfrm>
        </p:spPr>
        <p:txBody>
          <a:bodyPr>
            <a:normAutofit/>
          </a:bodyPr>
          <a:lstStyle/>
          <a:p>
            <a:r>
              <a:rPr lang="en-US" b="1" i="1" dirty="0">
                <a:solidFill>
                  <a:schemeClr val="bg1"/>
                </a:solidFill>
              </a:rPr>
              <a:t>11 All the angels stood around the throne and the elders and the four living creatures, and fell on their faces before the throne and worshiped God, 12 saying: “Amen! Blessing and glory and wisdom, Thanksgiving and honor and power and might, Be to our God forever and ever. Amen.” </a:t>
            </a:r>
            <a:endParaRPr lang="en-US" dirty="0">
              <a:solidFill>
                <a:schemeClr val="bg1"/>
              </a:solidFill>
            </a:endParaRPr>
          </a:p>
        </p:txBody>
      </p:sp>
    </p:spTree>
    <p:extLst>
      <p:ext uri="{BB962C8B-B14F-4D97-AF65-F5344CB8AC3E}">
        <p14:creationId xmlns:p14="http://schemas.microsoft.com/office/powerpoint/2010/main" val="396600718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38150"/>
            <a:ext cx="8229600" cy="4156473"/>
          </a:xfrm>
        </p:spPr>
        <p:txBody>
          <a:bodyPr>
            <a:normAutofit/>
          </a:bodyPr>
          <a:lstStyle/>
          <a:p>
            <a:r>
              <a:rPr lang="en-US" b="1" i="1" dirty="0">
                <a:solidFill>
                  <a:schemeClr val="bg1"/>
                </a:solidFill>
              </a:rPr>
              <a:t>13 Then one of the elders answered, saying to me, “Who are these arrayed in white robes, and where did they come from?” 14 And I said to him, “Sir, you know.” So he said to me, “These are the ones who come out of the great tribulation, and washed their robes and made them white in the blood of the Lamb. </a:t>
            </a:r>
            <a:endParaRPr lang="en-US" dirty="0">
              <a:solidFill>
                <a:schemeClr val="bg1"/>
              </a:solidFill>
            </a:endParaRPr>
          </a:p>
        </p:txBody>
      </p:sp>
    </p:spTree>
    <p:extLst>
      <p:ext uri="{BB962C8B-B14F-4D97-AF65-F5344CB8AC3E}">
        <p14:creationId xmlns:p14="http://schemas.microsoft.com/office/powerpoint/2010/main" val="30767510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61950"/>
            <a:ext cx="8229600" cy="4781550"/>
          </a:xfrm>
        </p:spPr>
        <p:txBody>
          <a:bodyPr>
            <a:normAutofit/>
          </a:bodyPr>
          <a:lstStyle/>
          <a:p>
            <a:r>
              <a:rPr lang="en-US" dirty="0">
                <a:solidFill>
                  <a:schemeClr val="bg1"/>
                </a:solidFill>
              </a:rPr>
              <a:t>Introduction:  Let us remember the big picture of what is happening before we dig into Revelation, chapter 7.</a:t>
            </a:r>
          </a:p>
          <a:p>
            <a:r>
              <a:rPr lang="en-US" b="1" dirty="0">
                <a:solidFill>
                  <a:schemeClr val="bg1"/>
                </a:solidFill>
              </a:rPr>
              <a:t>John is in the throne room of </a:t>
            </a:r>
            <a:r>
              <a:rPr lang="en-US" b="1" u="sng" dirty="0">
                <a:solidFill>
                  <a:srgbClr val="FFFF99"/>
                </a:solidFill>
              </a:rPr>
              <a:t>heaven</a:t>
            </a:r>
            <a:r>
              <a:rPr lang="en-US" dirty="0">
                <a:solidFill>
                  <a:schemeClr val="bg1"/>
                </a:solidFill>
              </a:rPr>
              <a:t>. </a:t>
            </a:r>
            <a:r>
              <a:rPr lang="en-US" b="1" dirty="0">
                <a:solidFill>
                  <a:schemeClr val="bg1"/>
                </a:solidFill>
              </a:rPr>
              <a:t>The Exalted Christ</a:t>
            </a:r>
            <a:r>
              <a:rPr lang="en-US" dirty="0">
                <a:solidFill>
                  <a:schemeClr val="bg1"/>
                </a:solidFill>
              </a:rPr>
              <a:t> </a:t>
            </a:r>
            <a:r>
              <a:rPr lang="en-US" b="1" dirty="0">
                <a:solidFill>
                  <a:schemeClr val="bg1"/>
                </a:solidFill>
              </a:rPr>
              <a:t>begins to break the seven </a:t>
            </a:r>
            <a:r>
              <a:rPr lang="en-US" b="1" u="sng" dirty="0">
                <a:solidFill>
                  <a:srgbClr val="FFFF99"/>
                </a:solidFill>
              </a:rPr>
              <a:t>seals</a:t>
            </a:r>
            <a:r>
              <a:rPr lang="en-US" b="1" dirty="0">
                <a:solidFill>
                  <a:srgbClr val="FFFF99"/>
                </a:solidFill>
              </a:rPr>
              <a:t> </a:t>
            </a:r>
            <a:r>
              <a:rPr lang="en-US" b="1" dirty="0">
                <a:solidFill>
                  <a:schemeClr val="bg1"/>
                </a:solidFill>
              </a:rPr>
              <a:t>of the Scroll of Destiny one by one</a:t>
            </a:r>
            <a:r>
              <a:rPr lang="en-US" dirty="0">
                <a:solidFill>
                  <a:schemeClr val="bg1"/>
                </a:solidFill>
              </a:rPr>
              <a:t>.  </a:t>
            </a:r>
            <a:r>
              <a:rPr lang="en-US" b="1" dirty="0">
                <a:solidFill>
                  <a:schemeClr val="bg1"/>
                </a:solidFill>
              </a:rPr>
              <a:t>As He does, the </a:t>
            </a:r>
            <a:r>
              <a:rPr lang="en-US" b="1" u="sng" dirty="0">
                <a:solidFill>
                  <a:srgbClr val="FFFF99"/>
                </a:solidFill>
              </a:rPr>
              <a:t>worst</a:t>
            </a:r>
            <a:r>
              <a:rPr lang="en-US" b="1" dirty="0">
                <a:solidFill>
                  <a:srgbClr val="FFFF99"/>
                </a:solidFill>
              </a:rPr>
              <a:t> </a:t>
            </a:r>
            <a:r>
              <a:rPr lang="en-US" b="1" dirty="0">
                <a:solidFill>
                  <a:schemeClr val="bg1"/>
                </a:solidFill>
              </a:rPr>
              <a:t>days of planet earth begin</a:t>
            </a:r>
            <a:r>
              <a:rPr lang="en-US" dirty="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145584660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50"/>
            <a:ext cx="8458200" cy="4857750"/>
          </a:xfrm>
        </p:spPr>
        <p:txBody>
          <a:bodyPr>
            <a:normAutofit lnSpcReduction="10000"/>
          </a:bodyPr>
          <a:lstStyle/>
          <a:p>
            <a:r>
              <a:rPr lang="en-US" b="1" i="1" dirty="0">
                <a:solidFill>
                  <a:schemeClr val="bg1"/>
                </a:solidFill>
              </a:rPr>
              <a:t>15 Therefore they are before the throne of God, and serve Him day and night in His temple. And He who sits on the throne will dwell among them. 16 They shall neither hunger anymore nor thirst anymore; the sun shall not strike them, nor any heat; 17 for the Lamb who is in the midst of the throne will shepherd them and lead them to living fountains of waters. And God will wipe away every tear from their eyes.” </a:t>
            </a:r>
            <a:endParaRPr lang="en-US" dirty="0">
              <a:solidFill>
                <a:schemeClr val="bg1"/>
              </a:solidFill>
            </a:endParaRPr>
          </a:p>
        </p:txBody>
      </p:sp>
    </p:spTree>
    <p:extLst>
      <p:ext uri="{BB962C8B-B14F-4D97-AF65-F5344CB8AC3E}">
        <p14:creationId xmlns:p14="http://schemas.microsoft.com/office/powerpoint/2010/main" val="262794825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59203414"/>
              </p:ext>
            </p:extLst>
          </p:nvPr>
        </p:nvGraphicFramePr>
        <p:xfrm>
          <a:off x="457200" y="438150"/>
          <a:ext cx="8305799" cy="4343399"/>
        </p:xfrm>
        <a:graphic>
          <a:graphicData uri="http://schemas.openxmlformats.org/drawingml/2006/table">
            <a:tbl>
              <a:tblPr firstRow="1" firstCol="1" bandRow="1">
                <a:tableStyleId>{5C22544A-7EE6-4342-B048-85BDC9FD1C3A}</a:tableStyleId>
              </a:tblPr>
              <a:tblGrid>
                <a:gridCol w="3491054"/>
                <a:gridCol w="4814745"/>
              </a:tblGrid>
              <a:tr h="4343399">
                <a:tc>
                  <a:txBody>
                    <a:bodyPr/>
                    <a:lstStyle/>
                    <a:p>
                      <a:pPr marL="0" marR="0">
                        <a:lnSpc>
                          <a:spcPct val="115000"/>
                        </a:lnSpc>
                      </a:pPr>
                      <a:r>
                        <a:rPr lang="en-US" sz="3200" dirty="0">
                          <a:effectLst/>
                        </a:rPr>
                        <a:t>A great multitude which no one could number</a:t>
                      </a:r>
                      <a:endParaRPr lang="en-US" sz="3200" dirty="0">
                        <a:effectLst/>
                        <a:latin typeface="Calibri"/>
                        <a:ea typeface="Times New Roman"/>
                      </a:endParaRPr>
                    </a:p>
                  </a:txBody>
                  <a:tcPr marL="68580" marR="68580" marT="0" marB="0">
                    <a:solidFill>
                      <a:schemeClr val="tx1"/>
                    </a:solidFill>
                  </a:tcPr>
                </a:tc>
                <a:tc>
                  <a:txBody>
                    <a:bodyPr/>
                    <a:lstStyle/>
                    <a:p>
                      <a:pPr marL="0" marR="0">
                        <a:lnSpc>
                          <a:spcPct val="115000"/>
                        </a:lnSpc>
                      </a:pPr>
                      <a:r>
                        <a:rPr lang="en-US" sz="3200" dirty="0">
                          <a:effectLst/>
                        </a:rPr>
                        <a:t>Too many to count!</a:t>
                      </a:r>
                      <a:endParaRPr lang="en-US" sz="3200" dirty="0">
                        <a:effectLst/>
                        <a:latin typeface="Calibri"/>
                        <a:ea typeface="Times New Roman"/>
                      </a:endParaRPr>
                    </a:p>
                  </a:txBody>
                  <a:tcPr marL="68580" marR="68580" marT="0" marB="0">
                    <a:solidFill>
                      <a:schemeClr val="tx1"/>
                    </a:solidFill>
                  </a:tcPr>
                </a:tc>
              </a:tr>
            </a:tbl>
          </a:graphicData>
        </a:graphic>
      </p:graphicFrame>
    </p:spTree>
    <p:extLst>
      <p:ext uri="{BB962C8B-B14F-4D97-AF65-F5344CB8AC3E}">
        <p14:creationId xmlns:p14="http://schemas.microsoft.com/office/powerpoint/2010/main" val="133357026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96138642"/>
              </p:ext>
            </p:extLst>
          </p:nvPr>
        </p:nvGraphicFramePr>
        <p:xfrm>
          <a:off x="457200" y="438150"/>
          <a:ext cx="8305799" cy="4343399"/>
        </p:xfrm>
        <a:graphic>
          <a:graphicData uri="http://schemas.openxmlformats.org/drawingml/2006/table">
            <a:tbl>
              <a:tblPr firstRow="1" firstCol="1" bandRow="1">
                <a:tableStyleId>{5C22544A-7EE6-4342-B048-85BDC9FD1C3A}</a:tableStyleId>
              </a:tblPr>
              <a:tblGrid>
                <a:gridCol w="3491054"/>
                <a:gridCol w="4814745"/>
              </a:tblGrid>
              <a:tr h="4343399">
                <a:tc>
                  <a:txBody>
                    <a:bodyPr/>
                    <a:lstStyle/>
                    <a:p>
                      <a:pPr marL="0" marR="0">
                        <a:lnSpc>
                          <a:spcPct val="115000"/>
                        </a:lnSpc>
                      </a:pPr>
                      <a:r>
                        <a:rPr lang="en-US" sz="3200" b="1" dirty="0">
                          <a:solidFill>
                            <a:schemeClr val="bg1"/>
                          </a:solidFill>
                          <a:effectLst/>
                          <a:latin typeface="+mn-lt"/>
                          <a:ea typeface="Times New Roman"/>
                        </a:rPr>
                        <a:t>Of every nation, tribe, people, and tongue</a:t>
                      </a:r>
                      <a:endParaRPr lang="en-US" sz="3200" dirty="0">
                        <a:solidFill>
                          <a:schemeClr val="bg1"/>
                        </a:solidFill>
                        <a:effectLst/>
                        <a:latin typeface="+mn-lt"/>
                        <a:ea typeface="Times New Roman"/>
                      </a:endParaRPr>
                    </a:p>
                  </a:txBody>
                  <a:tcPr marL="68580" marR="68580" marT="0" marB="0">
                    <a:solidFill>
                      <a:schemeClr val="tx1"/>
                    </a:solidFill>
                  </a:tcPr>
                </a:tc>
                <a:tc>
                  <a:txBody>
                    <a:bodyPr/>
                    <a:lstStyle/>
                    <a:p>
                      <a:pPr marL="0" marR="0">
                        <a:lnSpc>
                          <a:spcPct val="115000"/>
                        </a:lnSpc>
                        <a:spcBef>
                          <a:spcPts val="0"/>
                        </a:spcBef>
                        <a:spcAft>
                          <a:spcPts val="0"/>
                        </a:spcAft>
                      </a:pPr>
                      <a:r>
                        <a:rPr lang="en-US" sz="3200" b="1" dirty="0">
                          <a:solidFill>
                            <a:schemeClr val="bg1"/>
                          </a:solidFill>
                          <a:effectLst/>
                          <a:latin typeface="+mn-lt"/>
                          <a:ea typeface="Times New Roman"/>
                          <a:cs typeface="Times New Roman"/>
                        </a:rPr>
                        <a:t>Matthew 24:14   And this gospel of the kingdom will be preached in all the world as a witness to all the nations, and then the end will come. </a:t>
                      </a:r>
                      <a:endParaRPr lang="en-US" sz="3200" dirty="0">
                        <a:solidFill>
                          <a:schemeClr val="bg1"/>
                        </a:solidFill>
                        <a:effectLst/>
                        <a:latin typeface="+mn-lt"/>
                        <a:ea typeface="Times New Roman"/>
                        <a:cs typeface="Times New Roman"/>
                      </a:endParaRPr>
                    </a:p>
                  </a:txBody>
                  <a:tcPr marL="68580" marR="68580" marT="0" marB="0">
                    <a:solidFill>
                      <a:schemeClr val="tx1"/>
                    </a:solidFill>
                  </a:tcPr>
                </a:tc>
              </a:tr>
            </a:tbl>
          </a:graphicData>
        </a:graphic>
      </p:graphicFrame>
    </p:spTree>
    <p:extLst>
      <p:ext uri="{BB962C8B-B14F-4D97-AF65-F5344CB8AC3E}">
        <p14:creationId xmlns:p14="http://schemas.microsoft.com/office/powerpoint/2010/main" val="156650585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536370881"/>
              </p:ext>
            </p:extLst>
          </p:nvPr>
        </p:nvGraphicFramePr>
        <p:xfrm>
          <a:off x="457200" y="438150"/>
          <a:ext cx="8305799" cy="4343399"/>
        </p:xfrm>
        <a:graphic>
          <a:graphicData uri="http://schemas.openxmlformats.org/drawingml/2006/table">
            <a:tbl>
              <a:tblPr firstRow="1" firstCol="1" bandRow="1">
                <a:tableStyleId>{5C22544A-7EE6-4342-B048-85BDC9FD1C3A}</a:tableStyleId>
              </a:tblPr>
              <a:tblGrid>
                <a:gridCol w="3491054"/>
                <a:gridCol w="4814745"/>
              </a:tblGrid>
              <a:tr h="4343399">
                <a:tc>
                  <a:txBody>
                    <a:bodyPr/>
                    <a:lstStyle/>
                    <a:p>
                      <a:pPr marL="0" marR="0">
                        <a:lnSpc>
                          <a:spcPct val="115000"/>
                        </a:lnSpc>
                      </a:pPr>
                      <a:r>
                        <a:rPr lang="en-US" sz="3200" b="1">
                          <a:solidFill>
                            <a:schemeClr val="bg1"/>
                          </a:solidFill>
                          <a:effectLst/>
                          <a:latin typeface="+mn-lt"/>
                          <a:ea typeface="Times New Roman"/>
                        </a:rPr>
                        <a:t>Standing before the throne</a:t>
                      </a:r>
                      <a:endParaRPr lang="en-US" sz="3200">
                        <a:solidFill>
                          <a:schemeClr val="bg1"/>
                        </a:solidFill>
                        <a:effectLst/>
                        <a:latin typeface="+mn-lt"/>
                        <a:ea typeface="Times New Roman"/>
                      </a:endParaRPr>
                    </a:p>
                  </a:txBody>
                  <a:tcPr marL="68580" marR="68580" marT="0" marB="0">
                    <a:solidFill>
                      <a:schemeClr val="tx1"/>
                    </a:solidFill>
                  </a:tcPr>
                </a:tc>
                <a:tc>
                  <a:txBody>
                    <a:bodyPr/>
                    <a:lstStyle/>
                    <a:p>
                      <a:pPr marL="0" marR="0">
                        <a:lnSpc>
                          <a:spcPct val="115000"/>
                        </a:lnSpc>
                      </a:pPr>
                      <a:r>
                        <a:rPr lang="en-US" sz="2800" dirty="0">
                          <a:solidFill>
                            <a:schemeClr val="bg1"/>
                          </a:solidFill>
                          <a:effectLst/>
                          <a:latin typeface="+mn-lt"/>
                          <a:ea typeface="Times New Roman"/>
                        </a:rPr>
                        <a:t>When the sixth seal judgment falls and the great earthquake causes the people of the earth to hide in caves, they called out, “Who can stand?”  Here is the answer: those who have </a:t>
                      </a:r>
                      <a:r>
                        <a:rPr lang="en-US" sz="2800" u="sng" dirty="0">
                          <a:solidFill>
                            <a:schemeClr val="tx1"/>
                          </a:solidFill>
                          <a:effectLst/>
                          <a:latin typeface="+mn-lt"/>
                          <a:ea typeface="Times New Roman"/>
                        </a:rPr>
                        <a:t>trusted</a:t>
                      </a:r>
                      <a:r>
                        <a:rPr lang="en-US" sz="2800" dirty="0">
                          <a:solidFill>
                            <a:schemeClr val="tx1"/>
                          </a:solidFill>
                          <a:effectLst/>
                          <a:latin typeface="+mn-lt"/>
                          <a:ea typeface="Times New Roman"/>
                        </a:rPr>
                        <a:t> </a:t>
                      </a:r>
                      <a:r>
                        <a:rPr lang="en-US" sz="2800" dirty="0">
                          <a:solidFill>
                            <a:schemeClr val="bg1"/>
                          </a:solidFill>
                          <a:effectLst/>
                          <a:latin typeface="+mn-lt"/>
                          <a:ea typeface="Times New Roman"/>
                        </a:rPr>
                        <a:t>the Lord Jesus Christ are able to stand.</a:t>
                      </a:r>
                    </a:p>
                  </a:txBody>
                  <a:tcPr marL="68580" marR="68580" marT="0" marB="0">
                    <a:solidFill>
                      <a:schemeClr val="tx1"/>
                    </a:solidFill>
                  </a:tcPr>
                </a:tc>
              </a:tr>
            </a:tbl>
          </a:graphicData>
        </a:graphic>
      </p:graphicFrame>
    </p:spTree>
    <p:extLst>
      <p:ext uri="{BB962C8B-B14F-4D97-AF65-F5344CB8AC3E}">
        <p14:creationId xmlns:p14="http://schemas.microsoft.com/office/powerpoint/2010/main" val="279707696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877726525"/>
              </p:ext>
            </p:extLst>
          </p:nvPr>
        </p:nvGraphicFramePr>
        <p:xfrm>
          <a:off x="457200" y="438150"/>
          <a:ext cx="8305799" cy="4343399"/>
        </p:xfrm>
        <a:graphic>
          <a:graphicData uri="http://schemas.openxmlformats.org/drawingml/2006/table">
            <a:tbl>
              <a:tblPr firstRow="1" firstCol="1" bandRow="1">
                <a:tableStyleId>{5C22544A-7EE6-4342-B048-85BDC9FD1C3A}</a:tableStyleId>
              </a:tblPr>
              <a:tblGrid>
                <a:gridCol w="3491054"/>
                <a:gridCol w="4814745"/>
              </a:tblGrid>
              <a:tr h="4343399">
                <a:tc>
                  <a:txBody>
                    <a:bodyPr/>
                    <a:lstStyle/>
                    <a:p>
                      <a:pPr marL="0" marR="0">
                        <a:lnSpc>
                          <a:spcPct val="115000"/>
                        </a:lnSpc>
                      </a:pPr>
                      <a:r>
                        <a:rPr lang="en-US" sz="3200" b="1" dirty="0">
                          <a:solidFill>
                            <a:schemeClr val="bg1"/>
                          </a:solidFill>
                          <a:effectLst/>
                          <a:latin typeface="+mn-lt"/>
                          <a:ea typeface="Times New Roman"/>
                        </a:rPr>
                        <a:t>Standing before the throne</a:t>
                      </a:r>
                      <a:endParaRPr lang="en-US" sz="3200" dirty="0">
                        <a:solidFill>
                          <a:schemeClr val="bg1"/>
                        </a:solidFill>
                        <a:effectLst/>
                        <a:latin typeface="+mn-lt"/>
                        <a:ea typeface="Times New Roman"/>
                      </a:endParaRPr>
                    </a:p>
                  </a:txBody>
                  <a:tcPr marL="68580" marR="68580" marT="0" marB="0">
                    <a:solidFill>
                      <a:schemeClr val="tx1"/>
                    </a:solidFill>
                  </a:tcPr>
                </a:tc>
                <a:tc>
                  <a:txBody>
                    <a:bodyPr/>
                    <a:lstStyle/>
                    <a:p>
                      <a:pPr marL="0" marR="0">
                        <a:lnSpc>
                          <a:spcPct val="115000"/>
                        </a:lnSpc>
                      </a:pPr>
                      <a:r>
                        <a:rPr lang="en-US" sz="2800" dirty="0">
                          <a:solidFill>
                            <a:schemeClr val="bg1"/>
                          </a:solidFill>
                          <a:effectLst/>
                          <a:latin typeface="+mn-lt"/>
                          <a:ea typeface="Times New Roman"/>
                        </a:rPr>
                        <a:t>When the sixth seal judgment falls and the great earthquake causes the people of the earth to hide in caves, they called out, “Who can stand?”  Here is the answer: those who have </a:t>
                      </a:r>
                      <a:r>
                        <a:rPr lang="en-US" sz="2800" u="sng" dirty="0">
                          <a:solidFill>
                            <a:srgbClr val="FFFF99"/>
                          </a:solidFill>
                          <a:effectLst/>
                          <a:latin typeface="+mn-lt"/>
                          <a:ea typeface="Times New Roman"/>
                        </a:rPr>
                        <a:t>trusted</a:t>
                      </a:r>
                      <a:r>
                        <a:rPr lang="en-US" sz="2800" dirty="0">
                          <a:solidFill>
                            <a:srgbClr val="FFFF99"/>
                          </a:solidFill>
                          <a:effectLst/>
                          <a:latin typeface="+mn-lt"/>
                          <a:ea typeface="Times New Roman"/>
                        </a:rPr>
                        <a:t> </a:t>
                      </a:r>
                      <a:r>
                        <a:rPr lang="en-US" sz="2800" dirty="0">
                          <a:solidFill>
                            <a:schemeClr val="bg1"/>
                          </a:solidFill>
                          <a:effectLst/>
                          <a:latin typeface="+mn-lt"/>
                          <a:ea typeface="Times New Roman"/>
                        </a:rPr>
                        <a:t>the Lord Jesus Christ are able to stand.</a:t>
                      </a:r>
                    </a:p>
                  </a:txBody>
                  <a:tcPr marL="68580" marR="68580" marT="0" marB="0">
                    <a:solidFill>
                      <a:schemeClr val="tx1"/>
                    </a:solidFill>
                  </a:tcPr>
                </a:tc>
              </a:tr>
            </a:tbl>
          </a:graphicData>
        </a:graphic>
      </p:graphicFrame>
    </p:spTree>
    <p:extLst>
      <p:ext uri="{BB962C8B-B14F-4D97-AF65-F5344CB8AC3E}">
        <p14:creationId xmlns:p14="http://schemas.microsoft.com/office/powerpoint/2010/main" val="24543770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398822915"/>
              </p:ext>
            </p:extLst>
          </p:nvPr>
        </p:nvGraphicFramePr>
        <p:xfrm>
          <a:off x="457200" y="438150"/>
          <a:ext cx="8305799" cy="4343399"/>
        </p:xfrm>
        <a:graphic>
          <a:graphicData uri="http://schemas.openxmlformats.org/drawingml/2006/table">
            <a:tbl>
              <a:tblPr firstRow="1" firstCol="1" bandRow="1">
                <a:tableStyleId>{5C22544A-7EE6-4342-B048-85BDC9FD1C3A}</a:tableStyleId>
              </a:tblPr>
              <a:tblGrid>
                <a:gridCol w="3491054"/>
                <a:gridCol w="4814745"/>
              </a:tblGrid>
              <a:tr h="4343399">
                <a:tc>
                  <a:txBody>
                    <a:bodyPr/>
                    <a:lstStyle/>
                    <a:p>
                      <a:pPr marL="0" marR="0">
                        <a:lnSpc>
                          <a:spcPct val="115000"/>
                        </a:lnSpc>
                      </a:pPr>
                      <a:r>
                        <a:rPr lang="en-US" sz="3200" b="1">
                          <a:solidFill>
                            <a:schemeClr val="bg1"/>
                          </a:solidFill>
                          <a:effectLst/>
                          <a:latin typeface="+mn-lt"/>
                          <a:ea typeface="Times New Roman"/>
                        </a:rPr>
                        <a:t>Clothed with white robes</a:t>
                      </a:r>
                      <a:endParaRPr lang="en-US" sz="3200">
                        <a:solidFill>
                          <a:schemeClr val="bg1"/>
                        </a:solidFill>
                        <a:effectLst/>
                        <a:latin typeface="+mn-lt"/>
                        <a:ea typeface="Times New Roman"/>
                      </a:endParaRPr>
                    </a:p>
                  </a:txBody>
                  <a:tcPr marL="68580" marR="68580" marT="0" marB="0">
                    <a:solidFill>
                      <a:schemeClr val="tx1"/>
                    </a:solidFill>
                  </a:tcPr>
                </a:tc>
                <a:tc>
                  <a:txBody>
                    <a:bodyPr/>
                    <a:lstStyle/>
                    <a:p>
                      <a:pPr marL="0" marR="0">
                        <a:lnSpc>
                          <a:spcPct val="115000"/>
                        </a:lnSpc>
                      </a:pPr>
                      <a:r>
                        <a:rPr lang="en-US" sz="3200" dirty="0">
                          <a:solidFill>
                            <a:schemeClr val="bg1"/>
                          </a:solidFill>
                          <a:effectLst/>
                          <a:latin typeface="+mn-lt"/>
                          <a:ea typeface="Times New Roman"/>
                        </a:rPr>
                        <a:t>Symbols of their </a:t>
                      </a:r>
                      <a:r>
                        <a:rPr lang="en-US" sz="3200" u="sng" dirty="0">
                          <a:solidFill>
                            <a:schemeClr val="tx1"/>
                          </a:solidFill>
                          <a:effectLst/>
                          <a:latin typeface="+mn-lt"/>
                          <a:ea typeface="Times New Roman"/>
                        </a:rPr>
                        <a:t>righteousness</a:t>
                      </a:r>
                    </a:p>
                  </a:txBody>
                  <a:tcPr marL="68580" marR="68580" marT="0" marB="0">
                    <a:solidFill>
                      <a:schemeClr val="tx1"/>
                    </a:solidFill>
                  </a:tcPr>
                </a:tc>
              </a:tr>
            </a:tbl>
          </a:graphicData>
        </a:graphic>
      </p:graphicFrame>
    </p:spTree>
    <p:extLst>
      <p:ext uri="{BB962C8B-B14F-4D97-AF65-F5344CB8AC3E}">
        <p14:creationId xmlns:p14="http://schemas.microsoft.com/office/powerpoint/2010/main" val="239336764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824672121"/>
              </p:ext>
            </p:extLst>
          </p:nvPr>
        </p:nvGraphicFramePr>
        <p:xfrm>
          <a:off x="457200" y="438150"/>
          <a:ext cx="8305799" cy="4343399"/>
        </p:xfrm>
        <a:graphic>
          <a:graphicData uri="http://schemas.openxmlformats.org/drawingml/2006/table">
            <a:tbl>
              <a:tblPr firstRow="1" firstCol="1" bandRow="1">
                <a:tableStyleId>{5C22544A-7EE6-4342-B048-85BDC9FD1C3A}</a:tableStyleId>
              </a:tblPr>
              <a:tblGrid>
                <a:gridCol w="3491054"/>
                <a:gridCol w="4814745"/>
              </a:tblGrid>
              <a:tr h="4343399">
                <a:tc>
                  <a:txBody>
                    <a:bodyPr/>
                    <a:lstStyle/>
                    <a:p>
                      <a:pPr marL="0" marR="0">
                        <a:lnSpc>
                          <a:spcPct val="115000"/>
                        </a:lnSpc>
                      </a:pPr>
                      <a:r>
                        <a:rPr lang="en-US" sz="3200" b="1" dirty="0">
                          <a:solidFill>
                            <a:schemeClr val="bg1"/>
                          </a:solidFill>
                          <a:effectLst/>
                          <a:latin typeface="+mn-lt"/>
                          <a:ea typeface="Times New Roman"/>
                        </a:rPr>
                        <a:t>Clothed with white robes</a:t>
                      </a:r>
                      <a:endParaRPr lang="en-US" sz="3200" dirty="0">
                        <a:solidFill>
                          <a:schemeClr val="bg1"/>
                        </a:solidFill>
                        <a:effectLst/>
                        <a:latin typeface="+mn-lt"/>
                        <a:ea typeface="Times New Roman"/>
                      </a:endParaRPr>
                    </a:p>
                  </a:txBody>
                  <a:tcPr marL="68580" marR="68580" marT="0" marB="0">
                    <a:solidFill>
                      <a:schemeClr val="tx1"/>
                    </a:solidFill>
                  </a:tcPr>
                </a:tc>
                <a:tc>
                  <a:txBody>
                    <a:bodyPr/>
                    <a:lstStyle/>
                    <a:p>
                      <a:pPr marL="0" marR="0">
                        <a:lnSpc>
                          <a:spcPct val="115000"/>
                        </a:lnSpc>
                      </a:pPr>
                      <a:r>
                        <a:rPr lang="en-US" sz="3200" dirty="0">
                          <a:solidFill>
                            <a:schemeClr val="bg1"/>
                          </a:solidFill>
                          <a:effectLst/>
                          <a:latin typeface="+mn-lt"/>
                          <a:ea typeface="Times New Roman"/>
                        </a:rPr>
                        <a:t>Symbols of their </a:t>
                      </a:r>
                      <a:r>
                        <a:rPr lang="en-US" sz="3200" u="sng" dirty="0">
                          <a:solidFill>
                            <a:srgbClr val="FFFF99"/>
                          </a:solidFill>
                          <a:effectLst/>
                          <a:latin typeface="+mn-lt"/>
                          <a:ea typeface="Times New Roman"/>
                        </a:rPr>
                        <a:t>righteousness</a:t>
                      </a:r>
                    </a:p>
                  </a:txBody>
                  <a:tcPr marL="68580" marR="68580" marT="0" marB="0">
                    <a:solidFill>
                      <a:schemeClr val="tx1"/>
                    </a:solidFill>
                  </a:tcPr>
                </a:tc>
              </a:tr>
            </a:tbl>
          </a:graphicData>
        </a:graphic>
      </p:graphicFrame>
    </p:spTree>
    <p:extLst>
      <p:ext uri="{BB962C8B-B14F-4D97-AF65-F5344CB8AC3E}">
        <p14:creationId xmlns:p14="http://schemas.microsoft.com/office/powerpoint/2010/main" val="404998565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89989732"/>
              </p:ext>
            </p:extLst>
          </p:nvPr>
        </p:nvGraphicFramePr>
        <p:xfrm>
          <a:off x="457200" y="438150"/>
          <a:ext cx="8305799" cy="4343399"/>
        </p:xfrm>
        <a:graphic>
          <a:graphicData uri="http://schemas.openxmlformats.org/drawingml/2006/table">
            <a:tbl>
              <a:tblPr firstRow="1" firstCol="1" bandRow="1">
                <a:tableStyleId>{5C22544A-7EE6-4342-B048-85BDC9FD1C3A}</a:tableStyleId>
              </a:tblPr>
              <a:tblGrid>
                <a:gridCol w="3491054"/>
                <a:gridCol w="4814745"/>
              </a:tblGrid>
              <a:tr h="4343399">
                <a:tc>
                  <a:txBody>
                    <a:bodyPr/>
                    <a:lstStyle/>
                    <a:p>
                      <a:pPr marL="0" marR="0">
                        <a:lnSpc>
                          <a:spcPct val="115000"/>
                        </a:lnSpc>
                      </a:pPr>
                      <a:r>
                        <a:rPr lang="en-US" sz="3200" b="1" dirty="0">
                          <a:solidFill>
                            <a:schemeClr val="bg1"/>
                          </a:solidFill>
                          <a:effectLst/>
                          <a:latin typeface="+mn-lt"/>
                          <a:ea typeface="Times New Roman"/>
                        </a:rPr>
                        <a:t>With palm branches in their hands</a:t>
                      </a:r>
                      <a:endParaRPr lang="en-US" sz="3200" dirty="0">
                        <a:solidFill>
                          <a:schemeClr val="bg1"/>
                        </a:solidFill>
                        <a:effectLst/>
                        <a:latin typeface="+mn-lt"/>
                        <a:ea typeface="Times New Roman"/>
                      </a:endParaRPr>
                    </a:p>
                  </a:txBody>
                  <a:tcPr marL="68580" marR="68580" marT="0" marB="0">
                    <a:solidFill>
                      <a:schemeClr val="tx1"/>
                    </a:solidFill>
                  </a:tcPr>
                </a:tc>
                <a:tc>
                  <a:txBody>
                    <a:bodyPr/>
                    <a:lstStyle/>
                    <a:p>
                      <a:pPr marL="0" marR="0">
                        <a:lnSpc>
                          <a:spcPts val="3200"/>
                        </a:lnSpc>
                      </a:pPr>
                      <a:r>
                        <a:rPr lang="en-US" sz="2800" dirty="0">
                          <a:solidFill>
                            <a:schemeClr val="bg1"/>
                          </a:solidFill>
                          <a:effectLst/>
                          <a:latin typeface="+mn-lt"/>
                          <a:ea typeface="Times New Roman"/>
                        </a:rPr>
                        <a:t>The children of Israel were told on the first day of the Feast of Tabernacles to celebrate with palm branches.  They were celebrating God´s provision for His people during the wilderness wanderings, but they were also anticipating the time that they would live in the </a:t>
                      </a:r>
                      <a:r>
                        <a:rPr lang="en-US" sz="2800" u="sng" dirty="0">
                          <a:solidFill>
                            <a:schemeClr val="tx1"/>
                          </a:solidFill>
                          <a:effectLst/>
                          <a:latin typeface="+mn-lt"/>
                          <a:ea typeface="Times New Roman"/>
                        </a:rPr>
                        <a:t>presence</a:t>
                      </a:r>
                      <a:r>
                        <a:rPr lang="en-US" sz="2800" dirty="0">
                          <a:solidFill>
                            <a:schemeClr val="tx1"/>
                          </a:solidFill>
                          <a:effectLst/>
                          <a:latin typeface="+mn-lt"/>
                          <a:ea typeface="Times New Roman"/>
                        </a:rPr>
                        <a:t> </a:t>
                      </a:r>
                      <a:r>
                        <a:rPr lang="en-US" sz="2800" dirty="0">
                          <a:solidFill>
                            <a:schemeClr val="bg1"/>
                          </a:solidFill>
                          <a:effectLst/>
                          <a:latin typeface="+mn-lt"/>
                          <a:ea typeface="Times New Roman"/>
                        </a:rPr>
                        <a:t>of God.</a:t>
                      </a:r>
                    </a:p>
                  </a:txBody>
                  <a:tcPr marL="68580" marR="68580" marT="0" marB="0">
                    <a:solidFill>
                      <a:schemeClr val="tx1"/>
                    </a:solidFill>
                  </a:tcPr>
                </a:tc>
              </a:tr>
            </a:tbl>
          </a:graphicData>
        </a:graphic>
      </p:graphicFrame>
    </p:spTree>
    <p:extLst>
      <p:ext uri="{BB962C8B-B14F-4D97-AF65-F5344CB8AC3E}">
        <p14:creationId xmlns:p14="http://schemas.microsoft.com/office/powerpoint/2010/main" val="23433811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713139422"/>
              </p:ext>
            </p:extLst>
          </p:nvPr>
        </p:nvGraphicFramePr>
        <p:xfrm>
          <a:off x="457200" y="438150"/>
          <a:ext cx="8305799" cy="4343399"/>
        </p:xfrm>
        <a:graphic>
          <a:graphicData uri="http://schemas.openxmlformats.org/drawingml/2006/table">
            <a:tbl>
              <a:tblPr firstRow="1" firstCol="1" bandRow="1">
                <a:tableStyleId>{5C22544A-7EE6-4342-B048-85BDC9FD1C3A}</a:tableStyleId>
              </a:tblPr>
              <a:tblGrid>
                <a:gridCol w="3491054"/>
                <a:gridCol w="4814745"/>
              </a:tblGrid>
              <a:tr h="4343399">
                <a:tc>
                  <a:txBody>
                    <a:bodyPr/>
                    <a:lstStyle/>
                    <a:p>
                      <a:pPr marL="0" marR="0">
                        <a:lnSpc>
                          <a:spcPct val="115000"/>
                        </a:lnSpc>
                      </a:pPr>
                      <a:r>
                        <a:rPr lang="en-US" sz="3200" b="1" dirty="0">
                          <a:solidFill>
                            <a:schemeClr val="bg1"/>
                          </a:solidFill>
                          <a:effectLst/>
                          <a:latin typeface="+mn-lt"/>
                          <a:ea typeface="Times New Roman"/>
                        </a:rPr>
                        <a:t>With palm branches in their hands</a:t>
                      </a:r>
                      <a:endParaRPr lang="en-US" sz="3200" dirty="0">
                        <a:solidFill>
                          <a:schemeClr val="bg1"/>
                        </a:solidFill>
                        <a:effectLst/>
                        <a:latin typeface="+mn-lt"/>
                        <a:ea typeface="Times New Roman"/>
                      </a:endParaRPr>
                    </a:p>
                  </a:txBody>
                  <a:tcPr marL="68580" marR="68580" marT="0" marB="0">
                    <a:solidFill>
                      <a:schemeClr val="tx1"/>
                    </a:solidFill>
                  </a:tcPr>
                </a:tc>
                <a:tc>
                  <a:txBody>
                    <a:bodyPr/>
                    <a:lstStyle/>
                    <a:p>
                      <a:pPr marL="0" marR="0">
                        <a:lnSpc>
                          <a:spcPts val="3200"/>
                        </a:lnSpc>
                      </a:pPr>
                      <a:r>
                        <a:rPr lang="en-US" sz="2800" dirty="0">
                          <a:solidFill>
                            <a:schemeClr val="bg1"/>
                          </a:solidFill>
                          <a:effectLst/>
                          <a:latin typeface="+mn-lt"/>
                          <a:ea typeface="Times New Roman"/>
                        </a:rPr>
                        <a:t>The children of Israel were told on the first day of the Feast of Tabernacles to celebrate with palm branches.  They were celebrating God´s provision for His people during the wilderness wanderings, but they were also anticipating the time that they would live in the </a:t>
                      </a:r>
                      <a:r>
                        <a:rPr lang="en-US" sz="2800" u="sng" dirty="0">
                          <a:solidFill>
                            <a:srgbClr val="FFFF99"/>
                          </a:solidFill>
                          <a:effectLst/>
                          <a:latin typeface="+mn-lt"/>
                          <a:ea typeface="Times New Roman"/>
                        </a:rPr>
                        <a:t>presence</a:t>
                      </a:r>
                      <a:r>
                        <a:rPr lang="en-US" sz="2800" dirty="0">
                          <a:solidFill>
                            <a:srgbClr val="FFFF99"/>
                          </a:solidFill>
                          <a:effectLst/>
                          <a:latin typeface="+mn-lt"/>
                          <a:ea typeface="Times New Roman"/>
                        </a:rPr>
                        <a:t> </a:t>
                      </a:r>
                      <a:r>
                        <a:rPr lang="en-US" sz="2800" dirty="0">
                          <a:solidFill>
                            <a:schemeClr val="bg1"/>
                          </a:solidFill>
                          <a:effectLst/>
                          <a:latin typeface="+mn-lt"/>
                          <a:ea typeface="Times New Roman"/>
                        </a:rPr>
                        <a:t>of God.</a:t>
                      </a:r>
                    </a:p>
                  </a:txBody>
                  <a:tcPr marL="68580" marR="68580" marT="0" marB="0">
                    <a:solidFill>
                      <a:schemeClr val="tx1"/>
                    </a:solidFill>
                  </a:tcPr>
                </a:tc>
              </a:tr>
            </a:tbl>
          </a:graphicData>
        </a:graphic>
      </p:graphicFrame>
    </p:spTree>
    <p:extLst>
      <p:ext uri="{BB962C8B-B14F-4D97-AF65-F5344CB8AC3E}">
        <p14:creationId xmlns:p14="http://schemas.microsoft.com/office/powerpoint/2010/main" val="351637241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306840925"/>
              </p:ext>
            </p:extLst>
          </p:nvPr>
        </p:nvGraphicFramePr>
        <p:xfrm>
          <a:off x="457200" y="438150"/>
          <a:ext cx="8305799" cy="4343399"/>
        </p:xfrm>
        <a:graphic>
          <a:graphicData uri="http://schemas.openxmlformats.org/drawingml/2006/table">
            <a:tbl>
              <a:tblPr firstRow="1" firstCol="1" bandRow="1">
                <a:tableStyleId>{5C22544A-7EE6-4342-B048-85BDC9FD1C3A}</a:tableStyleId>
              </a:tblPr>
              <a:tblGrid>
                <a:gridCol w="3491054"/>
                <a:gridCol w="4814745"/>
              </a:tblGrid>
              <a:tr h="4343399">
                <a:tc>
                  <a:txBody>
                    <a:bodyPr/>
                    <a:lstStyle/>
                    <a:p>
                      <a:pPr marL="0" marR="0">
                        <a:lnSpc>
                          <a:spcPct val="115000"/>
                        </a:lnSpc>
                      </a:pPr>
                      <a:r>
                        <a:rPr lang="en-US" sz="3200" b="1">
                          <a:solidFill>
                            <a:schemeClr val="bg1"/>
                          </a:solidFill>
                          <a:effectLst/>
                          <a:latin typeface="+mn-lt"/>
                          <a:ea typeface="Times New Roman"/>
                        </a:rPr>
                        <a:t>They cried out, “Salvation belongs to our God Who sits on the throne, and to the Lamb!”</a:t>
                      </a:r>
                      <a:endParaRPr lang="en-US" sz="3200">
                        <a:solidFill>
                          <a:schemeClr val="bg1"/>
                        </a:solidFill>
                        <a:effectLst/>
                        <a:latin typeface="+mn-lt"/>
                        <a:ea typeface="Times New Roman"/>
                      </a:endParaRPr>
                    </a:p>
                  </a:txBody>
                  <a:tcPr marL="68580" marR="68580" marT="0" marB="0">
                    <a:solidFill>
                      <a:schemeClr val="tx1"/>
                    </a:solidFill>
                  </a:tcPr>
                </a:tc>
                <a:tc>
                  <a:txBody>
                    <a:bodyPr/>
                    <a:lstStyle/>
                    <a:p>
                      <a:pPr marL="0" marR="0">
                        <a:lnSpc>
                          <a:spcPct val="115000"/>
                        </a:lnSpc>
                      </a:pPr>
                      <a:r>
                        <a:rPr lang="en-US" sz="3200" dirty="0">
                          <a:solidFill>
                            <a:schemeClr val="bg1"/>
                          </a:solidFill>
                          <a:effectLst/>
                          <a:latin typeface="+mn-lt"/>
                          <a:ea typeface="Times New Roman"/>
                        </a:rPr>
                        <a:t>These are all </a:t>
                      </a:r>
                      <a:r>
                        <a:rPr lang="en-US" sz="3200" u="sng" dirty="0">
                          <a:solidFill>
                            <a:schemeClr val="tx1"/>
                          </a:solidFill>
                          <a:effectLst/>
                          <a:latin typeface="+mn-lt"/>
                          <a:ea typeface="Times New Roman"/>
                        </a:rPr>
                        <a:t>saved</a:t>
                      </a:r>
                      <a:r>
                        <a:rPr lang="en-US" sz="3200" dirty="0">
                          <a:solidFill>
                            <a:schemeClr val="tx1"/>
                          </a:solidFill>
                          <a:effectLst/>
                          <a:latin typeface="+mn-lt"/>
                          <a:ea typeface="Times New Roman"/>
                        </a:rPr>
                        <a:t> </a:t>
                      </a:r>
                      <a:r>
                        <a:rPr lang="en-US" sz="3200" dirty="0">
                          <a:solidFill>
                            <a:schemeClr val="bg1"/>
                          </a:solidFill>
                          <a:effectLst/>
                          <a:latin typeface="+mn-lt"/>
                          <a:ea typeface="Times New Roman"/>
                        </a:rPr>
                        <a:t>people, people who have been saved out of every people group on the face of the earth!</a:t>
                      </a:r>
                    </a:p>
                  </a:txBody>
                  <a:tcPr marL="68580" marR="68580" marT="0" marB="0">
                    <a:solidFill>
                      <a:schemeClr val="tx1"/>
                    </a:solidFill>
                  </a:tcPr>
                </a:tc>
              </a:tr>
            </a:tbl>
          </a:graphicData>
        </a:graphic>
      </p:graphicFrame>
    </p:spTree>
    <p:extLst>
      <p:ext uri="{BB962C8B-B14F-4D97-AF65-F5344CB8AC3E}">
        <p14:creationId xmlns:p14="http://schemas.microsoft.com/office/powerpoint/2010/main" val="11272509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61950"/>
            <a:ext cx="4343400" cy="4781550"/>
          </a:xfrm>
        </p:spPr>
        <p:txBody>
          <a:bodyPr>
            <a:normAutofit/>
          </a:bodyPr>
          <a:lstStyle/>
          <a:p>
            <a:r>
              <a:rPr lang="en-US" dirty="0">
                <a:solidFill>
                  <a:schemeClr val="bg1"/>
                </a:solidFill>
              </a:rPr>
              <a:t>A series of </a:t>
            </a:r>
            <a:r>
              <a:rPr lang="en-US" b="1" u="sng" dirty="0"/>
              <a:t>judgments</a:t>
            </a:r>
            <a:r>
              <a:rPr lang="en-US" dirty="0"/>
              <a:t> </a:t>
            </a:r>
            <a:r>
              <a:rPr lang="en-US" dirty="0">
                <a:solidFill>
                  <a:schemeClr val="bg1"/>
                </a:solidFill>
              </a:rPr>
              <a:t>fall upon the earth.  The first four are signaled by the appearance of four </a:t>
            </a:r>
            <a:r>
              <a:rPr lang="en-US" b="1" u="sng" dirty="0"/>
              <a:t>horsemen</a:t>
            </a:r>
            <a:r>
              <a:rPr lang="en-US" dirty="0">
                <a:solidFill>
                  <a:schemeClr val="bg1"/>
                </a:solidFill>
              </a:rPr>
              <a:t>. </a:t>
            </a:r>
            <a:endParaRPr lang="en-US" dirty="0">
              <a:solidFill>
                <a:schemeClr val="bg1"/>
              </a:solidFill>
            </a:endParaRPr>
          </a:p>
        </p:txBody>
      </p:sp>
      <p:pic>
        <p:nvPicPr>
          <p:cNvPr id="5" name="Picture 2"/>
          <p:cNvPicPr>
            <a:picLocks noChangeAspect="1" noChangeArrowheads="1"/>
          </p:cNvPicPr>
          <p:nvPr/>
        </p:nvPicPr>
        <p:blipFill>
          <a:blip r:embed="rId2"/>
          <a:srcRect/>
          <a:stretch>
            <a:fillRect/>
          </a:stretch>
        </p:blipFill>
        <p:spPr bwMode="auto">
          <a:xfrm>
            <a:off x="4800600" y="666750"/>
            <a:ext cx="4343400" cy="3867150"/>
          </a:xfrm>
          <a:prstGeom prst="rect">
            <a:avLst/>
          </a:prstGeom>
          <a:noFill/>
          <a:ln w="9525">
            <a:noFill/>
            <a:miter lim="800000"/>
            <a:headEnd/>
            <a:tailEnd/>
          </a:ln>
          <a:effectLst/>
        </p:spPr>
      </p:pic>
    </p:spTree>
    <p:extLst>
      <p:ext uri="{BB962C8B-B14F-4D97-AF65-F5344CB8AC3E}">
        <p14:creationId xmlns:p14="http://schemas.microsoft.com/office/powerpoint/2010/main" val="3045019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962828960"/>
              </p:ext>
            </p:extLst>
          </p:nvPr>
        </p:nvGraphicFramePr>
        <p:xfrm>
          <a:off x="457200" y="438150"/>
          <a:ext cx="8305799" cy="4343399"/>
        </p:xfrm>
        <a:graphic>
          <a:graphicData uri="http://schemas.openxmlformats.org/drawingml/2006/table">
            <a:tbl>
              <a:tblPr firstRow="1" firstCol="1" bandRow="1">
                <a:tableStyleId>{5C22544A-7EE6-4342-B048-85BDC9FD1C3A}</a:tableStyleId>
              </a:tblPr>
              <a:tblGrid>
                <a:gridCol w="3491054"/>
                <a:gridCol w="4814745"/>
              </a:tblGrid>
              <a:tr h="4343399">
                <a:tc>
                  <a:txBody>
                    <a:bodyPr/>
                    <a:lstStyle/>
                    <a:p>
                      <a:pPr marL="0" marR="0">
                        <a:lnSpc>
                          <a:spcPct val="115000"/>
                        </a:lnSpc>
                      </a:pPr>
                      <a:r>
                        <a:rPr lang="en-US" sz="3200" b="1" dirty="0">
                          <a:solidFill>
                            <a:schemeClr val="bg1"/>
                          </a:solidFill>
                          <a:effectLst/>
                          <a:latin typeface="+mn-lt"/>
                          <a:ea typeface="Times New Roman"/>
                        </a:rPr>
                        <a:t>They cried out, “Salvation belongs to our God Who sits on the throne, and to the Lamb!”</a:t>
                      </a:r>
                      <a:endParaRPr lang="en-US" sz="3200" dirty="0">
                        <a:solidFill>
                          <a:schemeClr val="bg1"/>
                        </a:solidFill>
                        <a:effectLst/>
                        <a:latin typeface="+mn-lt"/>
                        <a:ea typeface="Times New Roman"/>
                      </a:endParaRPr>
                    </a:p>
                  </a:txBody>
                  <a:tcPr marL="68580" marR="68580" marT="0" marB="0">
                    <a:solidFill>
                      <a:schemeClr val="tx1"/>
                    </a:solidFill>
                  </a:tcPr>
                </a:tc>
                <a:tc>
                  <a:txBody>
                    <a:bodyPr/>
                    <a:lstStyle/>
                    <a:p>
                      <a:pPr marL="0" marR="0">
                        <a:lnSpc>
                          <a:spcPct val="115000"/>
                        </a:lnSpc>
                      </a:pPr>
                      <a:r>
                        <a:rPr lang="en-US" sz="3200" dirty="0">
                          <a:solidFill>
                            <a:schemeClr val="bg1"/>
                          </a:solidFill>
                          <a:effectLst/>
                          <a:latin typeface="+mn-lt"/>
                          <a:ea typeface="Times New Roman"/>
                        </a:rPr>
                        <a:t>These are all </a:t>
                      </a:r>
                      <a:r>
                        <a:rPr lang="en-US" sz="3200" u="sng" dirty="0">
                          <a:solidFill>
                            <a:srgbClr val="FFFF99"/>
                          </a:solidFill>
                          <a:effectLst/>
                          <a:latin typeface="+mn-lt"/>
                          <a:ea typeface="Times New Roman"/>
                        </a:rPr>
                        <a:t>saved</a:t>
                      </a:r>
                      <a:r>
                        <a:rPr lang="en-US" sz="3200" dirty="0">
                          <a:solidFill>
                            <a:srgbClr val="FFFF99"/>
                          </a:solidFill>
                          <a:effectLst/>
                          <a:latin typeface="+mn-lt"/>
                          <a:ea typeface="Times New Roman"/>
                        </a:rPr>
                        <a:t> </a:t>
                      </a:r>
                      <a:r>
                        <a:rPr lang="en-US" sz="3200" dirty="0">
                          <a:solidFill>
                            <a:schemeClr val="bg1"/>
                          </a:solidFill>
                          <a:effectLst/>
                          <a:latin typeface="+mn-lt"/>
                          <a:ea typeface="Times New Roman"/>
                        </a:rPr>
                        <a:t>people, people who have been saved out of every people group on the face of the earth!</a:t>
                      </a:r>
                    </a:p>
                  </a:txBody>
                  <a:tcPr marL="68580" marR="68580" marT="0" marB="0">
                    <a:solidFill>
                      <a:schemeClr val="tx1"/>
                    </a:solidFill>
                  </a:tcPr>
                </a:tc>
              </a:tr>
            </a:tbl>
          </a:graphicData>
        </a:graphic>
      </p:graphicFrame>
    </p:spTree>
    <p:extLst>
      <p:ext uri="{BB962C8B-B14F-4D97-AF65-F5344CB8AC3E}">
        <p14:creationId xmlns:p14="http://schemas.microsoft.com/office/powerpoint/2010/main" val="255205949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27702724"/>
              </p:ext>
            </p:extLst>
          </p:nvPr>
        </p:nvGraphicFramePr>
        <p:xfrm>
          <a:off x="457200" y="438150"/>
          <a:ext cx="8305799" cy="4343399"/>
        </p:xfrm>
        <a:graphic>
          <a:graphicData uri="http://schemas.openxmlformats.org/drawingml/2006/table">
            <a:tbl>
              <a:tblPr firstRow="1" firstCol="1" bandRow="1">
                <a:tableStyleId>{5C22544A-7EE6-4342-B048-85BDC9FD1C3A}</a:tableStyleId>
              </a:tblPr>
              <a:tblGrid>
                <a:gridCol w="3491054"/>
                <a:gridCol w="4814745"/>
              </a:tblGrid>
              <a:tr h="4343399">
                <a:tc>
                  <a:txBody>
                    <a:bodyPr/>
                    <a:lstStyle/>
                    <a:p>
                      <a:pPr marL="0" marR="0">
                        <a:lnSpc>
                          <a:spcPct val="100000"/>
                        </a:lnSpc>
                      </a:pPr>
                      <a:r>
                        <a:rPr lang="en-US" sz="3200" b="1" kern="1200" dirty="0" smtClean="0">
                          <a:solidFill>
                            <a:schemeClr val="lt1"/>
                          </a:solidFill>
                          <a:effectLst/>
                          <a:latin typeface="+mn-lt"/>
                          <a:ea typeface="+mn-ea"/>
                          <a:cs typeface="+mn-cs"/>
                        </a:rPr>
                        <a:t>These have come out of the great tribulation …</a:t>
                      </a:r>
                      <a:endParaRPr lang="en-US" sz="3200" dirty="0">
                        <a:solidFill>
                          <a:schemeClr val="bg1"/>
                        </a:solidFill>
                        <a:effectLst/>
                        <a:latin typeface="+mn-lt"/>
                        <a:ea typeface="Times New Roman"/>
                      </a:endParaRPr>
                    </a:p>
                  </a:txBody>
                  <a:tcPr marL="68580" marR="68580" marT="0" marB="0">
                    <a:solidFill>
                      <a:schemeClr val="tx1"/>
                    </a:solidFill>
                  </a:tcPr>
                </a:tc>
                <a:tc>
                  <a:txBody>
                    <a:bodyPr/>
                    <a:lstStyle/>
                    <a:p>
                      <a:pPr>
                        <a:lnSpc>
                          <a:spcPct val="100000"/>
                        </a:lnSpc>
                      </a:pPr>
                      <a:r>
                        <a:rPr lang="en-US" sz="3200" b="1" kern="1200" dirty="0" smtClean="0">
                          <a:solidFill>
                            <a:schemeClr val="lt1"/>
                          </a:solidFill>
                          <a:effectLst/>
                          <a:latin typeface="+mn-lt"/>
                          <a:ea typeface="+mn-ea"/>
                          <a:cs typeface="+mn-cs"/>
                        </a:rPr>
                        <a:t>Why will God show His righteousness through severe judgment?</a:t>
                      </a:r>
                      <a:endParaRPr lang="en-US" sz="3200" b="1" kern="1200" dirty="0">
                        <a:solidFill>
                          <a:schemeClr val="lt1"/>
                        </a:solidFill>
                        <a:effectLst/>
                        <a:latin typeface="+mn-lt"/>
                        <a:ea typeface="+mn-ea"/>
                        <a:cs typeface="+mn-cs"/>
                      </a:endParaRPr>
                    </a:p>
                  </a:txBody>
                  <a:tcPr marL="68580" marR="68580" marT="0" marB="0">
                    <a:solidFill>
                      <a:schemeClr val="tx1"/>
                    </a:solidFill>
                  </a:tcPr>
                </a:tc>
              </a:tr>
            </a:tbl>
          </a:graphicData>
        </a:graphic>
      </p:graphicFrame>
    </p:spTree>
    <p:extLst>
      <p:ext uri="{BB962C8B-B14F-4D97-AF65-F5344CB8AC3E}">
        <p14:creationId xmlns:p14="http://schemas.microsoft.com/office/powerpoint/2010/main" val="46179746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760756143"/>
              </p:ext>
            </p:extLst>
          </p:nvPr>
        </p:nvGraphicFramePr>
        <p:xfrm>
          <a:off x="457200" y="438150"/>
          <a:ext cx="8305799" cy="4343399"/>
        </p:xfrm>
        <a:graphic>
          <a:graphicData uri="http://schemas.openxmlformats.org/drawingml/2006/table">
            <a:tbl>
              <a:tblPr firstRow="1" firstCol="1" bandRow="1">
                <a:tableStyleId>{5C22544A-7EE6-4342-B048-85BDC9FD1C3A}</a:tableStyleId>
              </a:tblPr>
              <a:tblGrid>
                <a:gridCol w="3491054"/>
                <a:gridCol w="4814745"/>
              </a:tblGrid>
              <a:tr h="4343399">
                <a:tc>
                  <a:txBody>
                    <a:bodyPr/>
                    <a:lstStyle/>
                    <a:p>
                      <a:pPr marL="0" marR="0">
                        <a:lnSpc>
                          <a:spcPct val="100000"/>
                        </a:lnSpc>
                      </a:pPr>
                      <a:r>
                        <a:rPr lang="en-US" sz="3200" b="1" kern="1200" dirty="0" smtClean="0">
                          <a:solidFill>
                            <a:schemeClr val="lt1"/>
                          </a:solidFill>
                          <a:effectLst/>
                          <a:latin typeface="+mn-lt"/>
                          <a:ea typeface="+mn-ea"/>
                          <a:cs typeface="+mn-cs"/>
                        </a:rPr>
                        <a:t>These have come out of the great tribulation …</a:t>
                      </a:r>
                      <a:endParaRPr lang="en-US" sz="3200" dirty="0">
                        <a:solidFill>
                          <a:schemeClr val="bg1"/>
                        </a:solidFill>
                        <a:effectLst/>
                        <a:latin typeface="+mn-lt"/>
                        <a:ea typeface="Times New Roman"/>
                      </a:endParaRPr>
                    </a:p>
                  </a:txBody>
                  <a:tcPr marL="68580" marR="68580" marT="0" marB="0">
                    <a:solidFill>
                      <a:schemeClr val="tx1"/>
                    </a:solidFill>
                  </a:tcPr>
                </a:tc>
                <a:tc>
                  <a:txBody>
                    <a:bodyPr/>
                    <a:lstStyle/>
                    <a:p>
                      <a:r>
                        <a:rPr lang="en-US" sz="3200" b="1" kern="1200" dirty="0" smtClean="0">
                          <a:solidFill>
                            <a:schemeClr val="lt1"/>
                          </a:solidFill>
                          <a:effectLst/>
                          <a:latin typeface="+mn-lt"/>
                          <a:ea typeface="+mn-ea"/>
                          <a:cs typeface="+mn-cs"/>
                        </a:rPr>
                        <a:t>Why will God save and seal 144,000 Jewish men and send them out on </a:t>
                      </a:r>
                      <a:r>
                        <a:rPr lang="en-US" sz="3200" b="1" u="sng" kern="1200" dirty="0" smtClean="0">
                          <a:solidFill>
                            <a:schemeClr val="tx1"/>
                          </a:solidFill>
                          <a:effectLst/>
                          <a:latin typeface="+mn-lt"/>
                          <a:ea typeface="+mn-ea"/>
                          <a:cs typeface="+mn-cs"/>
                        </a:rPr>
                        <a:t>mission</a:t>
                      </a:r>
                      <a:r>
                        <a:rPr lang="en-US" sz="3200" b="1" kern="1200" dirty="0" smtClean="0">
                          <a:solidFill>
                            <a:schemeClr val="tx1"/>
                          </a:solidFill>
                          <a:effectLst/>
                          <a:latin typeface="+mn-lt"/>
                          <a:ea typeface="+mn-ea"/>
                          <a:cs typeface="+mn-cs"/>
                        </a:rPr>
                        <a:t> </a:t>
                      </a:r>
                      <a:r>
                        <a:rPr lang="en-US" sz="3200" b="1" kern="1200" dirty="0" smtClean="0">
                          <a:solidFill>
                            <a:schemeClr val="lt1"/>
                          </a:solidFill>
                          <a:effectLst/>
                          <a:latin typeface="+mn-lt"/>
                          <a:ea typeface="+mn-ea"/>
                          <a:cs typeface="+mn-cs"/>
                        </a:rPr>
                        <a:t>across the face of the globe?</a:t>
                      </a:r>
                      <a:endParaRPr lang="en-US" sz="3200" b="1" kern="1200" dirty="0">
                        <a:solidFill>
                          <a:schemeClr val="lt1"/>
                        </a:solidFill>
                        <a:effectLst/>
                        <a:latin typeface="+mn-lt"/>
                        <a:ea typeface="+mn-ea"/>
                        <a:cs typeface="+mn-cs"/>
                      </a:endParaRPr>
                    </a:p>
                  </a:txBody>
                  <a:tcPr marL="68580" marR="68580" marT="0" marB="0">
                    <a:solidFill>
                      <a:schemeClr val="tx1"/>
                    </a:solidFill>
                  </a:tcPr>
                </a:tc>
              </a:tr>
            </a:tbl>
          </a:graphicData>
        </a:graphic>
      </p:graphicFrame>
    </p:spTree>
    <p:extLst>
      <p:ext uri="{BB962C8B-B14F-4D97-AF65-F5344CB8AC3E}">
        <p14:creationId xmlns:p14="http://schemas.microsoft.com/office/powerpoint/2010/main" val="267356394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862773651"/>
              </p:ext>
            </p:extLst>
          </p:nvPr>
        </p:nvGraphicFramePr>
        <p:xfrm>
          <a:off x="457200" y="438150"/>
          <a:ext cx="8305799" cy="4343399"/>
        </p:xfrm>
        <a:graphic>
          <a:graphicData uri="http://schemas.openxmlformats.org/drawingml/2006/table">
            <a:tbl>
              <a:tblPr firstRow="1" firstCol="1" bandRow="1">
                <a:tableStyleId>{5C22544A-7EE6-4342-B048-85BDC9FD1C3A}</a:tableStyleId>
              </a:tblPr>
              <a:tblGrid>
                <a:gridCol w="3491054"/>
                <a:gridCol w="4814745"/>
              </a:tblGrid>
              <a:tr h="4343399">
                <a:tc>
                  <a:txBody>
                    <a:bodyPr/>
                    <a:lstStyle/>
                    <a:p>
                      <a:pPr marL="0" marR="0">
                        <a:lnSpc>
                          <a:spcPct val="100000"/>
                        </a:lnSpc>
                      </a:pPr>
                      <a:r>
                        <a:rPr lang="en-US" sz="3200" b="1" kern="1200" dirty="0" smtClean="0">
                          <a:solidFill>
                            <a:schemeClr val="lt1"/>
                          </a:solidFill>
                          <a:effectLst/>
                          <a:latin typeface="+mn-lt"/>
                          <a:ea typeface="+mn-ea"/>
                          <a:cs typeface="+mn-cs"/>
                        </a:rPr>
                        <a:t>These have come out of the great tribulation …</a:t>
                      </a:r>
                      <a:endParaRPr lang="en-US" sz="3200" dirty="0">
                        <a:solidFill>
                          <a:schemeClr val="bg1"/>
                        </a:solidFill>
                        <a:effectLst/>
                        <a:latin typeface="+mn-lt"/>
                        <a:ea typeface="Times New Roman"/>
                      </a:endParaRPr>
                    </a:p>
                  </a:txBody>
                  <a:tcPr marL="68580" marR="68580" marT="0" marB="0">
                    <a:solidFill>
                      <a:schemeClr val="tx1"/>
                    </a:solidFill>
                  </a:tcPr>
                </a:tc>
                <a:tc>
                  <a:txBody>
                    <a:bodyPr/>
                    <a:lstStyle/>
                    <a:p>
                      <a:r>
                        <a:rPr lang="en-US" sz="3200" b="1" kern="1200" dirty="0" smtClean="0">
                          <a:solidFill>
                            <a:schemeClr val="lt1"/>
                          </a:solidFill>
                          <a:effectLst/>
                          <a:latin typeface="+mn-lt"/>
                          <a:ea typeface="+mn-ea"/>
                          <a:cs typeface="+mn-cs"/>
                        </a:rPr>
                        <a:t>Why will God save and seal 144,000 Jewish men and send them out on </a:t>
                      </a:r>
                      <a:r>
                        <a:rPr lang="en-US" sz="3200" b="1" u="sng" kern="1200" dirty="0" smtClean="0">
                          <a:solidFill>
                            <a:srgbClr val="FFFF99"/>
                          </a:solidFill>
                          <a:effectLst/>
                          <a:latin typeface="+mn-lt"/>
                          <a:ea typeface="+mn-ea"/>
                          <a:cs typeface="+mn-cs"/>
                        </a:rPr>
                        <a:t>mission</a:t>
                      </a:r>
                      <a:r>
                        <a:rPr lang="en-US" sz="3200" b="1" kern="1200" dirty="0" smtClean="0">
                          <a:solidFill>
                            <a:srgbClr val="FFFF99"/>
                          </a:solidFill>
                          <a:effectLst/>
                          <a:latin typeface="+mn-lt"/>
                          <a:ea typeface="+mn-ea"/>
                          <a:cs typeface="+mn-cs"/>
                        </a:rPr>
                        <a:t> </a:t>
                      </a:r>
                      <a:r>
                        <a:rPr lang="en-US" sz="3200" b="1" kern="1200" dirty="0" smtClean="0">
                          <a:solidFill>
                            <a:schemeClr val="lt1"/>
                          </a:solidFill>
                          <a:effectLst/>
                          <a:latin typeface="+mn-lt"/>
                          <a:ea typeface="+mn-ea"/>
                          <a:cs typeface="+mn-cs"/>
                        </a:rPr>
                        <a:t>across the face of the globe?</a:t>
                      </a:r>
                      <a:endParaRPr lang="en-US" sz="3200" b="1" kern="1200" dirty="0">
                        <a:solidFill>
                          <a:schemeClr val="lt1"/>
                        </a:solidFill>
                        <a:effectLst/>
                        <a:latin typeface="+mn-lt"/>
                        <a:ea typeface="+mn-ea"/>
                        <a:cs typeface="+mn-cs"/>
                      </a:endParaRPr>
                    </a:p>
                  </a:txBody>
                  <a:tcPr marL="68580" marR="68580" marT="0" marB="0">
                    <a:solidFill>
                      <a:schemeClr val="tx1"/>
                    </a:solidFill>
                  </a:tcPr>
                </a:tc>
              </a:tr>
            </a:tbl>
          </a:graphicData>
        </a:graphic>
      </p:graphicFrame>
    </p:spTree>
    <p:extLst>
      <p:ext uri="{BB962C8B-B14F-4D97-AF65-F5344CB8AC3E}">
        <p14:creationId xmlns:p14="http://schemas.microsoft.com/office/powerpoint/2010/main" val="72914698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094790753"/>
              </p:ext>
            </p:extLst>
          </p:nvPr>
        </p:nvGraphicFramePr>
        <p:xfrm>
          <a:off x="457200" y="438150"/>
          <a:ext cx="8305799" cy="4389120"/>
        </p:xfrm>
        <a:graphic>
          <a:graphicData uri="http://schemas.openxmlformats.org/drawingml/2006/table">
            <a:tbl>
              <a:tblPr firstRow="1" firstCol="1" bandRow="1">
                <a:tableStyleId>{5C22544A-7EE6-4342-B048-85BDC9FD1C3A}</a:tableStyleId>
              </a:tblPr>
              <a:tblGrid>
                <a:gridCol w="3491054"/>
                <a:gridCol w="4814745"/>
              </a:tblGrid>
              <a:tr h="4343399">
                <a:tc>
                  <a:txBody>
                    <a:bodyPr/>
                    <a:lstStyle/>
                    <a:p>
                      <a:pPr marL="0" marR="0">
                        <a:lnSpc>
                          <a:spcPct val="100000"/>
                        </a:lnSpc>
                      </a:pPr>
                      <a:r>
                        <a:rPr lang="en-US" sz="3200" b="1" kern="1200" dirty="0" smtClean="0">
                          <a:solidFill>
                            <a:schemeClr val="lt1"/>
                          </a:solidFill>
                          <a:effectLst/>
                          <a:latin typeface="+mn-lt"/>
                          <a:ea typeface="+mn-ea"/>
                          <a:cs typeface="+mn-cs"/>
                        </a:rPr>
                        <a:t>These have come out of the great tribulation …</a:t>
                      </a:r>
                      <a:endParaRPr lang="en-US" sz="3200" dirty="0">
                        <a:solidFill>
                          <a:schemeClr val="bg1"/>
                        </a:solidFill>
                        <a:effectLst/>
                        <a:latin typeface="+mn-lt"/>
                        <a:ea typeface="Times New Roman"/>
                      </a:endParaRPr>
                    </a:p>
                  </a:txBody>
                  <a:tcPr marL="68580" marR="68580" marT="0" marB="0">
                    <a:solidFill>
                      <a:schemeClr val="tx1"/>
                    </a:solidFill>
                  </a:tcPr>
                </a:tc>
                <a:tc>
                  <a:txBody>
                    <a:bodyPr/>
                    <a:lstStyle/>
                    <a:p>
                      <a:r>
                        <a:rPr lang="en-US" sz="3200" b="1" kern="1200" dirty="0" smtClean="0">
                          <a:solidFill>
                            <a:schemeClr val="lt1"/>
                          </a:solidFill>
                          <a:effectLst/>
                          <a:latin typeface="+mn-lt"/>
                          <a:ea typeface="+mn-ea"/>
                          <a:cs typeface="+mn-cs"/>
                        </a:rPr>
                        <a:t>So that even in the worst days of tribulation that have ever fallen upon planet earth, there would be a great </a:t>
                      </a:r>
                      <a:r>
                        <a:rPr lang="en-US" sz="3200" b="1" u="sng" kern="1200" dirty="0" smtClean="0">
                          <a:solidFill>
                            <a:schemeClr val="tx1"/>
                          </a:solidFill>
                          <a:effectLst/>
                          <a:latin typeface="+mn-lt"/>
                          <a:ea typeface="+mn-ea"/>
                          <a:cs typeface="+mn-cs"/>
                        </a:rPr>
                        <a:t>multitude</a:t>
                      </a:r>
                      <a:r>
                        <a:rPr lang="en-US" sz="3200" b="1" kern="1200" dirty="0" smtClean="0">
                          <a:solidFill>
                            <a:schemeClr val="tx1"/>
                          </a:solidFill>
                          <a:effectLst/>
                          <a:latin typeface="+mn-lt"/>
                          <a:ea typeface="+mn-ea"/>
                          <a:cs typeface="+mn-cs"/>
                        </a:rPr>
                        <a:t> </a:t>
                      </a:r>
                      <a:r>
                        <a:rPr lang="en-US" sz="3200" b="1" kern="1200" dirty="0" smtClean="0">
                          <a:solidFill>
                            <a:schemeClr val="lt1"/>
                          </a:solidFill>
                          <a:effectLst/>
                          <a:latin typeface="+mn-lt"/>
                          <a:ea typeface="+mn-ea"/>
                          <a:cs typeface="+mn-cs"/>
                        </a:rPr>
                        <a:t>which no one could even count who would be saved and brought to live with Him for all eternity!</a:t>
                      </a:r>
                      <a:endParaRPr lang="en-US" sz="3200" b="1" kern="1200" dirty="0">
                        <a:solidFill>
                          <a:schemeClr val="lt1"/>
                        </a:solidFill>
                        <a:effectLst/>
                        <a:latin typeface="+mn-lt"/>
                        <a:ea typeface="+mn-ea"/>
                        <a:cs typeface="+mn-cs"/>
                      </a:endParaRPr>
                    </a:p>
                  </a:txBody>
                  <a:tcPr marL="68580" marR="68580" marT="0" marB="0">
                    <a:solidFill>
                      <a:schemeClr val="tx1"/>
                    </a:solidFill>
                  </a:tcPr>
                </a:tc>
              </a:tr>
            </a:tbl>
          </a:graphicData>
        </a:graphic>
      </p:graphicFrame>
    </p:spTree>
    <p:extLst>
      <p:ext uri="{BB962C8B-B14F-4D97-AF65-F5344CB8AC3E}">
        <p14:creationId xmlns:p14="http://schemas.microsoft.com/office/powerpoint/2010/main" val="145400434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988666251"/>
              </p:ext>
            </p:extLst>
          </p:nvPr>
        </p:nvGraphicFramePr>
        <p:xfrm>
          <a:off x="457200" y="438150"/>
          <a:ext cx="8305799" cy="4389120"/>
        </p:xfrm>
        <a:graphic>
          <a:graphicData uri="http://schemas.openxmlformats.org/drawingml/2006/table">
            <a:tbl>
              <a:tblPr firstRow="1" firstCol="1" bandRow="1">
                <a:tableStyleId>{5C22544A-7EE6-4342-B048-85BDC9FD1C3A}</a:tableStyleId>
              </a:tblPr>
              <a:tblGrid>
                <a:gridCol w="3491054"/>
                <a:gridCol w="4814745"/>
              </a:tblGrid>
              <a:tr h="4343399">
                <a:tc>
                  <a:txBody>
                    <a:bodyPr/>
                    <a:lstStyle/>
                    <a:p>
                      <a:pPr marL="0" marR="0">
                        <a:lnSpc>
                          <a:spcPct val="100000"/>
                        </a:lnSpc>
                      </a:pPr>
                      <a:r>
                        <a:rPr lang="en-US" sz="3200" b="1" kern="1200" dirty="0" smtClean="0">
                          <a:solidFill>
                            <a:schemeClr val="lt1"/>
                          </a:solidFill>
                          <a:effectLst/>
                          <a:latin typeface="+mn-lt"/>
                          <a:ea typeface="+mn-ea"/>
                          <a:cs typeface="+mn-cs"/>
                        </a:rPr>
                        <a:t>These have come out of the great tribulation …</a:t>
                      </a:r>
                      <a:endParaRPr lang="en-US" sz="3200" dirty="0">
                        <a:solidFill>
                          <a:schemeClr val="bg1"/>
                        </a:solidFill>
                        <a:effectLst/>
                        <a:latin typeface="+mn-lt"/>
                        <a:ea typeface="Times New Roman"/>
                      </a:endParaRPr>
                    </a:p>
                  </a:txBody>
                  <a:tcPr marL="68580" marR="68580" marT="0" marB="0">
                    <a:solidFill>
                      <a:schemeClr val="tx1"/>
                    </a:solidFill>
                  </a:tcPr>
                </a:tc>
                <a:tc>
                  <a:txBody>
                    <a:bodyPr/>
                    <a:lstStyle/>
                    <a:p>
                      <a:r>
                        <a:rPr lang="en-US" sz="3200" b="1" kern="1200" dirty="0" smtClean="0">
                          <a:solidFill>
                            <a:schemeClr val="lt1"/>
                          </a:solidFill>
                          <a:effectLst/>
                          <a:latin typeface="+mn-lt"/>
                          <a:ea typeface="+mn-ea"/>
                          <a:cs typeface="+mn-cs"/>
                        </a:rPr>
                        <a:t>So that even in the worst days of tribulation that have ever fallen upon planet earth, there would be a great </a:t>
                      </a:r>
                      <a:r>
                        <a:rPr lang="en-US" sz="3200" b="1" u="sng" kern="1200" dirty="0" smtClean="0">
                          <a:solidFill>
                            <a:srgbClr val="FFFF99"/>
                          </a:solidFill>
                          <a:effectLst/>
                          <a:latin typeface="+mn-lt"/>
                          <a:ea typeface="+mn-ea"/>
                          <a:cs typeface="+mn-cs"/>
                        </a:rPr>
                        <a:t>multitude</a:t>
                      </a:r>
                      <a:r>
                        <a:rPr lang="en-US" sz="3200" b="1" kern="1200" dirty="0" smtClean="0">
                          <a:solidFill>
                            <a:srgbClr val="FFFF99"/>
                          </a:solidFill>
                          <a:effectLst/>
                          <a:latin typeface="+mn-lt"/>
                          <a:ea typeface="+mn-ea"/>
                          <a:cs typeface="+mn-cs"/>
                        </a:rPr>
                        <a:t> </a:t>
                      </a:r>
                      <a:r>
                        <a:rPr lang="en-US" sz="3200" b="1" kern="1200" dirty="0" smtClean="0">
                          <a:solidFill>
                            <a:schemeClr val="lt1"/>
                          </a:solidFill>
                          <a:effectLst/>
                          <a:latin typeface="+mn-lt"/>
                          <a:ea typeface="+mn-ea"/>
                          <a:cs typeface="+mn-cs"/>
                        </a:rPr>
                        <a:t>which no one could even count who would be saved and brought to live with Him for all eternity!</a:t>
                      </a:r>
                      <a:endParaRPr lang="en-US" sz="3200" b="1" kern="1200" dirty="0">
                        <a:solidFill>
                          <a:schemeClr val="lt1"/>
                        </a:solidFill>
                        <a:effectLst/>
                        <a:latin typeface="+mn-lt"/>
                        <a:ea typeface="+mn-ea"/>
                        <a:cs typeface="+mn-cs"/>
                      </a:endParaRPr>
                    </a:p>
                  </a:txBody>
                  <a:tcPr marL="68580" marR="68580" marT="0" marB="0">
                    <a:solidFill>
                      <a:schemeClr val="tx1"/>
                    </a:solidFill>
                  </a:tcPr>
                </a:tc>
              </a:tr>
            </a:tbl>
          </a:graphicData>
        </a:graphic>
      </p:graphicFrame>
    </p:spTree>
    <p:extLst>
      <p:ext uri="{BB962C8B-B14F-4D97-AF65-F5344CB8AC3E}">
        <p14:creationId xmlns:p14="http://schemas.microsoft.com/office/powerpoint/2010/main" val="20991463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052253044"/>
              </p:ext>
            </p:extLst>
          </p:nvPr>
        </p:nvGraphicFramePr>
        <p:xfrm>
          <a:off x="457200" y="438150"/>
          <a:ext cx="8305799" cy="4343399"/>
        </p:xfrm>
        <a:graphic>
          <a:graphicData uri="http://schemas.openxmlformats.org/drawingml/2006/table">
            <a:tbl>
              <a:tblPr firstRow="1" firstCol="1" bandRow="1">
                <a:tableStyleId>{5C22544A-7EE6-4342-B048-85BDC9FD1C3A}</a:tableStyleId>
              </a:tblPr>
              <a:tblGrid>
                <a:gridCol w="3491054"/>
                <a:gridCol w="4814745"/>
              </a:tblGrid>
              <a:tr h="4343399">
                <a:tc>
                  <a:txBody>
                    <a:bodyPr/>
                    <a:lstStyle/>
                    <a:p>
                      <a:pPr marL="0" marR="0">
                        <a:lnSpc>
                          <a:spcPct val="115000"/>
                        </a:lnSpc>
                      </a:pPr>
                      <a:r>
                        <a:rPr lang="en-US" sz="3200" b="1" dirty="0">
                          <a:solidFill>
                            <a:schemeClr val="bg1"/>
                          </a:solidFill>
                          <a:effectLst/>
                          <a:latin typeface="+mn-lt"/>
                          <a:ea typeface="Times New Roman"/>
                        </a:rPr>
                        <a:t>And how did they get there</a:t>
                      </a:r>
                      <a:r>
                        <a:rPr lang="en-US" sz="3200" b="1" dirty="0" smtClean="0">
                          <a:solidFill>
                            <a:schemeClr val="bg1"/>
                          </a:solidFill>
                          <a:effectLst/>
                          <a:latin typeface="+mn-lt"/>
                          <a:ea typeface="Times New Roman"/>
                        </a:rPr>
                        <a:t>?</a:t>
                      </a:r>
                    </a:p>
                    <a:p>
                      <a:pPr marL="0" marR="0">
                        <a:lnSpc>
                          <a:spcPct val="115000"/>
                        </a:lnSpc>
                      </a:pPr>
                      <a:endParaRPr lang="en-US" sz="3200" dirty="0">
                        <a:solidFill>
                          <a:schemeClr val="bg1"/>
                        </a:solidFill>
                        <a:effectLst/>
                        <a:latin typeface="+mn-lt"/>
                        <a:ea typeface="Times New Roman"/>
                      </a:endParaRPr>
                    </a:p>
                    <a:p>
                      <a:pPr marL="0" marR="0">
                        <a:lnSpc>
                          <a:spcPct val="115000"/>
                        </a:lnSpc>
                      </a:pPr>
                      <a:r>
                        <a:rPr lang="en-US" sz="3200" b="1" dirty="0">
                          <a:solidFill>
                            <a:schemeClr val="bg1"/>
                          </a:solidFill>
                          <a:effectLst/>
                          <a:latin typeface="+mn-lt"/>
                          <a:ea typeface="Times New Roman"/>
                        </a:rPr>
                        <a:t>They washed their robes and made them white in the blood of the Lamb.</a:t>
                      </a:r>
                      <a:endParaRPr lang="en-US" sz="3200" dirty="0">
                        <a:solidFill>
                          <a:schemeClr val="bg1"/>
                        </a:solidFill>
                        <a:effectLst/>
                        <a:latin typeface="+mn-lt"/>
                        <a:ea typeface="Times New Roman"/>
                      </a:endParaRPr>
                    </a:p>
                  </a:txBody>
                  <a:tcPr marL="68580" marR="68580" marT="0" marB="0">
                    <a:solidFill>
                      <a:schemeClr val="tx1"/>
                    </a:solidFill>
                  </a:tcPr>
                </a:tc>
                <a:tc>
                  <a:txBody>
                    <a:bodyPr/>
                    <a:lstStyle/>
                    <a:p>
                      <a:pPr marL="0" marR="0">
                        <a:lnSpc>
                          <a:spcPct val="115000"/>
                        </a:lnSpc>
                      </a:pPr>
                      <a:r>
                        <a:rPr lang="en-US" sz="3200" dirty="0">
                          <a:solidFill>
                            <a:schemeClr val="bg1"/>
                          </a:solidFill>
                          <a:effectLst/>
                          <a:latin typeface="+mn-lt"/>
                          <a:ea typeface="Times New Roman"/>
                        </a:rPr>
                        <a:t>What holy irony that when you are washed in the blood of the Lamb, your garments are made </a:t>
                      </a:r>
                      <a:r>
                        <a:rPr lang="en-US" sz="3200" u="sng" dirty="0">
                          <a:solidFill>
                            <a:schemeClr val="tx1"/>
                          </a:solidFill>
                          <a:effectLst/>
                          <a:latin typeface="+mn-lt"/>
                          <a:ea typeface="Times New Roman"/>
                        </a:rPr>
                        <a:t>white</a:t>
                      </a:r>
                      <a:r>
                        <a:rPr lang="en-US" sz="3200" dirty="0">
                          <a:solidFill>
                            <a:schemeClr val="tx1"/>
                          </a:solidFill>
                          <a:effectLst/>
                          <a:latin typeface="+mn-lt"/>
                          <a:ea typeface="Times New Roman"/>
                        </a:rPr>
                        <a:t> </a:t>
                      </a:r>
                      <a:r>
                        <a:rPr lang="en-US" sz="3200" dirty="0">
                          <a:solidFill>
                            <a:schemeClr val="bg1"/>
                          </a:solidFill>
                          <a:effectLst/>
                          <a:latin typeface="+mn-lt"/>
                          <a:ea typeface="Times New Roman"/>
                        </a:rPr>
                        <a:t>and clean.</a:t>
                      </a:r>
                    </a:p>
                  </a:txBody>
                  <a:tcPr marL="68580" marR="68580" marT="0" marB="0">
                    <a:solidFill>
                      <a:schemeClr val="tx1"/>
                    </a:solidFill>
                  </a:tcPr>
                </a:tc>
              </a:tr>
            </a:tbl>
          </a:graphicData>
        </a:graphic>
      </p:graphicFrame>
    </p:spTree>
    <p:extLst>
      <p:ext uri="{BB962C8B-B14F-4D97-AF65-F5344CB8AC3E}">
        <p14:creationId xmlns:p14="http://schemas.microsoft.com/office/powerpoint/2010/main" val="194601197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268351064"/>
              </p:ext>
            </p:extLst>
          </p:nvPr>
        </p:nvGraphicFramePr>
        <p:xfrm>
          <a:off x="457200" y="438150"/>
          <a:ext cx="8305799" cy="4343399"/>
        </p:xfrm>
        <a:graphic>
          <a:graphicData uri="http://schemas.openxmlformats.org/drawingml/2006/table">
            <a:tbl>
              <a:tblPr firstRow="1" firstCol="1" bandRow="1">
                <a:tableStyleId>{5C22544A-7EE6-4342-B048-85BDC9FD1C3A}</a:tableStyleId>
              </a:tblPr>
              <a:tblGrid>
                <a:gridCol w="3491054"/>
                <a:gridCol w="4814745"/>
              </a:tblGrid>
              <a:tr h="4343399">
                <a:tc>
                  <a:txBody>
                    <a:bodyPr/>
                    <a:lstStyle/>
                    <a:p>
                      <a:pPr marL="0" marR="0">
                        <a:lnSpc>
                          <a:spcPct val="115000"/>
                        </a:lnSpc>
                      </a:pPr>
                      <a:r>
                        <a:rPr lang="en-US" sz="3200" b="1" dirty="0">
                          <a:solidFill>
                            <a:schemeClr val="bg1"/>
                          </a:solidFill>
                          <a:effectLst/>
                          <a:latin typeface="+mn-lt"/>
                          <a:ea typeface="Times New Roman"/>
                        </a:rPr>
                        <a:t>And how did they get there</a:t>
                      </a:r>
                      <a:r>
                        <a:rPr lang="en-US" sz="3200" b="1" dirty="0" smtClean="0">
                          <a:solidFill>
                            <a:schemeClr val="bg1"/>
                          </a:solidFill>
                          <a:effectLst/>
                          <a:latin typeface="+mn-lt"/>
                          <a:ea typeface="Times New Roman"/>
                        </a:rPr>
                        <a:t>?</a:t>
                      </a:r>
                    </a:p>
                    <a:p>
                      <a:pPr marL="0" marR="0">
                        <a:lnSpc>
                          <a:spcPct val="115000"/>
                        </a:lnSpc>
                      </a:pPr>
                      <a:endParaRPr lang="en-US" sz="3200" dirty="0">
                        <a:solidFill>
                          <a:schemeClr val="bg1"/>
                        </a:solidFill>
                        <a:effectLst/>
                        <a:latin typeface="+mn-lt"/>
                        <a:ea typeface="Times New Roman"/>
                      </a:endParaRPr>
                    </a:p>
                    <a:p>
                      <a:pPr marL="0" marR="0">
                        <a:lnSpc>
                          <a:spcPct val="115000"/>
                        </a:lnSpc>
                      </a:pPr>
                      <a:r>
                        <a:rPr lang="en-US" sz="3200" b="1" dirty="0">
                          <a:solidFill>
                            <a:schemeClr val="bg1"/>
                          </a:solidFill>
                          <a:effectLst/>
                          <a:latin typeface="+mn-lt"/>
                          <a:ea typeface="Times New Roman"/>
                        </a:rPr>
                        <a:t>They washed their robes and made them white in the blood of the Lamb.</a:t>
                      </a:r>
                      <a:endParaRPr lang="en-US" sz="3200" dirty="0">
                        <a:solidFill>
                          <a:schemeClr val="bg1"/>
                        </a:solidFill>
                        <a:effectLst/>
                        <a:latin typeface="+mn-lt"/>
                        <a:ea typeface="Times New Roman"/>
                      </a:endParaRPr>
                    </a:p>
                  </a:txBody>
                  <a:tcPr marL="68580" marR="68580" marT="0" marB="0">
                    <a:solidFill>
                      <a:schemeClr val="tx1"/>
                    </a:solidFill>
                  </a:tcPr>
                </a:tc>
                <a:tc>
                  <a:txBody>
                    <a:bodyPr/>
                    <a:lstStyle/>
                    <a:p>
                      <a:pPr marL="0" marR="0">
                        <a:lnSpc>
                          <a:spcPct val="115000"/>
                        </a:lnSpc>
                      </a:pPr>
                      <a:r>
                        <a:rPr lang="en-US" sz="3200" dirty="0">
                          <a:solidFill>
                            <a:schemeClr val="bg1"/>
                          </a:solidFill>
                          <a:effectLst/>
                          <a:latin typeface="+mn-lt"/>
                          <a:ea typeface="Times New Roman"/>
                        </a:rPr>
                        <a:t>What holy irony that when you are washed in the blood of the Lamb, your garments are made </a:t>
                      </a:r>
                      <a:r>
                        <a:rPr lang="en-US" sz="3200" u="sng" dirty="0">
                          <a:solidFill>
                            <a:srgbClr val="FFFF99"/>
                          </a:solidFill>
                          <a:effectLst/>
                          <a:latin typeface="+mn-lt"/>
                          <a:ea typeface="Times New Roman"/>
                        </a:rPr>
                        <a:t>white</a:t>
                      </a:r>
                      <a:r>
                        <a:rPr lang="en-US" sz="3200" dirty="0">
                          <a:solidFill>
                            <a:srgbClr val="FFFF99"/>
                          </a:solidFill>
                          <a:effectLst/>
                          <a:latin typeface="+mn-lt"/>
                          <a:ea typeface="Times New Roman"/>
                        </a:rPr>
                        <a:t> </a:t>
                      </a:r>
                      <a:r>
                        <a:rPr lang="en-US" sz="3200" dirty="0">
                          <a:solidFill>
                            <a:schemeClr val="bg1"/>
                          </a:solidFill>
                          <a:effectLst/>
                          <a:latin typeface="+mn-lt"/>
                          <a:ea typeface="Times New Roman"/>
                        </a:rPr>
                        <a:t>and clean.</a:t>
                      </a:r>
                    </a:p>
                  </a:txBody>
                  <a:tcPr marL="68580" marR="68580" marT="0" marB="0">
                    <a:solidFill>
                      <a:schemeClr val="tx1"/>
                    </a:solidFill>
                  </a:tcPr>
                </a:tc>
              </a:tr>
            </a:tbl>
          </a:graphicData>
        </a:graphic>
      </p:graphicFrame>
    </p:spTree>
    <p:extLst>
      <p:ext uri="{BB962C8B-B14F-4D97-AF65-F5344CB8AC3E}">
        <p14:creationId xmlns:p14="http://schemas.microsoft.com/office/powerpoint/2010/main" val="358320322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38150"/>
            <a:ext cx="8686800" cy="4572000"/>
          </a:xfrm>
        </p:spPr>
        <p:txBody>
          <a:bodyPr>
            <a:noAutofit/>
          </a:bodyPr>
          <a:lstStyle/>
          <a:p>
            <a:r>
              <a:rPr lang="en-US" dirty="0">
                <a:solidFill>
                  <a:schemeClr val="bg1"/>
                </a:solidFill>
              </a:rPr>
              <a:t>And what are the results?</a:t>
            </a:r>
          </a:p>
          <a:p>
            <a:r>
              <a:rPr lang="en-US" b="1" dirty="0">
                <a:solidFill>
                  <a:schemeClr val="bg1"/>
                </a:solidFill>
              </a:rPr>
              <a:t>God will </a:t>
            </a:r>
            <a:r>
              <a:rPr lang="en-US" b="1" u="sng" dirty="0"/>
              <a:t>dwell</a:t>
            </a:r>
            <a:r>
              <a:rPr lang="en-US" b="1" dirty="0"/>
              <a:t> </a:t>
            </a:r>
            <a:r>
              <a:rPr lang="en-US" b="1" dirty="0">
                <a:solidFill>
                  <a:schemeClr val="bg1"/>
                </a:solidFill>
              </a:rPr>
              <a:t>with them!</a:t>
            </a:r>
            <a:endParaRPr lang="en-US" dirty="0">
              <a:solidFill>
                <a:schemeClr val="bg1"/>
              </a:solidFill>
            </a:endParaRPr>
          </a:p>
          <a:p>
            <a:r>
              <a:rPr lang="en-US" b="1" dirty="0">
                <a:solidFill>
                  <a:schemeClr val="bg1"/>
                </a:solidFill>
              </a:rPr>
              <a:t>They will have no need or </a:t>
            </a:r>
            <a:r>
              <a:rPr lang="en-US" b="1" u="sng" dirty="0"/>
              <a:t>pain</a:t>
            </a:r>
            <a:r>
              <a:rPr lang="en-US" b="1" dirty="0">
                <a:solidFill>
                  <a:schemeClr val="bg1"/>
                </a:solidFill>
              </a:rPr>
              <a:t>.</a:t>
            </a:r>
            <a:endParaRPr lang="en-US" dirty="0">
              <a:solidFill>
                <a:schemeClr val="bg1"/>
              </a:solidFill>
            </a:endParaRPr>
          </a:p>
          <a:p>
            <a:r>
              <a:rPr lang="en-US" b="1" dirty="0">
                <a:solidFill>
                  <a:schemeClr val="bg1"/>
                </a:solidFill>
              </a:rPr>
              <a:t>The Lamb of God will lead them to fountains of </a:t>
            </a:r>
            <a:r>
              <a:rPr lang="en-US" b="1" u="sng" dirty="0"/>
              <a:t>living</a:t>
            </a:r>
            <a:r>
              <a:rPr lang="en-US" b="1" dirty="0"/>
              <a:t> </a:t>
            </a:r>
            <a:r>
              <a:rPr lang="en-US" b="1" dirty="0">
                <a:solidFill>
                  <a:schemeClr val="bg1"/>
                </a:solidFill>
              </a:rPr>
              <a:t>water.</a:t>
            </a:r>
            <a:endParaRPr lang="en-US" dirty="0">
              <a:solidFill>
                <a:schemeClr val="bg1"/>
              </a:solidFill>
            </a:endParaRPr>
          </a:p>
          <a:p>
            <a:r>
              <a:rPr lang="en-US" b="1" dirty="0">
                <a:solidFill>
                  <a:schemeClr val="bg1"/>
                </a:solidFill>
              </a:rPr>
              <a:t>He Himself will be their </a:t>
            </a:r>
            <a:r>
              <a:rPr lang="en-US" b="1" u="sng" dirty="0"/>
              <a:t>shepherd</a:t>
            </a:r>
            <a:r>
              <a:rPr lang="en-US" b="1" dirty="0">
                <a:solidFill>
                  <a:schemeClr val="bg1"/>
                </a:solidFill>
              </a:rPr>
              <a:t>.</a:t>
            </a:r>
            <a:endParaRPr lang="en-US" dirty="0">
              <a:solidFill>
                <a:schemeClr val="bg1"/>
              </a:solidFill>
            </a:endParaRPr>
          </a:p>
          <a:p>
            <a:r>
              <a:rPr lang="en-US" b="1" dirty="0">
                <a:solidFill>
                  <a:schemeClr val="bg1"/>
                </a:solidFill>
              </a:rPr>
              <a:t>And God will wipe away every </a:t>
            </a:r>
            <a:r>
              <a:rPr lang="en-US" b="1" u="sng" dirty="0"/>
              <a:t>tear</a:t>
            </a:r>
            <a:r>
              <a:rPr lang="en-US" b="1" dirty="0"/>
              <a:t> </a:t>
            </a:r>
            <a:r>
              <a:rPr lang="en-US" b="1" dirty="0">
                <a:solidFill>
                  <a:schemeClr val="bg1"/>
                </a:solidFill>
              </a:rPr>
              <a:t>from their eyes</a:t>
            </a:r>
            <a:r>
              <a:rPr lang="en-US" b="1" dirty="0" smtClean="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101845862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38150"/>
            <a:ext cx="8686800" cy="4572000"/>
          </a:xfrm>
        </p:spPr>
        <p:txBody>
          <a:bodyPr>
            <a:noAutofit/>
          </a:bodyPr>
          <a:lstStyle/>
          <a:p>
            <a:r>
              <a:rPr lang="en-US" dirty="0">
                <a:solidFill>
                  <a:schemeClr val="bg1"/>
                </a:solidFill>
              </a:rPr>
              <a:t>And what are the results?</a:t>
            </a:r>
          </a:p>
          <a:p>
            <a:r>
              <a:rPr lang="en-US" b="1" dirty="0">
                <a:solidFill>
                  <a:schemeClr val="bg1"/>
                </a:solidFill>
              </a:rPr>
              <a:t>God will </a:t>
            </a:r>
            <a:r>
              <a:rPr lang="en-US" b="1" u="sng" dirty="0">
                <a:solidFill>
                  <a:srgbClr val="FFFF99"/>
                </a:solidFill>
              </a:rPr>
              <a:t>dwell</a:t>
            </a:r>
            <a:r>
              <a:rPr lang="en-US" b="1" dirty="0">
                <a:solidFill>
                  <a:srgbClr val="FFFF99"/>
                </a:solidFill>
              </a:rPr>
              <a:t> </a:t>
            </a:r>
            <a:r>
              <a:rPr lang="en-US" b="1" dirty="0">
                <a:solidFill>
                  <a:schemeClr val="bg1"/>
                </a:solidFill>
              </a:rPr>
              <a:t>with them!</a:t>
            </a:r>
            <a:endParaRPr lang="en-US" dirty="0">
              <a:solidFill>
                <a:schemeClr val="bg1"/>
              </a:solidFill>
            </a:endParaRPr>
          </a:p>
          <a:p>
            <a:r>
              <a:rPr lang="en-US" b="1" dirty="0">
                <a:solidFill>
                  <a:schemeClr val="bg1"/>
                </a:solidFill>
              </a:rPr>
              <a:t>They will have no need or </a:t>
            </a:r>
            <a:r>
              <a:rPr lang="en-US" b="1" u="sng" dirty="0"/>
              <a:t>pain</a:t>
            </a:r>
            <a:r>
              <a:rPr lang="en-US" b="1" dirty="0">
                <a:solidFill>
                  <a:schemeClr val="bg1"/>
                </a:solidFill>
              </a:rPr>
              <a:t>.</a:t>
            </a:r>
            <a:endParaRPr lang="en-US" dirty="0">
              <a:solidFill>
                <a:schemeClr val="bg1"/>
              </a:solidFill>
            </a:endParaRPr>
          </a:p>
          <a:p>
            <a:r>
              <a:rPr lang="en-US" b="1" dirty="0">
                <a:solidFill>
                  <a:schemeClr val="bg1"/>
                </a:solidFill>
              </a:rPr>
              <a:t>The Lamb of God will lead them to fountains of </a:t>
            </a:r>
            <a:r>
              <a:rPr lang="en-US" b="1" u="sng" dirty="0"/>
              <a:t>living</a:t>
            </a:r>
            <a:r>
              <a:rPr lang="en-US" b="1" dirty="0"/>
              <a:t> </a:t>
            </a:r>
            <a:r>
              <a:rPr lang="en-US" b="1" dirty="0">
                <a:solidFill>
                  <a:schemeClr val="bg1"/>
                </a:solidFill>
              </a:rPr>
              <a:t>water.</a:t>
            </a:r>
            <a:endParaRPr lang="en-US" dirty="0">
              <a:solidFill>
                <a:schemeClr val="bg1"/>
              </a:solidFill>
            </a:endParaRPr>
          </a:p>
          <a:p>
            <a:r>
              <a:rPr lang="en-US" b="1" dirty="0">
                <a:solidFill>
                  <a:schemeClr val="bg1"/>
                </a:solidFill>
              </a:rPr>
              <a:t>He Himself will be their </a:t>
            </a:r>
            <a:r>
              <a:rPr lang="en-US" b="1" u="sng" dirty="0"/>
              <a:t>shepherd</a:t>
            </a:r>
            <a:r>
              <a:rPr lang="en-US" b="1" dirty="0">
                <a:solidFill>
                  <a:schemeClr val="bg1"/>
                </a:solidFill>
              </a:rPr>
              <a:t>.</a:t>
            </a:r>
            <a:endParaRPr lang="en-US" dirty="0">
              <a:solidFill>
                <a:schemeClr val="bg1"/>
              </a:solidFill>
            </a:endParaRPr>
          </a:p>
          <a:p>
            <a:r>
              <a:rPr lang="en-US" b="1" dirty="0">
                <a:solidFill>
                  <a:schemeClr val="bg1"/>
                </a:solidFill>
              </a:rPr>
              <a:t>And God will wipe away every </a:t>
            </a:r>
            <a:r>
              <a:rPr lang="en-US" b="1" u="sng" dirty="0"/>
              <a:t>tear</a:t>
            </a:r>
            <a:r>
              <a:rPr lang="en-US" b="1" dirty="0"/>
              <a:t> </a:t>
            </a:r>
            <a:r>
              <a:rPr lang="en-US" b="1" dirty="0">
                <a:solidFill>
                  <a:schemeClr val="bg1"/>
                </a:solidFill>
              </a:rPr>
              <a:t>from their eyes</a:t>
            </a:r>
            <a:r>
              <a:rPr lang="en-US" b="1" dirty="0" smtClean="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35448845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61950"/>
            <a:ext cx="4343400" cy="4781550"/>
          </a:xfrm>
        </p:spPr>
        <p:txBody>
          <a:bodyPr>
            <a:normAutofit/>
          </a:bodyPr>
          <a:lstStyle/>
          <a:p>
            <a:r>
              <a:rPr lang="en-US" dirty="0">
                <a:solidFill>
                  <a:schemeClr val="bg1"/>
                </a:solidFill>
              </a:rPr>
              <a:t>A series of </a:t>
            </a:r>
            <a:r>
              <a:rPr lang="en-US" b="1" u="sng" dirty="0">
                <a:solidFill>
                  <a:srgbClr val="FFFF99"/>
                </a:solidFill>
              </a:rPr>
              <a:t>judgments</a:t>
            </a:r>
            <a:r>
              <a:rPr lang="en-US" dirty="0">
                <a:solidFill>
                  <a:srgbClr val="FFFF99"/>
                </a:solidFill>
              </a:rPr>
              <a:t> </a:t>
            </a:r>
            <a:r>
              <a:rPr lang="en-US" dirty="0">
                <a:solidFill>
                  <a:schemeClr val="bg1"/>
                </a:solidFill>
              </a:rPr>
              <a:t>fall upon the earth.  The first four are signaled by the appearance of four </a:t>
            </a:r>
            <a:r>
              <a:rPr lang="en-US" b="1" u="sng" dirty="0"/>
              <a:t>horsemen</a:t>
            </a:r>
            <a:r>
              <a:rPr lang="en-US" dirty="0">
                <a:solidFill>
                  <a:schemeClr val="bg1"/>
                </a:solidFill>
              </a:rPr>
              <a:t>. </a:t>
            </a:r>
            <a:endParaRPr lang="en-US" dirty="0">
              <a:solidFill>
                <a:schemeClr val="bg1"/>
              </a:solidFill>
            </a:endParaRPr>
          </a:p>
        </p:txBody>
      </p:sp>
      <p:pic>
        <p:nvPicPr>
          <p:cNvPr id="5" name="Picture 2"/>
          <p:cNvPicPr>
            <a:picLocks noChangeAspect="1" noChangeArrowheads="1"/>
          </p:cNvPicPr>
          <p:nvPr/>
        </p:nvPicPr>
        <p:blipFill>
          <a:blip r:embed="rId2"/>
          <a:srcRect/>
          <a:stretch>
            <a:fillRect/>
          </a:stretch>
        </p:blipFill>
        <p:spPr bwMode="auto">
          <a:xfrm>
            <a:off x="4800600" y="666750"/>
            <a:ext cx="4343400" cy="3867150"/>
          </a:xfrm>
          <a:prstGeom prst="rect">
            <a:avLst/>
          </a:prstGeom>
          <a:noFill/>
          <a:ln w="9525">
            <a:noFill/>
            <a:miter lim="800000"/>
            <a:headEnd/>
            <a:tailEnd/>
          </a:ln>
          <a:effectLst/>
        </p:spPr>
      </p:pic>
    </p:spTree>
    <p:extLst>
      <p:ext uri="{BB962C8B-B14F-4D97-AF65-F5344CB8AC3E}">
        <p14:creationId xmlns:p14="http://schemas.microsoft.com/office/powerpoint/2010/main" val="117462491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38150"/>
            <a:ext cx="8686800" cy="4572000"/>
          </a:xfrm>
        </p:spPr>
        <p:txBody>
          <a:bodyPr>
            <a:noAutofit/>
          </a:bodyPr>
          <a:lstStyle/>
          <a:p>
            <a:r>
              <a:rPr lang="en-US" dirty="0">
                <a:solidFill>
                  <a:schemeClr val="bg1"/>
                </a:solidFill>
              </a:rPr>
              <a:t>And what are the results?</a:t>
            </a:r>
          </a:p>
          <a:p>
            <a:r>
              <a:rPr lang="en-US" b="1" dirty="0">
                <a:solidFill>
                  <a:schemeClr val="bg1"/>
                </a:solidFill>
              </a:rPr>
              <a:t>God will </a:t>
            </a:r>
            <a:r>
              <a:rPr lang="en-US" b="1" u="sng" dirty="0">
                <a:solidFill>
                  <a:srgbClr val="FFFF99"/>
                </a:solidFill>
              </a:rPr>
              <a:t>dwell</a:t>
            </a:r>
            <a:r>
              <a:rPr lang="en-US" b="1" dirty="0">
                <a:solidFill>
                  <a:srgbClr val="FFFF99"/>
                </a:solidFill>
              </a:rPr>
              <a:t> </a:t>
            </a:r>
            <a:r>
              <a:rPr lang="en-US" b="1" dirty="0">
                <a:solidFill>
                  <a:schemeClr val="bg1"/>
                </a:solidFill>
              </a:rPr>
              <a:t>with them!</a:t>
            </a:r>
            <a:endParaRPr lang="en-US" dirty="0">
              <a:solidFill>
                <a:schemeClr val="bg1"/>
              </a:solidFill>
            </a:endParaRPr>
          </a:p>
          <a:p>
            <a:r>
              <a:rPr lang="en-US" b="1" dirty="0">
                <a:solidFill>
                  <a:schemeClr val="bg1"/>
                </a:solidFill>
              </a:rPr>
              <a:t>They will have no need or </a:t>
            </a:r>
            <a:r>
              <a:rPr lang="en-US" b="1" u="sng" dirty="0">
                <a:solidFill>
                  <a:srgbClr val="FFFF99"/>
                </a:solidFill>
              </a:rPr>
              <a:t>pain</a:t>
            </a:r>
            <a:r>
              <a:rPr lang="en-US" b="1" dirty="0">
                <a:solidFill>
                  <a:schemeClr val="bg1"/>
                </a:solidFill>
              </a:rPr>
              <a:t>.</a:t>
            </a:r>
            <a:endParaRPr lang="en-US" dirty="0">
              <a:solidFill>
                <a:schemeClr val="bg1"/>
              </a:solidFill>
            </a:endParaRPr>
          </a:p>
          <a:p>
            <a:r>
              <a:rPr lang="en-US" b="1" dirty="0">
                <a:solidFill>
                  <a:schemeClr val="bg1"/>
                </a:solidFill>
              </a:rPr>
              <a:t>The Lamb of God will lead them to fountains of </a:t>
            </a:r>
            <a:r>
              <a:rPr lang="en-US" b="1" u="sng" dirty="0"/>
              <a:t>living</a:t>
            </a:r>
            <a:r>
              <a:rPr lang="en-US" b="1" dirty="0"/>
              <a:t> </a:t>
            </a:r>
            <a:r>
              <a:rPr lang="en-US" b="1" dirty="0">
                <a:solidFill>
                  <a:schemeClr val="bg1"/>
                </a:solidFill>
              </a:rPr>
              <a:t>water.</a:t>
            </a:r>
            <a:endParaRPr lang="en-US" dirty="0">
              <a:solidFill>
                <a:schemeClr val="bg1"/>
              </a:solidFill>
            </a:endParaRPr>
          </a:p>
          <a:p>
            <a:r>
              <a:rPr lang="en-US" b="1" dirty="0">
                <a:solidFill>
                  <a:schemeClr val="bg1"/>
                </a:solidFill>
              </a:rPr>
              <a:t>He Himself will be their </a:t>
            </a:r>
            <a:r>
              <a:rPr lang="en-US" b="1" u="sng" dirty="0"/>
              <a:t>shepherd</a:t>
            </a:r>
            <a:r>
              <a:rPr lang="en-US" b="1" dirty="0">
                <a:solidFill>
                  <a:schemeClr val="bg1"/>
                </a:solidFill>
              </a:rPr>
              <a:t>.</a:t>
            </a:r>
            <a:endParaRPr lang="en-US" dirty="0">
              <a:solidFill>
                <a:schemeClr val="bg1"/>
              </a:solidFill>
            </a:endParaRPr>
          </a:p>
          <a:p>
            <a:r>
              <a:rPr lang="en-US" b="1" dirty="0">
                <a:solidFill>
                  <a:schemeClr val="bg1"/>
                </a:solidFill>
              </a:rPr>
              <a:t>And God will wipe away every </a:t>
            </a:r>
            <a:r>
              <a:rPr lang="en-US" b="1" u="sng" dirty="0"/>
              <a:t>tear</a:t>
            </a:r>
            <a:r>
              <a:rPr lang="en-US" b="1" dirty="0"/>
              <a:t> </a:t>
            </a:r>
            <a:r>
              <a:rPr lang="en-US" b="1" dirty="0">
                <a:solidFill>
                  <a:schemeClr val="bg1"/>
                </a:solidFill>
              </a:rPr>
              <a:t>from their eyes</a:t>
            </a:r>
            <a:r>
              <a:rPr lang="en-US" b="1" dirty="0" smtClean="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251411243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38150"/>
            <a:ext cx="8686800" cy="4572000"/>
          </a:xfrm>
        </p:spPr>
        <p:txBody>
          <a:bodyPr>
            <a:noAutofit/>
          </a:bodyPr>
          <a:lstStyle/>
          <a:p>
            <a:r>
              <a:rPr lang="en-US" dirty="0">
                <a:solidFill>
                  <a:schemeClr val="bg1"/>
                </a:solidFill>
              </a:rPr>
              <a:t>And what are the results?</a:t>
            </a:r>
          </a:p>
          <a:p>
            <a:r>
              <a:rPr lang="en-US" b="1" dirty="0">
                <a:solidFill>
                  <a:schemeClr val="bg1"/>
                </a:solidFill>
              </a:rPr>
              <a:t>God will </a:t>
            </a:r>
            <a:r>
              <a:rPr lang="en-US" b="1" u="sng" dirty="0">
                <a:solidFill>
                  <a:srgbClr val="FFFF99"/>
                </a:solidFill>
              </a:rPr>
              <a:t>dwell</a:t>
            </a:r>
            <a:r>
              <a:rPr lang="en-US" b="1" dirty="0">
                <a:solidFill>
                  <a:srgbClr val="FFFF99"/>
                </a:solidFill>
              </a:rPr>
              <a:t> </a:t>
            </a:r>
            <a:r>
              <a:rPr lang="en-US" b="1" dirty="0">
                <a:solidFill>
                  <a:schemeClr val="bg1"/>
                </a:solidFill>
              </a:rPr>
              <a:t>with them!</a:t>
            </a:r>
            <a:endParaRPr lang="en-US" dirty="0">
              <a:solidFill>
                <a:schemeClr val="bg1"/>
              </a:solidFill>
            </a:endParaRPr>
          </a:p>
          <a:p>
            <a:r>
              <a:rPr lang="en-US" b="1" dirty="0">
                <a:solidFill>
                  <a:schemeClr val="bg1"/>
                </a:solidFill>
              </a:rPr>
              <a:t>They will have no need or </a:t>
            </a:r>
            <a:r>
              <a:rPr lang="en-US" b="1" u="sng" dirty="0">
                <a:solidFill>
                  <a:srgbClr val="FFFF99"/>
                </a:solidFill>
              </a:rPr>
              <a:t>pain</a:t>
            </a:r>
            <a:r>
              <a:rPr lang="en-US" b="1" dirty="0">
                <a:solidFill>
                  <a:schemeClr val="bg1"/>
                </a:solidFill>
              </a:rPr>
              <a:t>.</a:t>
            </a:r>
            <a:endParaRPr lang="en-US" dirty="0">
              <a:solidFill>
                <a:schemeClr val="bg1"/>
              </a:solidFill>
            </a:endParaRPr>
          </a:p>
          <a:p>
            <a:r>
              <a:rPr lang="en-US" b="1" dirty="0">
                <a:solidFill>
                  <a:schemeClr val="bg1"/>
                </a:solidFill>
              </a:rPr>
              <a:t>The Lamb of God will lead them to fountains of </a:t>
            </a:r>
            <a:r>
              <a:rPr lang="en-US" b="1" u="sng" dirty="0">
                <a:solidFill>
                  <a:srgbClr val="FFFF99"/>
                </a:solidFill>
              </a:rPr>
              <a:t>living</a:t>
            </a:r>
            <a:r>
              <a:rPr lang="en-US" b="1" dirty="0">
                <a:solidFill>
                  <a:srgbClr val="FFFF99"/>
                </a:solidFill>
              </a:rPr>
              <a:t> </a:t>
            </a:r>
            <a:r>
              <a:rPr lang="en-US" b="1" dirty="0">
                <a:solidFill>
                  <a:schemeClr val="bg1"/>
                </a:solidFill>
              </a:rPr>
              <a:t>water.</a:t>
            </a:r>
            <a:endParaRPr lang="en-US" dirty="0">
              <a:solidFill>
                <a:schemeClr val="bg1"/>
              </a:solidFill>
            </a:endParaRPr>
          </a:p>
          <a:p>
            <a:r>
              <a:rPr lang="en-US" b="1" dirty="0">
                <a:solidFill>
                  <a:schemeClr val="bg1"/>
                </a:solidFill>
              </a:rPr>
              <a:t>He Himself will be their </a:t>
            </a:r>
            <a:r>
              <a:rPr lang="en-US" b="1" u="sng" dirty="0"/>
              <a:t>shepherd</a:t>
            </a:r>
            <a:r>
              <a:rPr lang="en-US" b="1" dirty="0">
                <a:solidFill>
                  <a:schemeClr val="bg1"/>
                </a:solidFill>
              </a:rPr>
              <a:t>.</a:t>
            </a:r>
            <a:endParaRPr lang="en-US" dirty="0">
              <a:solidFill>
                <a:schemeClr val="bg1"/>
              </a:solidFill>
            </a:endParaRPr>
          </a:p>
          <a:p>
            <a:r>
              <a:rPr lang="en-US" b="1" dirty="0">
                <a:solidFill>
                  <a:schemeClr val="bg1"/>
                </a:solidFill>
              </a:rPr>
              <a:t>And God will wipe away every </a:t>
            </a:r>
            <a:r>
              <a:rPr lang="en-US" b="1" u="sng" dirty="0"/>
              <a:t>tear</a:t>
            </a:r>
            <a:r>
              <a:rPr lang="en-US" b="1" dirty="0"/>
              <a:t> </a:t>
            </a:r>
            <a:r>
              <a:rPr lang="en-US" b="1" dirty="0">
                <a:solidFill>
                  <a:schemeClr val="bg1"/>
                </a:solidFill>
              </a:rPr>
              <a:t>from their eyes</a:t>
            </a:r>
            <a:r>
              <a:rPr lang="en-US" b="1" dirty="0" smtClean="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274507780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38150"/>
            <a:ext cx="8686800" cy="4572000"/>
          </a:xfrm>
        </p:spPr>
        <p:txBody>
          <a:bodyPr>
            <a:noAutofit/>
          </a:bodyPr>
          <a:lstStyle/>
          <a:p>
            <a:r>
              <a:rPr lang="en-US" dirty="0">
                <a:solidFill>
                  <a:schemeClr val="bg1"/>
                </a:solidFill>
              </a:rPr>
              <a:t>And what are the results?</a:t>
            </a:r>
          </a:p>
          <a:p>
            <a:r>
              <a:rPr lang="en-US" b="1" dirty="0">
                <a:solidFill>
                  <a:schemeClr val="bg1"/>
                </a:solidFill>
              </a:rPr>
              <a:t>God will </a:t>
            </a:r>
            <a:r>
              <a:rPr lang="en-US" b="1" u="sng" dirty="0">
                <a:solidFill>
                  <a:srgbClr val="FFFF99"/>
                </a:solidFill>
              </a:rPr>
              <a:t>dwell</a:t>
            </a:r>
            <a:r>
              <a:rPr lang="en-US" b="1" dirty="0">
                <a:solidFill>
                  <a:srgbClr val="FFFF99"/>
                </a:solidFill>
              </a:rPr>
              <a:t> </a:t>
            </a:r>
            <a:r>
              <a:rPr lang="en-US" b="1" dirty="0">
                <a:solidFill>
                  <a:schemeClr val="bg1"/>
                </a:solidFill>
              </a:rPr>
              <a:t>with them!</a:t>
            </a:r>
            <a:endParaRPr lang="en-US" dirty="0">
              <a:solidFill>
                <a:schemeClr val="bg1"/>
              </a:solidFill>
            </a:endParaRPr>
          </a:p>
          <a:p>
            <a:r>
              <a:rPr lang="en-US" b="1" dirty="0">
                <a:solidFill>
                  <a:schemeClr val="bg1"/>
                </a:solidFill>
              </a:rPr>
              <a:t>They will have no need or </a:t>
            </a:r>
            <a:r>
              <a:rPr lang="en-US" b="1" u="sng" dirty="0">
                <a:solidFill>
                  <a:srgbClr val="FFFF99"/>
                </a:solidFill>
              </a:rPr>
              <a:t>pain</a:t>
            </a:r>
            <a:r>
              <a:rPr lang="en-US" b="1" dirty="0">
                <a:solidFill>
                  <a:schemeClr val="bg1"/>
                </a:solidFill>
              </a:rPr>
              <a:t>.</a:t>
            </a:r>
            <a:endParaRPr lang="en-US" dirty="0">
              <a:solidFill>
                <a:schemeClr val="bg1"/>
              </a:solidFill>
            </a:endParaRPr>
          </a:p>
          <a:p>
            <a:r>
              <a:rPr lang="en-US" b="1" dirty="0">
                <a:solidFill>
                  <a:schemeClr val="bg1"/>
                </a:solidFill>
              </a:rPr>
              <a:t>The Lamb of God will lead them to fountains of </a:t>
            </a:r>
            <a:r>
              <a:rPr lang="en-US" b="1" u="sng" dirty="0">
                <a:solidFill>
                  <a:srgbClr val="FFFF99"/>
                </a:solidFill>
              </a:rPr>
              <a:t>living</a:t>
            </a:r>
            <a:r>
              <a:rPr lang="en-US" b="1" dirty="0">
                <a:solidFill>
                  <a:srgbClr val="FFFF99"/>
                </a:solidFill>
              </a:rPr>
              <a:t> </a:t>
            </a:r>
            <a:r>
              <a:rPr lang="en-US" b="1" dirty="0">
                <a:solidFill>
                  <a:schemeClr val="bg1"/>
                </a:solidFill>
              </a:rPr>
              <a:t>water.</a:t>
            </a:r>
            <a:endParaRPr lang="en-US" dirty="0">
              <a:solidFill>
                <a:schemeClr val="bg1"/>
              </a:solidFill>
            </a:endParaRPr>
          </a:p>
          <a:p>
            <a:r>
              <a:rPr lang="en-US" b="1" dirty="0">
                <a:solidFill>
                  <a:schemeClr val="bg1"/>
                </a:solidFill>
              </a:rPr>
              <a:t>He Himself will be their </a:t>
            </a:r>
            <a:r>
              <a:rPr lang="en-US" b="1" u="sng" dirty="0">
                <a:solidFill>
                  <a:srgbClr val="FFFF99"/>
                </a:solidFill>
              </a:rPr>
              <a:t>shepherd</a:t>
            </a:r>
            <a:r>
              <a:rPr lang="en-US" b="1" dirty="0">
                <a:solidFill>
                  <a:schemeClr val="bg1"/>
                </a:solidFill>
              </a:rPr>
              <a:t>.</a:t>
            </a:r>
            <a:endParaRPr lang="en-US" dirty="0">
              <a:solidFill>
                <a:schemeClr val="bg1"/>
              </a:solidFill>
            </a:endParaRPr>
          </a:p>
          <a:p>
            <a:r>
              <a:rPr lang="en-US" b="1" dirty="0">
                <a:solidFill>
                  <a:schemeClr val="bg1"/>
                </a:solidFill>
              </a:rPr>
              <a:t>And God will wipe away every </a:t>
            </a:r>
            <a:r>
              <a:rPr lang="en-US" b="1" u="sng" dirty="0"/>
              <a:t>tear</a:t>
            </a:r>
            <a:r>
              <a:rPr lang="en-US" b="1" dirty="0"/>
              <a:t> </a:t>
            </a:r>
            <a:r>
              <a:rPr lang="en-US" b="1" dirty="0">
                <a:solidFill>
                  <a:schemeClr val="bg1"/>
                </a:solidFill>
              </a:rPr>
              <a:t>from their eyes</a:t>
            </a:r>
            <a:r>
              <a:rPr lang="en-US" b="1" dirty="0" smtClean="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121896816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38150"/>
            <a:ext cx="8686800" cy="4572000"/>
          </a:xfrm>
        </p:spPr>
        <p:txBody>
          <a:bodyPr>
            <a:noAutofit/>
          </a:bodyPr>
          <a:lstStyle/>
          <a:p>
            <a:r>
              <a:rPr lang="en-US" dirty="0">
                <a:solidFill>
                  <a:schemeClr val="bg1"/>
                </a:solidFill>
              </a:rPr>
              <a:t>And what are the results?</a:t>
            </a:r>
          </a:p>
          <a:p>
            <a:r>
              <a:rPr lang="en-US" b="1" dirty="0">
                <a:solidFill>
                  <a:schemeClr val="bg1"/>
                </a:solidFill>
              </a:rPr>
              <a:t>God will </a:t>
            </a:r>
            <a:r>
              <a:rPr lang="en-US" b="1" u="sng" dirty="0">
                <a:solidFill>
                  <a:srgbClr val="FFFF99"/>
                </a:solidFill>
              </a:rPr>
              <a:t>dwell</a:t>
            </a:r>
            <a:r>
              <a:rPr lang="en-US" b="1" dirty="0">
                <a:solidFill>
                  <a:srgbClr val="FFFF99"/>
                </a:solidFill>
              </a:rPr>
              <a:t> </a:t>
            </a:r>
            <a:r>
              <a:rPr lang="en-US" b="1" dirty="0">
                <a:solidFill>
                  <a:schemeClr val="bg1"/>
                </a:solidFill>
              </a:rPr>
              <a:t>with them!</a:t>
            </a:r>
            <a:endParaRPr lang="en-US" dirty="0">
              <a:solidFill>
                <a:schemeClr val="bg1"/>
              </a:solidFill>
            </a:endParaRPr>
          </a:p>
          <a:p>
            <a:r>
              <a:rPr lang="en-US" b="1" dirty="0">
                <a:solidFill>
                  <a:schemeClr val="bg1"/>
                </a:solidFill>
              </a:rPr>
              <a:t>They will have no need or </a:t>
            </a:r>
            <a:r>
              <a:rPr lang="en-US" b="1" u="sng" dirty="0">
                <a:solidFill>
                  <a:srgbClr val="FFFF99"/>
                </a:solidFill>
              </a:rPr>
              <a:t>pain</a:t>
            </a:r>
            <a:r>
              <a:rPr lang="en-US" b="1" dirty="0">
                <a:solidFill>
                  <a:schemeClr val="bg1"/>
                </a:solidFill>
              </a:rPr>
              <a:t>.</a:t>
            </a:r>
            <a:endParaRPr lang="en-US" dirty="0">
              <a:solidFill>
                <a:schemeClr val="bg1"/>
              </a:solidFill>
            </a:endParaRPr>
          </a:p>
          <a:p>
            <a:r>
              <a:rPr lang="en-US" b="1" dirty="0">
                <a:solidFill>
                  <a:schemeClr val="bg1"/>
                </a:solidFill>
              </a:rPr>
              <a:t>The Lamb of God will lead them to fountains of </a:t>
            </a:r>
            <a:r>
              <a:rPr lang="en-US" b="1" u="sng" dirty="0">
                <a:solidFill>
                  <a:srgbClr val="FFFF99"/>
                </a:solidFill>
              </a:rPr>
              <a:t>living</a:t>
            </a:r>
            <a:r>
              <a:rPr lang="en-US" b="1" dirty="0">
                <a:solidFill>
                  <a:srgbClr val="FFFF99"/>
                </a:solidFill>
              </a:rPr>
              <a:t> </a:t>
            </a:r>
            <a:r>
              <a:rPr lang="en-US" b="1" dirty="0">
                <a:solidFill>
                  <a:schemeClr val="bg1"/>
                </a:solidFill>
              </a:rPr>
              <a:t>water.</a:t>
            </a:r>
            <a:endParaRPr lang="en-US" dirty="0">
              <a:solidFill>
                <a:schemeClr val="bg1"/>
              </a:solidFill>
            </a:endParaRPr>
          </a:p>
          <a:p>
            <a:r>
              <a:rPr lang="en-US" b="1" dirty="0">
                <a:solidFill>
                  <a:schemeClr val="bg1"/>
                </a:solidFill>
              </a:rPr>
              <a:t>He Himself will be their </a:t>
            </a:r>
            <a:r>
              <a:rPr lang="en-US" b="1" u="sng" dirty="0">
                <a:solidFill>
                  <a:srgbClr val="FFFF99"/>
                </a:solidFill>
              </a:rPr>
              <a:t>shepherd</a:t>
            </a:r>
            <a:r>
              <a:rPr lang="en-US" b="1" dirty="0">
                <a:solidFill>
                  <a:schemeClr val="bg1"/>
                </a:solidFill>
              </a:rPr>
              <a:t>.</a:t>
            </a:r>
            <a:endParaRPr lang="en-US" dirty="0">
              <a:solidFill>
                <a:schemeClr val="bg1"/>
              </a:solidFill>
            </a:endParaRPr>
          </a:p>
          <a:p>
            <a:r>
              <a:rPr lang="en-US" b="1" dirty="0">
                <a:solidFill>
                  <a:schemeClr val="bg1"/>
                </a:solidFill>
              </a:rPr>
              <a:t>And God will wipe away every </a:t>
            </a:r>
            <a:r>
              <a:rPr lang="en-US" b="1" u="sng" dirty="0">
                <a:solidFill>
                  <a:srgbClr val="FFFF99"/>
                </a:solidFill>
              </a:rPr>
              <a:t>tear</a:t>
            </a:r>
            <a:r>
              <a:rPr lang="en-US" b="1" dirty="0">
                <a:solidFill>
                  <a:srgbClr val="FFFF99"/>
                </a:solidFill>
              </a:rPr>
              <a:t> </a:t>
            </a:r>
            <a:r>
              <a:rPr lang="en-US" b="1" dirty="0">
                <a:solidFill>
                  <a:schemeClr val="bg1"/>
                </a:solidFill>
              </a:rPr>
              <a:t>from their eyes</a:t>
            </a:r>
            <a:r>
              <a:rPr lang="en-US" b="1" dirty="0" smtClean="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101138672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38150"/>
            <a:ext cx="8686800" cy="4572000"/>
          </a:xfrm>
        </p:spPr>
        <p:txBody>
          <a:bodyPr>
            <a:noAutofit/>
          </a:bodyPr>
          <a:lstStyle/>
          <a:p>
            <a:r>
              <a:rPr lang="en-US" dirty="0">
                <a:solidFill>
                  <a:schemeClr val="bg1"/>
                </a:solidFill>
              </a:rPr>
              <a:t>CONCLUSION:  Each of us can be a part of that great multitude the same way each of them became a part – through personal </a:t>
            </a:r>
            <a:r>
              <a:rPr lang="en-US" b="1" u="sng" dirty="0"/>
              <a:t>faith</a:t>
            </a:r>
            <a:r>
              <a:rPr lang="en-US" dirty="0"/>
              <a:t> </a:t>
            </a:r>
            <a:r>
              <a:rPr lang="en-US" dirty="0">
                <a:solidFill>
                  <a:schemeClr val="bg1"/>
                </a:solidFill>
              </a:rPr>
              <a:t>in Jesus Christ as our Lord and Savior.</a:t>
            </a:r>
          </a:p>
        </p:txBody>
      </p:sp>
    </p:spTree>
    <p:extLst>
      <p:ext uri="{BB962C8B-B14F-4D97-AF65-F5344CB8AC3E}">
        <p14:creationId xmlns:p14="http://schemas.microsoft.com/office/powerpoint/2010/main" val="173921230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38150"/>
            <a:ext cx="8686800" cy="4572000"/>
          </a:xfrm>
        </p:spPr>
        <p:txBody>
          <a:bodyPr>
            <a:noAutofit/>
          </a:bodyPr>
          <a:lstStyle/>
          <a:p>
            <a:r>
              <a:rPr lang="en-US" dirty="0">
                <a:solidFill>
                  <a:schemeClr val="bg1"/>
                </a:solidFill>
              </a:rPr>
              <a:t>CONCLUSION:  Each of us can be a part of that great multitude the same way each of them became a part – through personal </a:t>
            </a:r>
            <a:r>
              <a:rPr lang="en-US" b="1" u="sng" dirty="0">
                <a:solidFill>
                  <a:srgbClr val="FFFF99"/>
                </a:solidFill>
              </a:rPr>
              <a:t>faith</a:t>
            </a:r>
            <a:r>
              <a:rPr lang="en-US" dirty="0">
                <a:solidFill>
                  <a:srgbClr val="FFFF99"/>
                </a:solidFill>
              </a:rPr>
              <a:t> </a:t>
            </a:r>
            <a:r>
              <a:rPr lang="en-US" dirty="0">
                <a:solidFill>
                  <a:schemeClr val="bg1"/>
                </a:solidFill>
              </a:rPr>
              <a:t>in Jesus Christ as our Lord and Savior.</a:t>
            </a:r>
          </a:p>
        </p:txBody>
      </p:sp>
    </p:spTree>
    <p:extLst>
      <p:ext uri="{BB962C8B-B14F-4D97-AF65-F5344CB8AC3E}">
        <p14:creationId xmlns:p14="http://schemas.microsoft.com/office/powerpoint/2010/main" val="10334191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61950"/>
            <a:ext cx="4343400" cy="4781550"/>
          </a:xfrm>
        </p:spPr>
        <p:txBody>
          <a:bodyPr>
            <a:normAutofit/>
          </a:bodyPr>
          <a:lstStyle/>
          <a:p>
            <a:r>
              <a:rPr lang="en-US" dirty="0">
                <a:solidFill>
                  <a:schemeClr val="bg1"/>
                </a:solidFill>
              </a:rPr>
              <a:t>A series of </a:t>
            </a:r>
            <a:r>
              <a:rPr lang="en-US" b="1" u="sng" dirty="0">
                <a:solidFill>
                  <a:srgbClr val="FFFF99"/>
                </a:solidFill>
              </a:rPr>
              <a:t>judgments</a:t>
            </a:r>
            <a:r>
              <a:rPr lang="en-US" dirty="0">
                <a:solidFill>
                  <a:srgbClr val="FFFF99"/>
                </a:solidFill>
              </a:rPr>
              <a:t> </a:t>
            </a:r>
            <a:r>
              <a:rPr lang="en-US" dirty="0">
                <a:solidFill>
                  <a:schemeClr val="bg1"/>
                </a:solidFill>
              </a:rPr>
              <a:t>fall upon the earth.  The first four are signaled by the appearance of four </a:t>
            </a:r>
            <a:r>
              <a:rPr lang="en-US" b="1" u="sng" dirty="0">
                <a:solidFill>
                  <a:srgbClr val="FFFF99"/>
                </a:solidFill>
              </a:rPr>
              <a:t>horsemen</a:t>
            </a:r>
            <a:r>
              <a:rPr lang="en-US" dirty="0">
                <a:solidFill>
                  <a:schemeClr val="bg1"/>
                </a:solidFill>
              </a:rPr>
              <a:t>. </a:t>
            </a:r>
            <a:endParaRPr lang="en-US" dirty="0">
              <a:solidFill>
                <a:schemeClr val="bg1"/>
              </a:solidFill>
            </a:endParaRPr>
          </a:p>
        </p:txBody>
      </p:sp>
      <p:pic>
        <p:nvPicPr>
          <p:cNvPr id="5" name="Picture 2"/>
          <p:cNvPicPr>
            <a:picLocks noChangeAspect="1" noChangeArrowheads="1"/>
          </p:cNvPicPr>
          <p:nvPr/>
        </p:nvPicPr>
        <p:blipFill>
          <a:blip r:embed="rId2"/>
          <a:srcRect/>
          <a:stretch>
            <a:fillRect/>
          </a:stretch>
        </p:blipFill>
        <p:spPr bwMode="auto">
          <a:xfrm>
            <a:off x="4800600" y="666750"/>
            <a:ext cx="4343400" cy="3867150"/>
          </a:xfrm>
          <a:prstGeom prst="rect">
            <a:avLst/>
          </a:prstGeom>
          <a:noFill/>
          <a:ln w="9525">
            <a:noFill/>
            <a:miter lim="800000"/>
            <a:headEnd/>
            <a:tailEnd/>
          </a:ln>
          <a:effectLst/>
        </p:spPr>
      </p:pic>
    </p:spTree>
    <p:extLst>
      <p:ext uri="{BB962C8B-B14F-4D97-AF65-F5344CB8AC3E}">
        <p14:creationId xmlns:p14="http://schemas.microsoft.com/office/powerpoint/2010/main" val="27130911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61950"/>
            <a:ext cx="4343400" cy="4781550"/>
          </a:xfrm>
        </p:spPr>
        <p:txBody>
          <a:bodyPr>
            <a:normAutofit/>
          </a:bodyPr>
          <a:lstStyle/>
          <a:p>
            <a:r>
              <a:rPr lang="en-US" b="1" dirty="0">
                <a:solidFill>
                  <a:schemeClr val="bg1"/>
                </a:solidFill>
              </a:rPr>
              <a:t>The rise of the Antichrist to power </a:t>
            </a:r>
            <a:r>
              <a:rPr lang="en-US" b="1" u="sng" dirty="0"/>
              <a:t>begins</a:t>
            </a:r>
            <a:r>
              <a:rPr lang="en-US" b="1" dirty="0"/>
              <a:t> </a:t>
            </a:r>
            <a:r>
              <a:rPr lang="en-US" b="1" dirty="0">
                <a:solidFill>
                  <a:schemeClr val="bg1"/>
                </a:solidFill>
              </a:rPr>
              <a:t>the seven year tribulation</a:t>
            </a:r>
            <a:r>
              <a:rPr lang="en-US" dirty="0">
                <a:solidFill>
                  <a:schemeClr val="bg1"/>
                </a:solidFill>
              </a:rPr>
              <a:t>. </a:t>
            </a:r>
            <a:endParaRPr lang="en-US" dirty="0">
              <a:solidFill>
                <a:schemeClr val="bg1"/>
              </a:solidFill>
            </a:endParaRPr>
          </a:p>
        </p:txBody>
      </p:sp>
      <p:pic>
        <p:nvPicPr>
          <p:cNvPr id="4" name="Picture 2"/>
          <p:cNvPicPr>
            <a:picLocks noChangeAspect="1" noChangeArrowheads="1"/>
          </p:cNvPicPr>
          <p:nvPr/>
        </p:nvPicPr>
        <p:blipFill>
          <a:blip r:embed="rId2" cstate="print"/>
          <a:srcRect/>
          <a:stretch>
            <a:fillRect/>
          </a:stretch>
        </p:blipFill>
        <p:spPr bwMode="auto">
          <a:xfrm>
            <a:off x="4861034" y="514350"/>
            <a:ext cx="4267200" cy="3790950"/>
          </a:xfrm>
          <a:prstGeom prst="rect">
            <a:avLst/>
          </a:prstGeom>
          <a:noFill/>
          <a:ln w="9525">
            <a:noFill/>
            <a:miter lim="800000"/>
            <a:headEnd/>
            <a:tailEnd/>
          </a:ln>
          <a:effectLst/>
        </p:spPr>
      </p:pic>
    </p:spTree>
    <p:extLst>
      <p:ext uri="{BB962C8B-B14F-4D97-AF65-F5344CB8AC3E}">
        <p14:creationId xmlns:p14="http://schemas.microsoft.com/office/powerpoint/2010/main" val="2675923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1672</TotalTime>
  <Words>3039</Words>
  <Application>Microsoft Office PowerPoint</Application>
  <PresentationFormat>On-screen Show (16:9)</PresentationFormat>
  <Paragraphs>159</Paragraphs>
  <Slides>75</Slides>
  <Notes>0</Notes>
  <HiddenSlides>0</HiddenSlides>
  <MMClips>0</MMClips>
  <ScaleCrop>false</ScaleCrop>
  <HeadingPairs>
    <vt:vector size="4" baseType="variant">
      <vt:variant>
        <vt:lpstr>Theme</vt:lpstr>
      </vt:variant>
      <vt:variant>
        <vt:i4>1</vt:i4>
      </vt:variant>
      <vt:variant>
        <vt:lpstr>Slide Titles</vt:lpstr>
      </vt:variant>
      <vt:variant>
        <vt:i4>75</vt:i4>
      </vt:variant>
    </vt:vector>
  </HeadingPairs>
  <TitlesOfParts>
    <vt:vector size="7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dc:creator>
  <cp:lastModifiedBy>Jennifer</cp:lastModifiedBy>
  <cp:revision>134</cp:revision>
  <dcterms:created xsi:type="dcterms:W3CDTF">2015-08-19T15:34:04Z</dcterms:created>
  <dcterms:modified xsi:type="dcterms:W3CDTF">2016-02-03T16:51:57Z</dcterms:modified>
</cp:coreProperties>
</file>