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297" r:id="rId3"/>
    <p:sldId id="460" r:id="rId4"/>
    <p:sldId id="461" r:id="rId5"/>
    <p:sldId id="462" r:id="rId6"/>
    <p:sldId id="463" r:id="rId7"/>
    <p:sldId id="464" r:id="rId8"/>
    <p:sldId id="465" r:id="rId9"/>
    <p:sldId id="466" r:id="rId10"/>
    <p:sldId id="467" r:id="rId11"/>
    <p:sldId id="468" r:id="rId12"/>
    <p:sldId id="469" r:id="rId13"/>
    <p:sldId id="470" r:id="rId14"/>
    <p:sldId id="471" r:id="rId15"/>
    <p:sldId id="472" r:id="rId16"/>
    <p:sldId id="473" r:id="rId17"/>
    <p:sldId id="474" r:id="rId18"/>
    <p:sldId id="475" r:id="rId19"/>
    <p:sldId id="476" r:id="rId20"/>
    <p:sldId id="477" r:id="rId21"/>
    <p:sldId id="478" r:id="rId22"/>
    <p:sldId id="479" r:id="rId23"/>
    <p:sldId id="480" r:id="rId24"/>
    <p:sldId id="481" r:id="rId25"/>
    <p:sldId id="482" r:id="rId26"/>
    <p:sldId id="483" r:id="rId27"/>
    <p:sldId id="484" r:id="rId28"/>
    <p:sldId id="485" r:id="rId29"/>
    <p:sldId id="486" r:id="rId30"/>
    <p:sldId id="487" r:id="rId31"/>
    <p:sldId id="488" r:id="rId32"/>
    <p:sldId id="489" r:id="rId33"/>
    <p:sldId id="490" r:id="rId34"/>
    <p:sldId id="491" r:id="rId35"/>
    <p:sldId id="492" r:id="rId36"/>
    <p:sldId id="493" r:id="rId37"/>
    <p:sldId id="494" r:id="rId38"/>
    <p:sldId id="495" r:id="rId39"/>
    <p:sldId id="496" r:id="rId40"/>
    <p:sldId id="497" r:id="rId41"/>
    <p:sldId id="498" r:id="rId42"/>
    <p:sldId id="499" r:id="rId43"/>
    <p:sldId id="500" r:id="rId44"/>
    <p:sldId id="501" r:id="rId45"/>
    <p:sldId id="502" r:id="rId46"/>
    <p:sldId id="503" r:id="rId47"/>
    <p:sldId id="504" r:id="rId48"/>
    <p:sldId id="505" r:id="rId49"/>
    <p:sldId id="506" r:id="rId50"/>
    <p:sldId id="507" r:id="rId51"/>
    <p:sldId id="508" r:id="rId52"/>
    <p:sldId id="509" r:id="rId53"/>
    <p:sldId id="510" r:id="rId54"/>
    <p:sldId id="511" r:id="rId55"/>
    <p:sldId id="512" r:id="rId56"/>
    <p:sldId id="513" r:id="rId57"/>
    <p:sldId id="514" r:id="rId58"/>
    <p:sldId id="515" r:id="rId59"/>
    <p:sldId id="516" r:id="rId60"/>
    <p:sldId id="517" r:id="rId61"/>
    <p:sldId id="518" r:id="rId62"/>
    <p:sldId id="519" r:id="rId63"/>
    <p:sldId id="520" r:id="rId64"/>
    <p:sldId id="521" r:id="rId65"/>
    <p:sldId id="522" r:id="rId66"/>
    <p:sldId id="523" r:id="rId67"/>
    <p:sldId id="524" r:id="rId68"/>
    <p:sldId id="525" r:id="rId69"/>
    <p:sldId id="526" r:id="rId70"/>
    <p:sldId id="527" r:id="rId71"/>
    <p:sldId id="528" r:id="rId72"/>
    <p:sldId id="529" r:id="rId73"/>
    <p:sldId id="530" r:id="rId74"/>
    <p:sldId id="531" r:id="rId75"/>
    <p:sldId id="532" r:id="rId76"/>
    <p:sldId id="533" r:id="rId77"/>
    <p:sldId id="534" r:id="rId78"/>
    <p:sldId id="535" r:id="rId79"/>
    <p:sldId id="536" r:id="rId80"/>
    <p:sldId id="537" r:id="rId81"/>
    <p:sldId id="538" r:id="rId82"/>
    <p:sldId id="539" r:id="rId83"/>
    <p:sldId id="540" r:id="rId84"/>
    <p:sldId id="541" r:id="rId85"/>
    <p:sldId id="542" r:id="rId86"/>
    <p:sldId id="543" r:id="rId87"/>
    <p:sldId id="544" r:id="rId88"/>
    <p:sldId id="545" r:id="rId89"/>
    <p:sldId id="546" r:id="rId90"/>
    <p:sldId id="547" r:id="rId91"/>
    <p:sldId id="548" r:id="rId92"/>
    <p:sldId id="549" r:id="rId93"/>
    <p:sldId id="550" r:id="rId94"/>
    <p:sldId id="551" r:id="rId95"/>
    <p:sldId id="552" r:id="rId96"/>
    <p:sldId id="553" r:id="rId97"/>
    <p:sldId id="554" r:id="rId98"/>
    <p:sldId id="555" r:id="rId99"/>
    <p:sldId id="556" r:id="rId100"/>
    <p:sldId id="557" r:id="rId101"/>
    <p:sldId id="558" r:id="rId102"/>
    <p:sldId id="559" r:id="rId103"/>
    <p:sldId id="560" r:id="rId104"/>
    <p:sldId id="561" r:id="rId105"/>
    <p:sldId id="562" r:id="rId106"/>
    <p:sldId id="563" r:id="rId107"/>
    <p:sldId id="564" r:id="rId10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2" y="-10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52737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86962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8845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36338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AAC8A-A02C-48A9-B32B-69BD9993B02E}"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109864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6AAC8A-A02C-48A9-B32B-69BD9993B02E}"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39934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6AAC8A-A02C-48A9-B32B-69BD9993B02E}" type="datetimeFigureOut">
              <a:rPr lang="en-US" smtClean="0"/>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92493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6AAC8A-A02C-48A9-B32B-69BD9993B02E}" type="datetimeFigureOut">
              <a:rPr lang="en-US" smtClean="0"/>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94323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AAC8A-A02C-48A9-B32B-69BD9993B02E}" type="datetimeFigureOut">
              <a:rPr lang="en-US" smtClean="0"/>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84971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AAC8A-A02C-48A9-B32B-69BD9993B02E}"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62560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AAC8A-A02C-48A9-B32B-69BD9993B02E}"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405028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36AAC8A-A02C-48A9-B32B-69BD9993B02E}" type="datetimeFigureOut">
              <a:rPr lang="en-US" smtClean="0"/>
              <a:t>9/16/2015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50BED8B-43F1-46AD-9E3C-7C271541554B}" type="slidenum">
              <a:rPr lang="en-US" smtClean="0"/>
              <a:t>‹#›</a:t>
            </a:fld>
            <a:endParaRPr lang="en-US"/>
          </a:p>
        </p:txBody>
      </p:sp>
    </p:spTree>
    <p:extLst>
      <p:ext uri="{BB962C8B-B14F-4D97-AF65-F5344CB8AC3E}">
        <p14:creationId xmlns:p14="http://schemas.microsoft.com/office/powerpoint/2010/main" val="266312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ennifer\AppData\Local\Microsoft\Windows\Temporary Internet Files\Content.Word\Learning to interpret the Revelation.jpg"/>
          <p:cNvPicPr/>
          <p:nvPr/>
        </p:nvPicPr>
        <p:blipFill>
          <a:blip r:embed="rId2">
            <a:extLst>
              <a:ext uri="{28A0092B-C50C-407E-A947-70E740481C1C}">
                <a14:useLocalDpi xmlns:a14="http://schemas.microsoft.com/office/drawing/2010/main" val="0"/>
              </a:ext>
            </a:extLst>
          </a:blip>
          <a:srcRect/>
          <a:stretch>
            <a:fillRect/>
          </a:stretch>
        </p:blipFill>
        <p:spPr bwMode="auto">
          <a:xfrm>
            <a:off x="761999" y="0"/>
            <a:ext cx="7543801" cy="5143500"/>
          </a:xfrm>
          <a:prstGeom prst="rect">
            <a:avLst/>
          </a:prstGeom>
          <a:noFill/>
          <a:ln>
            <a:noFill/>
          </a:ln>
        </p:spPr>
      </p:pic>
    </p:spTree>
    <p:extLst>
      <p:ext uri="{BB962C8B-B14F-4D97-AF65-F5344CB8AC3E}">
        <p14:creationId xmlns:p14="http://schemas.microsoft.com/office/powerpoint/2010/main" val="1051163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kingdom and patience of Jesus Christ</a:t>
            </a:r>
            <a:r>
              <a:rPr lang="en-US" dirty="0">
                <a:solidFill>
                  <a:schemeClr val="bg1"/>
                </a:solidFill>
              </a:rPr>
              <a:t> – Patience means steadfast </a:t>
            </a:r>
            <a:r>
              <a:rPr lang="en-US" b="1" u="sng" dirty="0"/>
              <a:t>endurance</a:t>
            </a:r>
            <a:r>
              <a:rPr lang="en-US" dirty="0">
                <a:solidFill>
                  <a:schemeClr val="bg1"/>
                </a:solidFill>
              </a:rPr>
              <a:t>.</a:t>
            </a:r>
          </a:p>
        </p:txBody>
      </p:sp>
    </p:spTree>
    <p:extLst>
      <p:ext uri="{BB962C8B-B14F-4D97-AF65-F5344CB8AC3E}">
        <p14:creationId xmlns:p14="http://schemas.microsoft.com/office/powerpoint/2010/main" val="208729688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Interestingly, if we search the clause “do not be afraid,” we discover that the first time God spoke these words it was to </a:t>
            </a:r>
            <a:r>
              <a:rPr lang="en-US" b="1" u="sng" dirty="0">
                <a:solidFill>
                  <a:srgbClr val="FFFF99"/>
                </a:solidFill>
              </a:rPr>
              <a:t>Abram</a:t>
            </a:r>
            <a:r>
              <a:rPr lang="en-US" dirty="0">
                <a:solidFill>
                  <a:schemeClr val="bg1"/>
                </a:solidFill>
              </a:rPr>
              <a:t>, saying, “Do not be afraid, </a:t>
            </a:r>
            <a:r>
              <a:rPr lang="en-US" b="1" u="sng" dirty="0"/>
              <a:t>I am </a:t>
            </a:r>
            <a:r>
              <a:rPr lang="en-US" dirty="0">
                <a:solidFill>
                  <a:schemeClr val="bg1"/>
                </a:solidFill>
              </a:rPr>
              <a:t>your shield, your exceedingly great reward.”</a:t>
            </a:r>
          </a:p>
        </p:txBody>
      </p:sp>
    </p:spTree>
    <p:extLst>
      <p:ext uri="{BB962C8B-B14F-4D97-AF65-F5344CB8AC3E}">
        <p14:creationId xmlns:p14="http://schemas.microsoft.com/office/powerpoint/2010/main" val="146561983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Interestingly, if we search the clause “do not be afraid,” we discover that the first time God spoke these words it was to </a:t>
            </a:r>
            <a:r>
              <a:rPr lang="en-US" b="1" u="sng" dirty="0">
                <a:solidFill>
                  <a:srgbClr val="FFFF99"/>
                </a:solidFill>
              </a:rPr>
              <a:t>Abram</a:t>
            </a:r>
            <a:r>
              <a:rPr lang="en-US" dirty="0">
                <a:solidFill>
                  <a:schemeClr val="bg1"/>
                </a:solidFill>
              </a:rPr>
              <a:t>, saying, “Do not be afraid, </a:t>
            </a:r>
            <a:r>
              <a:rPr lang="en-US" b="1" u="sng" dirty="0">
                <a:solidFill>
                  <a:srgbClr val="FFFF99"/>
                </a:solidFill>
              </a:rPr>
              <a:t>I am </a:t>
            </a:r>
            <a:r>
              <a:rPr lang="en-US" dirty="0">
                <a:solidFill>
                  <a:schemeClr val="bg1"/>
                </a:solidFill>
              </a:rPr>
              <a:t>your shield, your exceedingly great reward.”</a:t>
            </a:r>
          </a:p>
        </p:txBody>
      </p:sp>
    </p:spTree>
    <p:extLst>
      <p:ext uri="{BB962C8B-B14F-4D97-AF65-F5344CB8AC3E}">
        <p14:creationId xmlns:p14="http://schemas.microsoft.com/office/powerpoint/2010/main" val="4185076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b="1" i="1" dirty="0">
                <a:solidFill>
                  <a:schemeClr val="bg1"/>
                </a:solidFill>
              </a:rPr>
              <a:t>And I have the keys of Hades and of Death.</a:t>
            </a:r>
            <a:r>
              <a:rPr lang="en-US" dirty="0">
                <a:solidFill>
                  <a:schemeClr val="bg1"/>
                </a:solidFill>
              </a:rPr>
              <a:t>  1 Pet. 3:18-20 explains that the Spirit of Christ went to the Abode of the </a:t>
            </a:r>
            <a:r>
              <a:rPr lang="en-US" b="1" u="sng" dirty="0"/>
              <a:t>Dead</a:t>
            </a:r>
            <a:r>
              <a:rPr lang="en-US" dirty="0"/>
              <a:t> </a:t>
            </a:r>
            <a:r>
              <a:rPr lang="en-US" dirty="0">
                <a:solidFill>
                  <a:schemeClr val="bg1"/>
                </a:solidFill>
              </a:rPr>
              <a:t>(</a:t>
            </a:r>
            <a:r>
              <a:rPr lang="en-US" dirty="0" err="1">
                <a:solidFill>
                  <a:schemeClr val="bg1"/>
                </a:solidFill>
              </a:rPr>
              <a:t>Sheol</a:t>
            </a:r>
            <a:r>
              <a:rPr lang="en-US" dirty="0">
                <a:solidFill>
                  <a:schemeClr val="bg1"/>
                </a:solidFill>
              </a:rPr>
              <a:t> in the OT, Hades in the NT) to pronounce His victory over sin and death and to lead OT believers from there to heaven (Mt. 27:50-53).</a:t>
            </a:r>
          </a:p>
        </p:txBody>
      </p:sp>
    </p:spTree>
    <p:extLst>
      <p:ext uri="{BB962C8B-B14F-4D97-AF65-F5344CB8AC3E}">
        <p14:creationId xmlns:p14="http://schemas.microsoft.com/office/powerpoint/2010/main" val="425982270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b="1" i="1" dirty="0">
                <a:solidFill>
                  <a:schemeClr val="bg1"/>
                </a:solidFill>
              </a:rPr>
              <a:t>And I have the keys of Hades and of Death.</a:t>
            </a:r>
            <a:r>
              <a:rPr lang="en-US" dirty="0">
                <a:solidFill>
                  <a:schemeClr val="bg1"/>
                </a:solidFill>
              </a:rPr>
              <a:t>  1 Pet. 3:18-20 explains that the Spirit of Christ went to the Abode of the </a:t>
            </a:r>
            <a:r>
              <a:rPr lang="en-US" b="1" u="sng" dirty="0">
                <a:solidFill>
                  <a:srgbClr val="FFFF99"/>
                </a:solidFill>
              </a:rPr>
              <a:t>Dead</a:t>
            </a:r>
            <a:r>
              <a:rPr lang="en-US" dirty="0">
                <a:solidFill>
                  <a:srgbClr val="FFFF99"/>
                </a:solidFill>
              </a:rPr>
              <a:t> </a:t>
            </a:r>
            <a:r>
              <a:rPr lang="en-US" dirty="0">
                <a:solidFill>
                  <a:schemeClr val="bg1"/>
                </a:solidFill>
              </a:rPr>
              <a:t>(</a:t>
            </a:r>
            <a:r>
              <a:rPr lang="en-US" dirty="0" err="1">
                <a:solidFill>
                  <a:schemeClr val="bg1"/>
                </a:solidFill>
              </a:rPr>
              <a:t>Sheol</a:t>
            </a:r>
            <a:r>
              <a:rPr lang="en-US" dirty="0">
                <a:solidFill>
                  <a:schemeClr val="bg1"/>
                </a:solidFill>
              </a:rPr>
              <a:t> in the OT, Hades in the NT) to pronounce His victory over sin and death and to lead OT believers from there to heaven (Mt. 27:50-53).</a:t>
            </a:r>
          </a:p>
        </p:txBody>
      </p:sp>
    </p:spTree>
    <p:extLst>
      <p:ext uri="{BB962C8B-B14F-4D97-AF65-F5344CB8AC3E}">
        <p14:creationId xmlns:p14="http://schemas.microsoft.com/office/powerpoint/2010/main" val="50919172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b="1" i="1" dirty="0">
                <a:solidFill>
                  <a:schemeClr val="bg1"/>
                </a:solidFill>
              </a:rPr>
              <a:t>19 Write the things which you have seen, and the things which are, and the things which will take place after this.</a:t>
            </a:r>
            <a:r>
              <a:rPr lang="en-US" dirty="0">
                <a:solidFill>
                  <a:schemeClr val="bg1"/>
                </a:solidFill>
              </a:rPr>
              <a:t> – Here is an outline of the Revelation:</a:t>
            </a:r>
          </a:p>
          <a:p>
            <a:pPr lvl="1"/>
            <a:r>
              <a:rPr lang="en-US" sz="3200" dirty="0">
                <a:solidFill>
                  <a:schemeClr val="bg1"/>
                </a:solidFill>
              </a:rPr>
              <a:t>The things which you have seen – Chapter 1</a:t>
            </a:r>
          </a:p>
          <a:p>
            <a:pPr lvl="1"/>
            <a:r>
              <a:rPr lang="en-US" sz="3200" dirty="0">
                <a:solidFill>
                  <a:schemeClr val="bg1"/>
                </a:solidFill>
              </a:rPr>
              <a:t>The things which are – Chapters 2-3</a:t>
            </a:r>
          </a:p>
          <a:p>
            <a:pPr lvl="1"/>
            <a:r>
              <a:rPr lang="en-US" sz="3200" dirty="0">
                <a:solidFill>
                  <a:schemeClr val="bg1"/>
                </a:solidFill>
              </a:rPr>
              <a:t>The things which will take place after this – Chapters 4-22</a:t>
            </a:r>
          </a:p>
        </p:txBody>
      </p:sp>
    </p:spTree>
    <p:extLst>
      <p:ext uri="{BB962C8B-B14F-4D97-AF65-F5344CB8AC3E}">
        <p14:creationId xmlns:p14="http://schemas.microsoft.com/office/powerpoint/2010/main" val="32530402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sz="3000" b="1" i="1" dirty="0">
                <a:solidFill>
                  <a:schemeClr val="bg1"/>
                </a:solidFill>
              </a:rPr>
              <a:t>20 The mystery of the seven stars which you saw in My right hand, and the seven golden lampstands: The seven stars are the angels of the seven churches, and the seven lampstands which you saw are the seven churches.</a:t>
            </a:r>
            <a:r>
              <a:rPr lang="en-US" sz="3000" dirty="0">
                <a:solidFill>
                  <a:schemeClr val="bg1"/>
                </a:solidFill>
              </a:rPr>
              <a:t>  – Jesus is in the midst of the seven churches, and He holds the angels (which means </a:t>
            </a:r>
            <a:r>
              <a:rPr lang="en-US" b="1" u="sng" dirty="0"/>
              <a:t>messengers</a:t>
            </a:r>
            <a:r>
              <a:rPr lang="en-US" sz="3000" dirty="0">
                <a:solidFill>
                  <a:schemeClr val="bg1"/>
                </a:solidFill>
              </a:rPr>
              <a:t>) in His hands.  These messengers may be angels or may be a reference to the </a:t>
            </a:r>
            <a:r>
              <a:rPr lang="en-US" b="1" u="sng" dirty="0"/>
              <a:t>pastors</a:t>
            </a:r>
            <a:r>
              <a:rPr lang="en-US" sz="3000" dirty="0"/>
              <a:t> </a:t>
            </a:r>
            <a:r>
              <a:rPr lang="en-US" sz="3000" dirty="0">
                <a:solidFill>
                  <a:schemeClr val="bg1"/>
                </a:solidFill>
              </a:rPr>
              <a:t>of the churches.</a:t>
            </a:r>
          </a:p>
        </p:txBody>
      </p:sp>
    </p:spTree>
    <p:extLst>
      <p:ext uri="{BB962C8B-B14F-4D97-AF65-F5344CB8AC3E}">
        <p14:creationId xmlns:p14="http://schemas.microsoft.com/office/powerpoint/2010/main" val="89301996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sz="3000" b="1" i="1" dirty="0">
                <a:solidFill>
                  <a:schemeClr val="bg1"/>
                </a:solidFill>
              </a:rPr>
              <a:t>20 The mystery of the seven stars which you saw in My right hand, and the seven golden lampstands: The seven stars are the angels of the seven churches, and the seven lampstands which you saw are the seven churches.</a:t>
            </a:r>
            <a:r>
              <a:rPr lang="en-US" sz="3000" dirty="0">
                <a:solidFill>
                  <a:schemeClr val="bg1"/>
                </a:solidFill>
              </a:rPr>
              <a:t>  – Jesus is in the midst of the seven churches, and He holds the angels (which means </a:t>
            </a:r>
            <a:r>
              <a:rPr lang="en-US" b="1" u="sng" dirty="0">
                <a:solidFill>
                  <a:srgbClr val="FFFF99"/>
                </a:solidFill>
              </a:rPr>
              <a:t>messengers</a:t>
            </a:r>
            <a:r>
              <a:rPr lang="en-US" sz="3000" dirty="0">
                <a:solidFill>
                  <a:schemeClr val="bg1"/>
                </a:solidFill>
              </a:rPr>
              <a:t>) in His hands.  These messengers may be angels or may be a reference to the </a:t>
            </a:r>
            <a:r>
              <a:rPr lang="en-US" b="1" u="sng" dirty="0"/>
              <a:t>pastors</a:t>
            </a:r>
            <a:r>
              <a:rPr lang="en-US" sz="3000" dirty="0"/>
              <a:t> </a:t>
            </a:r>
            <a:r>
              <a:rPr lang="en-US" sz="3000" dirty="0">
                <a:solidFill>
                  <a:schemeClr val="bg1"/>
                </a:solidFill>
              </a:rPr>
              <a:t>of the churches.</a:t>
            </a:r>
          </a:p>
        </p:txBody>
      </p:sp>
    </p:spTree>
    <p:extLst>
      <p:ext uri="{BB962C8B-B14F-4D97-AF65-F5344CB8AC3E}">
        <p14:creationId xmlns:p14="http://schemas.microsoft.com/office/powerpoint/2010/main" val="334229450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sz="3000" b="1" i="1" dirty="0">
                <a:solidFill>
                  <a:schemeClr val="bg1"/>
                </a:solidFill>
              </a:rPr>
              <a:t>20 The mystery of the seven stars which you saw in My right hand, and the seven golden lampstands: The seven stars are the angels of the seven churches, and the seven lampstands which you saw are the seven churches.</a:t>
            </a:r>
            <a:r>
              <a:rPr lang="en-US" sz="3000" dirty="0">
                <a:solidFill>
                  <a:schemeClr val="bg1"/>
                </a:solidFill>
              </a:rPr>
              <a:t>  – Jesus is in the midst of the seven churches, and He holds the angels (which means </a:t>
            </a:r>
            <a:r>
              <a:rPr lang="en-US" b="1" u="sng" dirty="0">
                <a:solidFill>
                  <a:srgbClr val="FFFF99"/>
                </a:solidFill>
              </a:rPr>
              <a:t>messengers</a:t>
            </a:r>
            <a:r>
              <a:rPr lang="en-US" sz="3000" dirty="0">
                <a:solidFill>
                  <a:schemeClr val="bg1"/>
                </a:solidFill>
              </a:rPr>
              <a:t>) in His hands.  These messengers may be angels or may be a reference to the </a:t>
            </a:r>
            <a:r>
              <a:rPr lang="en-US" b="1" u="sng" dirty="0">
                <a:solidFill>
                  <a:srgbClr val="FFFF99"/>
                </a:solidFill>
              </a:rPr>
              <a:t>pastors</a:t>
            </a:r>
            <a:r>
              <a:rPr lang="en-US" sz="3000" dirty="0">
                <a:solidFill>
                  <a:srgbClr val="FFFF99"/>
                </a:solidFill>
              </a:rPr>
              <a:t> </a:t>
            </a:r>
            <a:r>
              <a:rPr lang="en-US" sz="3000" dirty="0">
                <a:solidFill>
                  <a:schemeClr val="bg1"/>
                </a:solidFill>
              </a:rPr>
              <a:t>of the churches.</a:t>
            </a:r>
          </a:p>
        </p:txBody>
      </p:sp>
    </p:spTree>
    <p:extLst>
      <p:ext uri="{BB962C8B-B14F-4D97-AF65-F5344CB8AC3E}">
        <p14:creationId xmlns:p14="http://schemas.microsoft.com/office/powerpoint/2010/main" val="2391804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kingdom and patience of Jesus Christ</a:t>
            </a:r>
            <a:r>
              <a:rPr lang="en-US" dirty="0">
                <a:solidFill>
                  <a:schemeClr val="bg1"/>
                </a:solidFill>
              </a:rPr>
              <a:t> – Patience means steadfast </a:t>
            </a:r>
            <a:r>
              <a:rPr lang="en-US" b="1" u="sng" dirty="0">
                <a:solidFill>
                  <a:srgbClr val="FFFF99"/>
                </a:solidFill>
              </a:rPr>
              <a:t>endurance</a:t>
            </a:r>
            <a:r>
              <a:rPr lang="en-US" dirty="0">
                <a:solidFill>
                  <a:schemeClr val="bg1"/>
                </a:solidFill>
              </a:rPr>
              <a:t>.</a:t>
            </a:r>
          </a:p>
        </p:txBody>
      </p:sp>
    </p:spTree>
    <p:extLst>
      <p:ext uri="{BB962C8B-B14F-4D97-AF65-F5344CB8AC3E}">
        <p14:creationId xmlns:p14="http://schemas.microsoft.com/office/powerpoint/2010/main" val="3315223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Putting it together – I, John the Apostle, your fellow Christian and friend who lived among you as we had to steadfastly endure affliction as citizens of the Kingdom of Jesus Christ …</a:t>
            </a:r>
          </a:p>
        </p:txBody>
      </p:sp>
    </p:spTree>
    <p:extLst>
      <p:ext uri="{BB962C8B-B14F-4D97-AF65-F5344CB8AC3E}">
        <p14:creationId xmlns:p14="http://schemas.microsoft.com/office/powerpoint/2010/main" val="4082672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was on the island that is called Patmos</a:t>
            </a:r>
            <a:r>
              <a:rPr lang="en-US" dirty="0">
                <a:solidFill>
                  <a:schemeClr val="bg1"/>
                </a:solidFill>
              </a:rPr>
              <a:t> – A 60 sq. mi. rocky island in the Aegean Sea, not far from the coast of </a:t>
            </a:r>
            <a:r>
              <a:rPr lang="en-US" b="1" u="sng" dirty="0"/>
              <a:t>Ephesus</a:t>
            </a:r>
            <a:r>
              <a:rPr lang="en-US" dirty="0"/>
              <a:t> </a:t>
            </a:r>
            <a:r>
              <a:rPr lang="en-US" dirty="0">
                <a:solidFill>
                  <a:schemeClr val="bg1"/>
                </a:solidFill>
              </a:rPr>
              <a:t>where John had pastored the church.</a:t>
            </a:r>
          </a:p>
        </p:txBody>
      </p:sp>
    </p:spTree>
    <p:extLst>
      <p:ext uri="{BB962C8B-B14F-4D97-AF65-F5344CB8AC3E}">
        <p14:creationId xmlns:p14="http://schemas.microsoft.com/office/powerpoint/2010/main" val="3104620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was on the island that is called Patmos</a:t>
            </a:r>
            <a:r>
              <a:rPr lang="en-US" dirty="0">
                <a:solidFill>
                  <a:schemeClr val="bg1"/>
                </a:solidFill>
              </a:rPr>
              <a:t> – A 60 sq. mi. rocky island in the Aegean Sea, not far from the coast of </a:t>
            </a:r>
            <a:r>
              <a:rPr lang="en-US" b="1" u="sng" dirty="0">
                <a:solidFill>
                  <a:srgbClr val="FFFF99"/>
                </a:solidFill>
              </a:rPr>
              <a:t>Ephesus</a:t>
            </a:r>
            <a:r>
              <a:rPr lang="en-US" dirty="0">
                <a:solidFill>
                  <a:srgbClr val="FFFF99"/>
                </a:solidFill>
              </a:rPr>
              <a:t> </a:t>
            </a:r>
            <a:r>
              <a:rPr lang="en-US" dirty="0">
                <a:solidFill>
                  <a:schemeClr val="bg1"/>
                </a:solidFill>
              </a:rPr>
              <a:t>where John had pastored the church.</a:t>
            </a:r>
          </a:p>
        </p:txBody>
      </p:sp>
    </p:spTree>
    <p:extLst>
      <p:ext uri="{BB962C8B-B14F-4D97-AF65-F5344CB8AC3E}">
        <p14:creationId xmlns:p14="http://schemas.microsoft.com/office/powerpoint/2010/main" val="1268213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for the word of God and for the testimony of Jesus Christ.</a:t>
            </a:r>
            <a:r>
              <a:rPr lang="en-US" dirty="0">
                <a:solidFill>
                  <a:schemeClr val="bg1"/>
                </a:solidFill>
              </a:rPr>
              <a:t> – The </a:t>
            </a:r>
            <a:r>
              <a:rPr lang="en-US" b="1" u="sng" dirty="0"/>
              <a:t>reason</a:t>
            </a:r>
            <a:r>
              <a:rPr lang="en-US" dirty="0"/>
              <a:t> </a:t>
            </a:r>
            <a:r>
              <a:rPr lang="en-US" dirty="0">
                <a:solidFill>
                  <a:schemeClr val="bg1"/>
                </a:solidFill>
              </a:rPr>
              <a:t>John was exiled.</a:t>
            </a:r>
          </a:p>
        </p:txBody>
      </p:sp>
    </p:spTree>
    <p:extLst>
      <p:ext uri="{BB962C8B-B14F-4D97-AF65-F5344CB8AC3E}">
        <p14:creationId xmlns:p14="http://schemas.microsoft.com/office/powerpoint/2010/main" val="4201954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for the word of God and for the testimony of Jesus Christ.</a:t>
            </a:r>
            <a:r>
              <a:rPr lang="en-US" dirty="0">
                <a:solidFill>
                  <a:schemeClr val="bg1"/>
                </a:solidFill>
              </a:rPr>
              <a:t> – The </a:t>
            </a:r>
            <a:r>
              <a:rPr lang="en-US" b="1" u="sng" dirty="0">
                <a:solidFill>
                  <a:srgbClr val="FFFF99"/>
                </a:solidFill>
              </a:rPr>
              <a:t>reason</a:t>
            </a:r>
            <a:r>
              <a:rPr lang="en-US" dirty="0">
                <a:solidFill>
                  <a:srgbClr val="FFFF99"/>
                </a:solidFill>
              </a:rPr>
              <a:t> </a:t>
            </a:r>
            <a:r>
              <a:rPr lang="en-US" dirty="0">
                <a:solidFill>
                  <a:schemeClr val="bg1"/>
                </a:solidFill>
              </a:rPr>
              <a:t>John was exiled.</a:t>
            </a:r>
          </a:p>
        </p:txBody>
      </p:sp>
    </p:spTree>
    <p:extLst>
      <p:ext uri="{BB962C8B-B14F-4D97-AF65-F5344CB8AC3E}">
        <p14:creationId xmlns:p14="http://schemas.microsoft.com/office/powerpoint/2010/main" val="993100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10 I was in the Spirit</a:t>
            </a:r>
            <a:r>
              <a:rPr lang="en-US" dirty="0">
                <a:solidFill>
                  <a:schemeClr val="bg1"/>
                </a:solidFill>
              </a:rPr>
              <a:t> – Used synonymously with “filled with the Spirit,” meaning </a:t>
            </a:r>
            <a:r>
              <a:rPr lang="en-US" b="1" u="sng" dirty="0"/>
              <a:t>controlled</a:t>
            </a:r>
            <a:r>
              <a:rPr lang="en-US" dirty="0"/>
              <a:t> </a:t>
            </a:r>
            <a:r>
              <a:rPr lang="en-US" dirty="0">
                <a:solidFill>
                  <a:schemeClr val="bg1"/>
                </a:solidFill>
              </a:rPr>
              <a:t>and </a:t>
            </a:r>
            <a:r>
              <a:rPr lang="en-US" b="1" u="sng" dirty="0"/>
              <a:t>empowered</a:t>
            </a:r>
            <a:r>
              <a:rPr lang="en-US" dirty="0"/>
              <a:t> </a:t>
            </a:r>
            <a:r>
              <a:rPr lang="en-US" dirty="0">
                <a:solidFill>
                  <a:schemeClr val="bg1"/>
                </a:solidFill>
              </a:rPr>
              <a:t>by the Holy Spirit.</a:t>
            </a:r>
          </a:p>
        </p:txBody>
      </p:sp>
    </p:spTree>
    <p:extLst>
      <p:ext uri="{BB962C8B-B14F-4D97-AF65-F5344CB8AC3E}">
        <p14:creationId xmlns:p14="http://schemas.microsoft.com/office/powerpoint/2010/main" val="546803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10 I was in the Spirit</a:t>
            </a:r>
            <a:r>
              <a:rPr lang="en-US" dirty="0">
                <a:solidFill>
                  <a:schemeClr val="bg1"/>
                </a:solidFill>
              </a:rPr>
              <a:t> – Used synonymously with “filled with the Spirit,” meaning </a:t>
            </a:r>
            <a:r>
              <a:rPr lang="en-US" b="1" u="sng" dirty="0">
                <a:solidFill>
                  <a:srgbClr val="FFFF99"/>
                </a:solidFill>
              </a:rPr>
              <a:t>controlled</a:t>
            </a:r>
            <a:r>
              <a:rPr lang="en-US" dirty="0">
                <a:solidFill>
                  <a:srgbClr val="FFFF99"/>
                </a:solidFill>
              </a:rPr>
              <a:t> </a:t>
            </a:r>
            <a:r>
              <a:rPr lang="en-US" dirty="0">
                <a:solidFill>
                  <a:schemeClr val="bg1"/>
                </a:solidFill>
              </a:rPr>
              <a:t>and </a:t>
            </a:r>
            <a:r>
              <a:rPr lang="en-US" b="1" u="sng" dirty="0"/>
              <a:t>empowered</a:t>
            </a:r>
            <a:r>
              <a:rPr lang="en-US" dirty="0"/>
              <a:t> </a:t>
            </a:r>
            <a:r>
              <a:rPr lang="en-US" dirty="0">
                <a:solidFill>
                  <a:schemeClr val="bg1"/>
                </a:solidFill>
              </a:rPr>
              <a:t>by the Holy Spirit.</a:t>
            </a:r>
          </a:p>
        </p:txBody>
      </p:sp>
    </p:spTree>
    <p:extLst>
      <p:ext uri="{BB962C8B-B14F-4D97-AF65-F5344CB8AC3E}">
        <p14:creationId xmlns:p14="http://schemas.microsoft.com/office/powerpoint/2010/main" val="3747409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10 I was in the Spirit</a:t>
            </a:r>
            <a:r>
              <a:rPr lang="en-US" dirty="0">
                <a:solidFill>
                  <a:schemeClr val="bg1"/>
                </a:solidFill>
              </a:rPr>
              <a:t> – Used synonymously with “filled with the Spirit,” meaning </a:t>
            </a:r>
            <a:r>
              <a:rPr lang="en-US" b="1" u="sng" dirty="0">
                <a:solidFill>
                  <a:srgbClr val="FFFF99"/>
                </a:solidFill>
              </a:rPr>
              <a:t>controlled</a:t>
            </a:r>
            <a:r>
              <a:rPr lang="en-US" dirty="0">
                <a:solidFill>
                  <a:srgbClr val="FFFF99"/>
                </a:solidFill>
              </a:rPr>
              <a:t> </a:t>
            </a:r>
            <a:r>
              <a:rPr lang="en-US" dirty="0">
                <a:solidFill>
                  <a:schemeClr val="bg1"/>
                </a:solidFill>
              </a:rPr>
              <a:t>and </a:t>
            </a:r>
            <a:r>
              <a:rPr lang="en-US" b="1" u="sng" dirty="0">
                <a:solidFill>
                  <a:srgbClr val="FFFF99"/>
                </a:solidFill>
              </a:rPr>
              <a:t>empowered</a:t>
            </a:r>
            <a:r>
              <a:rPr lang="en-US" dirty="0">
                <a:solidFill>
                  <a:srgbClr val="FFFF99"/>
                </a:solidFill>
              </a:rPr>
              <a:t> </a:t>
            </a:r>
            <a:r>
              <a:rPr lang="en-US" dirty="0">
                <a:solidFill>
                  <a:schemeClr val="bg1"/>
                </a:solidFill>
              </a:rPr>
              <a:t>by the Holy Spirit.</a:t>
            </a:r>
          </a:p>
        </p:txBody>
      </p:sp>
    </p:spTree>
    <p:extLst>
      <p:ext uri="{BB962C8B-B14F-4D97-AF65-F5344CB8AC3E}">
        <p14:creationId xmlns:p14="http://schemas.microsoft.com/office/powerpoint/2010/main" val="2980967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John</a:t>
            </a:r>
            <a:r>
              <a:rPr lang="en-US" dirty="0">
                <a:solidFill>
                  <a:schemeClr val="bg1"/>
                </a:solidFill>
              </a:rPr>
              <a:t> – We have previously done the work to determine that this is John the </a:t>
            </a:r>
            <a:r>
              <a:rPr lang="en-US" b="1" u="sng" dirty="0"/>
              <a:t>Apostle</a:t>
            </a:r>
            <a:r>
              <a:rPr lang="en-US" dirty="0">
                <a:solidFill>
                  <a:schemeClr val="bg1"/>
                </a:solidFill>
              </a:rPr>
              <a:t>.</a:t>
            </a:r>
          </a:p>
        </p:txBody>
      </p:sp>
    </p:spTree>
    <p:extLst>
      <p:ext uri="{BB962C8B-B14F-4D97-AF65-F5344CB8AC3E}">
        <p14:creationId xmlns:p14="http://schemas.microsoft.com/office/powerpoint/2010/main" val="1452551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on the Lord’s Day</a:t>
            </a:r>
            <a:r>
              <a:rPr lang="en-US" dirty="0">
                <a:solidFill>
                  <a:schemeClr val="bg1"/>
                </a:solidFill>
              </a:rPr>
              <a:t> – Because Jesus arose on the first day of the week (</a:t>
            </a:r>
            <a:r>
              <a:rPr lang="en-US" b="1" u="sng" dirty="0"/>
              <a:t>Sunday</a:t>
            </a:r>
            <a:r>
              <a:rPr lang="en-US" dirty="0">
                <a:solidFill>
                  <a:schemeClr val="bg1"/>
                </a:solidFill>
              </a:rPr>
              <a:t>), early Christians began to worship Christ on that day rather than the Sabbath day (Acts 20:7, 1 Cor. 16:2).  This is the </a:t>
            </a:r>
            <a:r>
              <a:rPr lang="en-US" b="1" u="sng" dirty="0"/>
              <a:t>first</a:t>
            </a:r>
            <a:r>
              <a:rPr lang="en-US" dirty="0"/>
              <a:t> </a:t>
            </a:r>
            <a:r>
              <a:rPr lang="en-US" dirty="0">
                <a:solidFill>
                  <a:schemeClr val="bg1"/>
                </a:solidFill>
              </a:rPr>
              <a:t>record we have of the Christian day of worship being called, “The Lord´s Day.” </a:t>
            </a:r>
          </a:p>
        </p:txBody>
      </p:sp>
    </p:spTree>
    <p:extLst>
      <p:ext uri="{BB962C8B-B14F-4D97-AF65-F5344CB8AC3E}">
        <p14:creationId xmlns:p14="http://schemas.microsoft.com/office/powerpoint/2010/main" val="8640869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on the Lord’s Day</a:t>
            </a:r>
            <a:r>
              <a:rPr lang="en-US" dirty="0">
                <a:solidFill>
                  <a:schemeClr val="bg1"/>
                </a:solidFill>
              </a:rPr>
              <a:t> – Because Jesus arose on the first day of the week (</a:t>
            </a:r>
            <a:r>
              <a:rPr lang="en-US" b="1" u="sng" dirty="0">
                <a:solidFill>
                  <a:srgbClr val="FFFF99"/>
                </a:solidFill>
              </a:rPr>
              <a:t>Sunday</a:t>
            </a:r>
            <a:r>
              <a:rPr lang="en-US" dirty="0">
                <a:solidFill>
                  <a:schemeClr val="bg1"/>
                </a:solidFill>
              </a:rPr>
              <a:t>), early Christians began to worship Christ on that day rather than the Sabbath day (Acts 20:7, 1 Cor. 16:2).  This is the </a:t>
            </a:r>
            <a:r>
              <a:rPr lang="en-US" b="1" u="sng" dirty="0"/>
              <a:t>first</a:t>
            </a:r>
            <a:r>
              <a:rPr lang="en-US" dirty="0"/>
              <a:t> </a:t>
            </a:r>
            <a:r>
              <a:rPr lang="en-US" dirty="0">
                <a:solidFill>
                  <a:schemeClr val="bg1"/>
                </a:solidFill>
              </a:rPr>
              <a:t>record we have of the Christian day of worship being called, “The Lord´s Day.” </a:t>
            </a:r>
          </a:p>
        </p:txBody>
      </p:sp>
    </p:spTree>
    <p:extLst>
      <p:ext uri="{BB962C8B-B14F-4D97-AF65-F5344CB8AC3E}">
        <p14:creationId xmlns:p14="http://schemas.microsoft.com/office/powerpoint/2010/main" val="262352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on the Lord’s Day</a:t>
            </a:r>
            <a:r>
              <a:rPr lang="en-US" dirty="0">
                <a:solidFill>
                  <a:schemeClr val="bg1"/>
                </a:solidFill>
              </a:rPr>
              <a:t> – Because Jesus arose on the first day of the week (</a:t>
            </a:r>
            <a:r>
              <a:rPr lang="en-US" b="1" u="sng" dirty="0">
                <a:solidFill>
                  <a:srgbClr val="FFFF99"/>
                </a:solidFill>
              </a:rPr>
              <a:t>Sunday</a:t>
            </a:r>
            <a:r>
              <a:rPr lang="en-US" dirty="0">
                <a:solidFill>
                  <a:schemeClr val="bg1"/>
                </a:solidFill>
              </a:rPr>
              <a:t>), early Christians began to worship Christ on that day rather than the Sabbath day (Acts 20:7, 1 Cor. 16:2).  This is the </a:t>
            </a:r>
            <a:r>
              <a:rPr lang="en-US" b="1" u="sng" dirty="0">
                <a:solidFill>
                  <a:srgbClr val="FFFF99"/>
                </a:solidFill>
              </a:rPr>
              <a:t>first</a:t>
            </a:r>
            <a:r>
              <a:rPr lang="en-US" dirty="0">
                <a:solidFill>
                  <a:srgbClr val="FFFF99"/>
                </a:solidFill>
              </a:rPr>
              <a:t> </a:t>
            </a:r>
            <a:r>
              <a:rPr lang="en-US" dirty="0">
                <a:solidFill>
                  <a:schemeClr val="bg1"/>
                </a:solidFill>
              </a:rPr>
              <a:t>record we have of the Christian day of worship being called, “The Lord´s Day.” </a:t>
            </a:r>
          </a:p>
        </p:txBody>
      </p:sp>
    </p:spTree>
    <p:extLst>
      <p:ext uri="{BB962C8B-B14F-4D97-AF65-F5344CB8AC3E}">
        <p14:creationId xmlns:p14="http://schemas.microsoft.com/office/powerpoint/2010/main" val="100919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on the Lord’s Day</a:t>
            </a:r>
            <a:r>
              <a:rPr lang="en-US" dirty="0">
                <a:solidFill>
                  <a:schemeClr val="bg1"/>
                </a:solidFill>
              </a:rPr>
              <a:t> – Some have said that this should be interpreted as “The Day of the Lord,” but this would be written differently in the Greek, and the Day of the Lord does not occur until later in the Revelation, which would not make sense because Revelation is basically </a:t>
            </a:r>
            <a:r>
              <a:rPr lang="en-US" b="1" u="sng" dirty="0"/>
              <a:t>chronological</a:t>
            </a:r>
            <a:r>
              <a:rPr lang="en-US" dirty="0">
                <a:solidFill>
                  <a:schemeClr val="bg1"/>
                </a:solidFill>
              </a:rPr>
              <a:t>.</a:t>
            </a:r>
          </a:p>
        </p:txBody>
      </p:sp>
    </p:spTree>
    <p:extLst>
      <p:ext uri="{BB962C8B-B14F-4D97-AF65-F5344CB8AC3E}">
        <p14:creationId xmlns:p14="http://schemas.microsoft.com/office/powerpoint/2010/main" val="1228669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on the Lord’s Day</a:t>
            </a:r>
            <a:r>
              <a:rPr lang="en-US" dirty="0">
                <a:solidFill>
                  <a:schemeClr val="bg1"/>
                </a:solidFill>
              </a:rPr>
              <a:t> – Some have said that this should be interpreted as “The Day of the Lord,” but this would be written differently in the Greek, and the Day of the Lord does not occur until later in the Revelation, which would not make sense because Revelation is basically </a:t>
            </a:r>
            <a:r>
              <a:rPr lang="en-US" b="1" u="sng" dirty="0">
                <a:solidFill>
                  <a:srgbClr val="FFFF99"/>
                </a:solidFill>
              </a:rPr>
              <a:t>chronological</a:t>
            </a:r>
            <a:r>
              <a:rPr lang="en-US" dirty="0">
                <a:solidFill>
                  <a:schemeClr val="bg1"/>
                </a:solidFill>
              </a:rPr>
              <a:t>.</a:t>
            </a:r>
          </a:p>
        </p:txBody>
      </p:sp>
    </p:spTree>
    <p:extLst>
      <p:ext uri="{BB962C8B-B14F-4D97-AF65-F5344CB8AC3E}">
        <p14:creationId xmlns:p14="http://schemas.microsoft.com/office/powerpoint/2010/main" val="1422069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lnSpcReduction="10000"/>
          </a:bodyPr>
          <a:lstStyle/>
          <a:p>
            <a:r>
              <a:rPr lang="en-US" b="1" i="1" dirty="0">
                <a:solidFill>
                  <a:schemeClr val="bg1"/>
                </a:solidFill>
              </a:rPr>
              <a:t>and I heard behind me a loud voice, as of a trumpet</a:t>
            </a:r>
            <a:r>
              <a:rPr lang="en-US" dirty="0">
                <a:solidFill>
                  <a:schemeClr val="bg1"/>
                </a:solidFill>
              </a:rPr>
              <a:t> – John hears a loud voice, but not merely the voice of another man.  This voice is as a trumpet.  Notice the word “</a:t>
            </a:r>
            <a:r>
              <a:rPr lang="en-US" b="1" u="sng" dirty="0"/>
              <a:t>as</a:t>
            </a:r>
            <a:r>
              <a:rPr lang="en-US" dirty="0">
                <a:solidFill>
                  <a:schemeClr val="bg1"/>
                </a:solidFill>
              </a:rPr>
              <a:t>.”  The word “as” or “like” signals us that an expression is a simile.  A simile is a figure of speech which compares two </a:t>
            </a:r>
            <a:r>
              <a:rPr lang="en-US" b="1" u="sng" dirty="0"/>
              <a:t>unlike</a:t>
            </a:r>
            <a:r>
              <a:rPr lang="en-US" dirty="0"/>
              <a:t> </a:t>
            </a:r>
            <a:r>
              <a:rPr lang="en-US" dirty="0">
                <a:solidFill>
                  <a:schemeClr val="bg1"/>
                </a:solidFill>
              </a:rPr>
              <a:t>things using either “as” or “like.”  For instance, “He is like a snake.”  A metaphor makes the comparison </a:t>
            </a:r>
            <a:r>
              <a:rPr lang="en-US" b="1" u="sng" dirty="0"/>
              <a:t>without</a:t>
            </a:r>
            <a:r>
              <a:rPr lang="en-US" dirty="0"/>
              <a:t> </a:t>
            </a:r>
            <a:r>
              <a:rPr lang="en-US" dirty="0">
                <a:solidFill>
                  <a:schemeClr val="bg1"/>
                </a:solidFill>
              </a:rPr>
              <a:t>the “as” or “like.” – “He is a snake!”</a:t>
            </a:r>
          </a:p>
        </p:txBody>
      </p:sp>
    </p:spTree>
    <p:extLst>
      <p:ext uri="{BB962C8B-B14F-4D97-AF65-F5344CB8AC3E}">
        <p14:creationId xmlns:p14="http://schemas.microsoft.com/office/powerpoint/2010/main" val="1194233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lnSpcReduction="10000"/>
          </a:bodyPr>
          <a:lstStyle/>
          <a:p>
            <a:r>
              <a:rPr lang="en-US" b="1" i="1" dirty="0">
                <a:solidFill>
                  <a:schemeClr val="bg1"/>
                </a:solidFill>
              </a:rPr>
              <a:t>and I heard behind me a loud voice, as of a trumpet</a:t>
            </a:r>
            <a:r>
              <a:rPr lang="en-US" dirty="0">
                <a:solidFill>
                  <a:schemeClr val="bg1"/>
                </a:solidFill>
              </a:rPr>
              <a:t> – John hears a loud voice, but not merely the voice of another man.  This voice is as a trumpet.  Notice the word “</a:t>
            </a:r>
            <a:r>
              <a:rPr lang="en-US" b="1" u="sng" dirty="0">
                <a:solidFill>
                  <a:srgbClr val="FFFF99"/>
                </a:solidFill>
              </a:rPr>
              <a:t>as</a:t>
            </a:r>
            <a:r>
              <a:rPr lang="en-US" dirty="0">
                <a:solidFill>
                  <a:schemeClr val="bg1"/>
                </a:solidFill>
              </a:rPr>
              <a:t>.”  The word “as” or “like” signals us that an expression is a simile.  A simile is a figure of speech which compares two </a:t>
            </a:r>
            <a:r>
              <a:rPr lang="en-US" b="1" u="sng" dirty="0"/>
              <a:t>unlike</a:t>
            </a:r>
            <a:r>
              <a:rPr lang="en-US" dirty="0"/>
              <a:t> </a:t>
            </a:r>
            <a:r>
              <a:rPr lang="en-US" dirty="0">
                <a:solidFill>
                  <a:schemeClr val="bg1"/>
                </a:solidFill>
              </a:rPr>
              <a:t>things using either “as” or “like.”  For instance, “He is like a snake.”  A metaphor makes the comparison </a:t>
            </a:r>
            <a:r>
              <a:rPr lang="en-US" b="1" u="sng" dirty="0"/>
              <a:t>without</a:t>
            </a:r>
            <a:r>
              <a:rPr lang="en-US" dirty="0"/>
              <a:t> </a:t>
            </a:r>
            <a:r>
              <a:rPr lang="en-US" dirty="0">
                <a:solidFill>
                  <a:schemeClr val="bg1"/>
                </a:solidFill>
              </a:rPr>
              <a:t>the “as” or “like.” – “He is a snake!”</a:t>
            </a:r>
          </a:p>
        </p:txBody>
      </p:sp>
    </p:spTree>
    <p:extLst>
      <p:ext uri="{BB962C8B-B14F-4D97-AF65-F5344CB8AC3E}">
        <p14:creationId xmlns:p14="http://schemas.microsoft.com/office/powerpoint/2010/main" val="4090229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lnSpcReduction="10000"/>
          </a:bodyPr>
          <a:lstStyle/>
          <a:p>
            <a:r>
              <a:rPr lang="en-US" b="1" i="1" dirty="0">
                <a:solidFill>
                  <a:schemeClr val="bg1"/>
                </a:solidFill>
              </a:rPr>
              <a:t>and I heard behind me a loud voice, as of a trumpet</a:t>
            </a:r>
            <a:r>
              <a:rPr lang="en-US" dirty="0">
                <a:solidFill>
                  <a:schemeClr val="bg1"/>
                </a:solidFill>
              </a:rPr>
              <a:t> – John hears a loud voice, but not merely the voice of another man.  This voice is as a trumpet.  Notice the word “</a:t>
            </a:r>
            <a:r>
              <a:rPr lang="en-US" b="1" u="sng" dirty="0">
                <a:solidFill>
                  <a:srgbClr val="FFFF99"/>
                </a:solidFill>
              </a:rPr>
              <a:t>as</a:t>
            </a:r>
            <a:r>
              <a:rPr lang="en-US" dirty="0">
                <a:solidFill>
                  <a:schemeClr val="bg1"/>
                </a:solidFill>
              </a:rPr>
              <a:t>.”  The word “as” or “like” signals us that an expression is a simile.  A simile is a figure of speech which compares two </a:t>
            </a:r>
            <a:r>
              <a:rPr lang="en-US" b="1" u="sng" dirty="0">
                <a:solidFill>
                  <a:srgbClr val="FFFF99"/>
                </a:solidFill>
              </a:rPr>
              <a:t>unlike</a:t>
            </a:r>
            <a:r>
              <a:rPr lang="en-US" dirty="0">
                <a:solidFill>
                  <a:srgbClr val="FFFF99"/>
                </a:solidFill>
              </a:rPr>
              <a:t> </a:t>
            </a:r>
            <a:r>
              <a:rPr lang="en-US" dirty="0">
                <a:solidFill>
                  <a:schemeClr val="bg1"/>
                </a:solidFill>
              </a:rPr>
              <a:t>things using either “as” or “like.”  For instance, “He is like a snake.”  A metaphor makes the comparison </a:t>
            </a:r>
            <a:r>
              <a:rPr lang="en-US" b="1" u="sng" dirty="0"/>
              <a:t>without</a:t>
            </a:r>
            <a:r>
              <a:rPr lang="en-US" dirty="0"/>
              <a:t> </a:t>
            </a:r>
            <a:r>
              <a:rPr lang="en-US" dirty="0">
                <a:solidFill>
                  <a:schemeClr val="bg1"/>
                </a:solidFill>
              </a:rPr>
              <a:t>the “as” or “like.” – “He is a snake!”</a:t>
            </a:r>
          </a:p>
        </p:txBody>
      </p:sp>
    </p:spTree>
    <p:extLst>
      <p:ext uri="{BB962C8B-B14F-4D97-AF65-F5344CB8AC3E}">
        <p14:creationId xmlns:p14="http://schemas.microsoft.com/office/powerpoint/2010/main" val="846251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lnSpcReduction="10000"/>
          </a:bodyPr>
          <a:lstStyle/>
          <a:p>
            <a:r>
              <a:rPr lang="en-US" b="1" i="1" dirty="0">
                <a:solidFill>
                  <a:schemeClr val="bg1"/>
                </a:solidFill>
              </a:rPr>
              <a:t>and I heard behind me a loud voice, as of a trumpet</a:t>
            </a:r>
            <a:r>
              <a:rPr lang="en-US" dirty="0">
                <a:solidFill>
                  <a:schemeClr val="bg1"/>
                </a:solidFill>
              </a:rPr>
              <a:t> – John hears a loud voice, but not merely the voice of another man.  This voice is as a trumpet.  Notice the word “</a:t>
            </a:r>
            <a:r>
              <a:rPr lang="en-US" b="1" u="sng" dirty="0">
                <a:solidFill>
                  <a:srgbClr val="FFFF99"/>
                </a:solidFill>
              </a:rPr>
              <a:t>as</a:t>
            </a:r>
            <a:r>
              <a:rPr lang="en-US" dirty="0">
                <a:solidFill>
                  <a:schemeClr val="bg1"/>
                </a:solidFill>
              </a:rPr>
              <a:t>.”  The word “as” or “like” signals us that an expression is a simile.  A simile is a figure of speech which compares two </a:t>
            </a:r>
            <a:r>
              <a:rPr lang="en-US" b="1" u="sng" dirty="0">
                <a:solidFill>
                  <a:srgbClr val="FFFF99"/>
                </a:solidFill>
              </a:rPr>
              <a:t>unlike</a:t>
            </a:r>
            <a:r>
              <a:rPr lang="en-US" dirty="0">
                <a:solidFill>
                  <a:srgbClr val="FFFF99"/>
                </a:solidFill>
              </a:rPr>
              <a:t> </a:t>
            </a:r>
            <a:r>
              <a:rPr lang="en-US" dirty="0">
                <a:solidFill>
                  <a:schemeClr val="bg1"/>
                </a:solidFill>
              </a:rPr>
              <a:t>things using either “as” or “like.”  For instance, “He is like a snake.”  A metaphor makes the comparison </a:t>
            </a:r>
            <a:r>
              <a:rPr lang="en-US" b="1" u="sng" dirty="0">
                <a:solidFill>
                  <a:srgbClr val="FFFF99"/>
                </a:solidFill>
              </a:rPr>
              <a:t>without</a:t>
            </a:r>
            <a:r>
              <a:rPr lang="en-US" dirty="0">
                <a:solidFill>
                  <a:srgbClr val="FFFF99"/>
                </a:solidFill>
              </a:rPr>
              <a:t> </a:t>
            </a:r>
            <a:r>
              <a:rPr lang="en-US" dirty="0">
                <a:solidFill>
                  <a:schemeClr val="bg1"/>
                </a:solidFill>
              </a:rPr>
              <a:t>the “as” or “like.” – “He is a snake!”</a:t>
            </a:r>
          </a:p>
        </p:txBody>
      </p:sp>
    </p:spTree>
    <p:extLst>
      <p:ext uri="{BB962C8B-B14F-4D97-AF65-F5344CB8AC3E}">
        <p14:creationId xmlns:p14="http://schemas.microsoft.com/office/powerpoint/2010/main" val="26606474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So, John did not hear a trumpet, but a voice.  But the voice sounded </a:t>
            </a:r>
            <a:r>
              <a:rPr lang="en-US" b="1" u="sng" dirty="0"/>
              <a:t>as</a:t>
            </a:r>
            <a:r>
              <a:rPr lang="en-US" dirty="0"/>
              <a:t> </a:t>
            </a:r>
            <a:r>
              <a:rPr lang="en-US" dirty="0">
                <a:solidFill>
                  <a:schemeClr val="bg1"/>
                </a:solidFill>
              </a:rPr>
              <a:t>a trumpet.</a:t>
            </a:r>
          </a:p>
        </p:txBody>
      </p:sp>
    </p:spTree>
    <p:extLst>
      <p:ext uri="{BB962C8B-B14F-4D97-AF65-F5344CB8AC3E}">
        <p14:creationId xmlns:p14="http://schemas.microsoft.com/office/powerpoint/2010/main" val="1582283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John</a:t>
            </a:r>
            <a:r>
              <a:rPr lang="en-US" dirty="0">
                <a:solidFill>
                  <a:schemeClr val="bg1"/>
                </a:solidFill>
              </a:rPr>
              <a:t> – We have previously done the work to determine that this is John the </a:t>
            </a:r>
            <a:r>
              <a:rPr lang="en-US" b="1" u="sng" dirty="0">
                <a:solidFill>
                  <a:srgbClr val="FFFF99"/>
                </a:solidFill>
              </a:rPr>
              <a:t>Apostle</a:t>
            </a:r>
            <a:r>
              <a:rPr lang="en-US" dirty="0">
                <a:solidFill>
                  <a:schemeClr val="bg1"/>
                </a:solidFill>
              </a:rPr>
              <a:t>.</a:t>
            </a:r>
          </a:p>
        </p:txBody>
      </p:sp>
    </p:spTree>
    <p:extLst>
      <p:ext uri="{BB962C8B-B14F-4D97-AF65-F5344CB8AC3E}">
        <p14:creationId xmlns:p14="http://schemas.microsoft.com/office/powerpoint/2010/main" val="1071300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So, John did not hear a trumpet, but a voice.  But the voice sounded </a:t>
            </a:r>
            <a:r>
              <a:rPr lang="en-US" b="1" u="sng" dirty="0">
                <a:solidFill>
                  <a:srgbClr val="FFFF99"/>
                </a:solidFill>
              </a:rPr>
              <a:t>as</a:t>
            </a:r>
            <a:r>
              <a:rPr lang="en-US" dirty="0">
                <a:solidFill>
                  <a:srgbClr val="FFFF99"/>
                </a:solidFill>
              </a:rPr>
              <a:t> </a:t>
            </a:r>
            <a:r>
              <a:rPr lang="en-US" dirty="0">
                <a:solidFill>
                  <a:schemeClr val="bg1"/>
                </a:solidFill>
              </a:rPr>
              <a:t>a trumpet.</a:t>
            </a:r>
          </a:p>
        </p:txBody>
      </p:sp>
    </p:spTree>
    <p:extLst>
      <p:ext uri="{BB962C8B-B14F-4D97-AF65-F5344CB8AC3E}">
        <p14:creationId xmlns:p14="http://schemas.microsoft.com/office/powerpoint/2010/main" val="1152310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11 saying, “I am the Alpha and the Omega, the First and the Last,”</a:t>
            </a:r>
            <a:r>
              <a:rPr lang="en-US" dirty="0">
                <a:solidFill>
                  <a:schemeClr val="bg1"/>
                </a:solidFill>
              </a:rPr>
              <a:t> – The Alpha and Omega are the first and last letters of the Greek alphabet.</a:t>
            </a:r>
          </a:p>
        </p:txBody>
      </p:sp>
    </p:spTree>
    <p:extLst>
      <p:ext uri="{BB962C8B-B14F-4D97-AF65-F5344CB8AC3E}">
        <p14:creationId xmlns:p14="http://schemas.microsoft.com/office/powerpoint/2010/main" val="15324248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“What you see, write in a book</a:t>
            </a:r>
            <a:r>
              <a:rPr lang="en-US" dirty="0">
                <a:solidFill>
                  <a:schemeClr val="bg1"/>
                </a:solidFill>
              </a:rPr>
              <a:t> – John was not told to merely write what he heard, although he did that.  He was instructed to write what He </a:t>
            </a:r>
            <a:r>
              <a:rPr lang="en-US" b="1" u="sng" dirty="0"/>
              <a:t>saw</a:t>
            </a:r>
            <a:r>
              <a:rPr lang="en-US" dirty="0">
                <a:solidFill>
                  <a:schemeClr val="bg1"/>
                </a:solidFill>
              </a:rPr>
              <a:t>.  Because John would be caused to see visions of </a:t>
            </a:r>
            <a:r>
              <a:rPr lang="en-US" b="1" u="sng" dirty="0"/>
              <a:t>future</a:t>
            </a:r>
            <a:r>
              <a:rPr lang="en-US" dirty="0"/>
              <a:t> </a:t>
            </a:r>
            <a:r>
              <a:rPr lang="en-US" dirty="0">
                <a:solidFill>
                  <a:schemeClr val="bg1"/>
                </a:solidFill>
              </a:rPr>
              <a:t>events, he would have to describe the things comprehended by his eyes in words that people could understand.  Praise God he was enabled to do so by the </a:t>
            </a:r>
            <a:r>
              <a:rPr lang="en-US" b="1" u="sng" dirty="0"/>
              <a:t>Holy Spirit</a:t>
            </a:r>
            <a:r>
              <a:rPr lang="en-US" dirty="0">
                <a:solidFill>
                  <a:schemeClr val="bg1"/>
                </a:solidFill>
              </a:rPr>
              <a:t>.</a:t>
            </a:r>
          </a:p>
        </p:txBody>
      </p:sp>
    </p:spTree>
    <p:extLst>
      <p:ext uri="{BB962C8B-B14F-4D97-AF65-F5344CB8AC3E}">
        <p14:creationId xmlns:p14="http://schemas.microsoft.com/office/powerpoint/2010/main" val="32005578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“What you see, write in a book</a:t>
            </a:r>
            <a:r>
              <a:rPr lang="en-US" dirty="0">
                <a:solidFill>
                  <a:schemeClr val="bg1"/>
                </a:solidFill>
              </a:rPr>
              <a:t> – John was not told to merely write what he heard, although he did that.  He was instructed to write what He </a:t>
            </a:r>
            <a:r>
              <a:rPr lang="en-US" b="1" u="sng" dirty="0">
                <a:solidFill>
                  <a:srgbClr val="FFFF99"/>
                </a:solidFill>
              </a:rPr>
              <a:t>saw</a:t>
            </a:r>
            <a:r>
              <a:rPr lang="en-US" dirty="0">
                <a:solidFill>
                  <a:schemeClr val="bg1"/>
                </a:solidFill>
              </a:rPr>
              <a:t>.  Because John would be caused to see visions of </a:t>
            </a:r>
            <a:r>
              <a:rPr lang="en-US" b="1" u="sng" dirty="0"/>
              <a:t>future</a:t>
            </a:r>
            <a:r>
              <a:rPr lang="en-US" dirty="0"/>
              <a:t> </a:t>
            </a:r>
            <a:r>
              <a:rPr lang="en-US" dirty="0">
                <a:solidFill>
                  <a:schemeClr val="bg1"/>
                </a:solidFill>
              </a:rPr>
              <a:t>events, he would have to describe the things comprehended by his eyes in words that people could understand.  Praise God he was enabled to do so by the </a:t>
            </a:r>
            <a:r>
              <a:rPr lang="en-US" b="1" u="sng" dirty="0"/>
              <a:t>Holy Spirit</a:t>
            </a:r>
            <a:r>
              <a:rPr lang="en-US" dirty="0">
                <a:solidFill>
                  <a:schemeClr val="bg1"/>
                </a:solidFill>
              </a:rPr>
              <a:t>.</a:t>
            </a:r>
          </a:p>
        </p:txBody>
      </p:sp>
    </p:spTree>
    <p:extLst>
      <p:ext uri="{BB962C8B-B14F-4D97-AF65-F5344CB8AC3E}">
        <p14:creationId xmlns:p14="http://schemas.microsoft.com/office/powerpoint/2010/main" val="2046797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“What you see, write in a book</a:t>
            </a:r>
            <a:r>
              <a:rPr lang="en-US" dirty="0">
                <a:solidFill>
                  <a:schemeClr val="bg1"/>
                </a:solidFill>
              </a:rPr>
              <a:t> – John was not told to merely write what he heard, although he did that.  He was instructed to write what He </a:t>
            </a:r>
            <a:r>
              <a:rPr lang="en-US" b="1" u="sng" dirty="0">
                <a:solidFill>
                  <a:srgbClr val="FFFF99"/>
                </a:solidFill>
              </a:rPr>
              <a:t>saw</a:t>
            </a:r>
            <a:r>
              <a:rPr lang="en-US" dirty="0">
                <a:solidFill>
                  <a:schemeClr val="bg1"/>
                </a:solidFill>
              </a:rPr>
              <a:t>.  Because John would be caused to see visions of </a:t>
            </a:r>
            <a:r>
              <a:rPr lang="en-US" b="1" u="sng" dirty="0">
                <a:solidFill>
                  <a:srgbClr val="FFFF99"/>
                </a:solidFill>
              </a:rPr>
              <a:t>future</a:t>
            </a:r>
            <a:r>
              <a:rPr lang="en-US" dirty="0">
                <a:solidFill>
                  <a:srgbClr val="FFFF99"/>
                </a:solidFill>
              </a:rPr>
              <a:t> </a:t>
            </a:r>
            <a:r>
              <a:rPr lang="en-US" dirty="0">
                <a:solidFill>
                  <a:schemeClr val="bg1"/>
                </a:solidFill>
              </a:rPr>
              <a:t>events, he would have to describe the things comprehended by his eyes in words that people could understand.  Praise God he was enabled to do so by the </a:t>
            </a:r>
            <a:r>
              <a:rPr lang="en-US" b="1" u="sng" dirty="0"/>
              <a:t>Holy Spirit</a:t>
            </a:r>
            <a:r>
              <a:rPr lang="en-US" dirty="0">
                <a:solidFill>
                  <a:schemeClr val="bg1"/>
                </a:solidFill>
              </a:rPr>
              <a:t>.</a:t>
            </a:r>
          </a:p>
        </p:txBody>
      </p:sp>
    </p:spTree>
    <p:extLst>
      <p:ext uri="{BB962C8B-B14F-4D97-AF65-F5344CB8AC3E}">
        <p14:creationId xmlns:p14="http://schemas.microsoft.com/office/powerpoint/2010/main" val="24521154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“What you see, write in a book</a:t>
            </a:r>
            <a:r>
              <a:rPr lang="en-US" dirty="0">
                <a:solidFill>
                  <a:schemeClr val="bg1"/>
                </a:solidFill>
              </a:rPr>
              <a:t> – John was not told to merely write what he heard, although he did that.  He was instructed to write what He </a:t>
            </a:r>
            <a:r>
              <a:rPr lang="en-US" b="1" u="sng" dirty="0">
                <a:solidFill>
                  <a:srgbClr val="FFFF99"/>
                </a:solidFill>
              </a:rPr>
              <a:t>saw</a:t>
            </a:r>
            <a:r>
              <a:rPr lang="en-US" dirty="0">
                <a:solidFill>
                  <a:schemeClr val="bg1"/>
                </a:solidFill>
              </a:rPr>
              <a:t>.  Because John would be caused to see visions of </a:t>
            </a:r>
            <a:r>
              <a:rPr lang="en-US" b="1" u="sng" dirty="0">
                <a:solidFill>
                  <a:srgbClr val="FFFF99"/>
                </a:solidFill>
              </a:rPr>
              <a:t>future</a:t>
            </a:r>
            <a:r>
              <a:rPr lang="en-US" dirty="0">
                <a:solidFill>
                  <a:srgbClr val="FFFF99"/>
                </a:solidFill>
              </a:rPr>
              <a:t> </a:t>
            </a:r>
            <a:r>
              <a:rPr lang="en-US" dirty="0">
                <a:solidFill>
                  <a:schemeClr val="bg1"/>
                </a:solidFill>
              </a:rPr>
              <a:t>events, he would have to describe the things comprehended by his eyes in words that people could understand.  Praise God he was enabled to do so by the </a:t>
            </a:r>
            <a:r>
              <a:rPr lang="en-US" b="1" u="sng" dirty="0">
                <a:solidFill>
                  <a:srgbClr val="FFFF99"/>
                </a:solidFill>
              </a:rPr>
              <a:t>Holy Spirit</a:t>
            </a:r>
            <a:r>
              <a:rPr lang="en-US" dirty="0">
                <a:solidFill>
                  <a:schemeClr val="bg1"/>
                </a:solidFill>
              </a:rPr>
              <a:t>.</a:t>
            </a:r>
          </a:p>
        </p:txBody>
      </p:sp>
    </p:spTree>
    <p:extLst>
      <p:ext uri="{BB962C8B-B14F-4D97-AF65-F5344CB8AC3E}">
        <p14:creationId xmlns:p14="http://schemas.microsoft.com/office/powerpoint/2010/main" val="34988671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Often times in the Revelation, figures of speech like the </a:t>
            </a:r>
            <a:r>
              <a:rPr lang="en-US" b="1" u="sng" dirty="0"/>
              <a:t>simile</a:t>
            </a:r>
            <a:r>
              <a:rPr lang="en-US" dirty="0"/>
              <a:t> </a:t>
            </a:r>
            <a:r>
              <a:rPr lang="en-US" dirty="0">
                <a:solidFill>
                  <a:schemeClr val="bg1"/>
                </a:solidFill>
              </a:rPr>
              <a:t>and metaphor are used to describe the things John saw.</a:t>
            </a:r>
          </a:p>
        </p:txBody>
      </p:sp>
    </p:spTree>
    <p:extLst>
      <p:ext uri="{BB962C8B-B14F-4D97-AF65-F5344CB8AC3E}">
        <p14:creationId xmlns:p14="http://schemas.microsoft.com/office/powerpoint/2010/main" val="28078134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Often times in the Revelation, figures of speech like the </a:t>
            </a:r>
            <a:r>
              <a:rPr lang="en-US" b="1" u="sng" dirty="0">
                <a:solidFill>
                  <a:srgbClr val="FFFF99"/>
                </a:solidFill>
              </a:rPr>
              <a:t>simile</a:t>
            </a:r>
            <a:r>
              <a:rPr lang="en-US" dirty="0">
                <a:solidFill>
                  <a:srgbClr val="FFFF99"/>
                </a:solidFill>
              </a:rPr>
              <a:t> </a:t>
            </a:r>
            <a:r>
              <a:rPr lang="en-US" dirty="0">
                <a:solidFill>
                  <a:schemeClr val="bg1"/>
                </a:solidFill>
              </a:rPr>
              <a:t>and metaphor are used to describe the things John saw.</a:t>
            </a:r>
          </a:p>
        </p:txBody>
      </p:sp>
    </p:spTree>
    <p:extLst>
      <p:ext uri="{BB962C8B-B14F-4D97-AF65-F5344CB8AC3E}">
        <p14:creationId xmlns:p14="http://schemas.microsoft.com/office/powerpoint/2010/main" val="11684190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send it to the seven churches which are in Asia: to Ephesus, to Smyrna, to </a:t>
            </a:r>
            <a:r>
              <a:rPr lang="en-US" b="1" i="1" dirty="0" err="1">
                <a:solidFill>
                  <a:schemeClr val="bg1"/>
                </a:solidFill>
              </a:rPr>
              <a:t>Pergamos</a:t>
            </a:r>
            <a:r>
              <a:rPr lang="en-US" b="1" i="1" dirty="0">
                <a:solidFill>
                  <a:schemeClr val="bg1"/>
                </a:solidFill>
              </a:rPr>
              <a:t>, to Thyatira, to Sardis, to Philadelphia, and to Laodicea.</a:t>
            </a:r>
            <a:r>
              <a:rPr lang="en-US" dirty="0">
                <a:solidFill>
                  <a:schemeClr val="bg1"/>
                </a:solidFill>
              </a:rPr>
              <a:t> – As we noted in previous lessons, these seven </a:t>
            </a:r>
            <a:r>
              <a:rPr lang="en-US" b="1" u="sng" dirty="0"/>
              <a:t>historic</a:t>
            </a:r>
            <a:r>
              <a:rPr lang="en-US" dirty="0"/>
              <a:t> </a:t>
            </a:r>
            <a:r>
              <a:rPr lang="en-US" dirty="0">
                <a:solidFill>
                  <a:schemeClr val="bg1"/>
                </a:solidFill>
              </a:rPr>
              <a:t>churches in the Roman Province of Asia (part of modern day </a:t>
            </a:r>
            <a:r>
              <a:rPr lang="en-US" b="1" u="sng" dirty="0"/>
              <a:t>Turkey</a:t>
            </a:r>
            <a:r>
              <a:rPr lang="en-US" dirty="0">
                <a:solidFill>
                  <a:schemeClr val="bg1"/>
                </a:solidFill>
              </a:rPr>
              <a:t>) were the original recipients of the Revelation.</a:t>
            </a:r>
          </a:p>
        </p:txBody>
      </p:sp>
    </p:spTree>
    <p:extLst>
      <p:ext uri="{BB962C8B-B14F-4D97-AF65-F5344CB8AC3E}">
        <p14:creationId xmlns:p14="http://schemas.microsoft.com/office/powerpoint/2010/main" val="27236101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send it to the seven churches which are in Asia: to Ephesus, to Smyrna, to </a:t>
            </a:r>
            <a:r>
              <a:rPr lang="en-US" b="1" i="1" dirty="0" err="1">
                <a:solidFill>
                  <a:schemeClr val="bg1"/>
                </a:solidFill>
              </a:rPr>
              <a:t>Pergamos</a:t>
            </a:r>
            <a:r>
              <a:rPr lang="en-US" b="1" i="1" dirty="0">
                <a:solidFill>
                  <a:schemeClr val="bg1"/>
                </a:solidFill>
              </a:rPr>
              <a:t>, to Thyatira, to Sardis, to Philadelphia, and to Laodicea.</a:t>
            </a:r>
            <a:r>
              <a:rPr lang="en-US" dirty="0">
                <a:solidFill>
                  <a:schemeClr val="bg1"/>
                </a:solidFill>
              </a:rPr>
              <a:t> – As we noted in previous lessons, these seven </a:t>
            </a:r>
            <a:r>
              <a:rPr lang="en-US" b="1" u="sng" dirty="0">
                <a:solidFill>
                  <a:srgbClr val="FFFF99"/>
                </a:solidFill>
              </a:rPr>
              <a:t>historic</a:t>
            </a:r>
            <a:r>
              <a:rPr lang="en-US" dirty="0">
                <a:solidFill>
                  <a:srgbClr val="FFFF99"/>
                </a:solidFill>
              </a:rPr>
              <a:t> </a:t>
            </a:r>
            <a:r>
              <a:rPr lang="en-US" dirty="0">
                <a:solidFill>
                  <a:schemeClr val="bg1"/>
                </a:solidFill>
              </a:rPr>
              <a:t>churches in the Roman Province of Asia (part of modern day </a:t>
            </a:r>
            <a:r>
              <a:rPr lang="en-US" b="1" u="sng" dirty="0"/>
              <a:t>Turkey</a:t>
            </a:r>
            <a:r>
              <a:rPr lang="en-US" dirty="0">
                <a:solidFill>
                  <a:schemeClr val="bg1"/>
                </a:solidFill>
              </a:rPr>
              <a:t>) were the original recipients of the Revelation.</a:t>
            </a:r>
          </a:p>
        </p:txBody>
      </p:sp>
    </p:spTree>
    <p:extLst>
      <p:ext uri="{BB962C8B-B14F-4D97-AF65-F5344CB8AC3E}">
        <p14:creationId xmlns:p14="http://schemas.microsoft.com/office/powerpoint/2010/main" val="1059826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both your brother and companion</a:t>
            </a:r>
            <a:r>
              <a:rPr lang="en-US" dirty="0">
                <a:solidFill>
                  <a:schemeClr val="bg1"/>
                </a:solidFill>
              </a:rPr>
              <a:t> – Brother meaning fellow </a:t>
            </a:r>
            <a:r>
              <a:rPr lang="en-US" b="1" u="sng" dirty="0"/>
              <a:t>believer</a:t>
            </a:r>
            <a:r>
              <a:rPr lang="en-US" dirty="0">
                <a:solidFill>
                  <a:schemeClr val="bg1"/>
                </a:solidFill>
              </a:rPr>
              <a:t>, companion meaning he was their </a:t>
            </a:r>
            <a:r>
              <a:rPr lang="en-US" b="1" u="sng" dirty="0"/>
              <a:t>friend</a:t>
            </a:r>
            <a:r>
              <a:rPr lang="en-US" dirty="0"/>
              <a:t> </a:t>
            </a:r>
            <a:r>
              <a:rPr lang="en-US" dirty="0">
                <a:solidFill>
                  <a:schemeClr val="bg1"/>
                </a:solidFill>
              </a:rPr>
              <a:t>and had lived near them.</a:t>
            </a:r>
          </a:p>
        </p:txBody>
      </p:sp>
    </p:spTree>
    <p:extLst>
      <p:ext uri="{BB962C8B-B14F-4D97-AF65-F5344CB8AC3E}">
        <p14:creationId xmlns:p14="http://schemas.microsoft.com/office/powerpoint/2010/main" val="37567596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send it to the seven churches which are in Asia: to Ephesus, to Smyrna, to </a:t>
            </a:r>
            <a:r>
              <a:rPr lang="en-US" b="1" i="1" dirty="0" err="1">
                <a:solidFill>
                  <a:schemeClr val="bg1"/>
                </a:solidFill>
              </a:rPr>
              <a:t>Pergamos</a:t>
            </a:r>
            <a:r>
              <a:rPr lang="en-US" b="1" i="1" dirty="0">
                <a:solidFill>
                  <a:schemeClr val="bg1"/>
                </a:solidFill>
              </a:rPr>
              <a:t>, to Thyatira, to Sardis, to Philadelphia, and to Laodicea.</a:t>
            </a:r>
            <a:r>
              <a:rPr lang="en-US" dirty="0">
                <a:solidFill>
                  <a:schemeClr val="bg1"/>
                </a:solidFill>
              </a:rPr>
              <a:t> – As we noted in previous lessons, these seven </a:t>
            </a:r>
            <a:r>
              <a:rPr lang="en-US" b="1" u="sng" dirty="0">
                <a:solidFill>
                  <a:srgbClr val="FFFF99"/>
                </a:solidFill>
              </a:rPr>
              <a:t>historic</a:t>
            </a:r>
            <a:r>
              <a:rPr lang="en-US" dirty="0">
                <a:solidFill>
                  <a:srgbClr val="FFFF99"/>
                </a:solidFill>
              </a:rPr>
              <a:t> </a:t>
            </a:r>
            <a:r>
              <a:rPr lang="en-US" dirty="0">
                <a:solidFill>
                  <a:schemeClr val="bg1"/>
                </a:solidFill>
              </a:rPr>
              <a:t>churches in the Roman Province of Asia (part of modern day </a:t>
            </a:r>
            <a:r>
              <a:rPr lang="en-US" b="1" u="sng" dirty="0">
                <a:solidFill>
                  <a:srgbClr val="FFFF99"/>
                </a:solidFill>
              </a:rPr>
              <a:t>Turkey</a:t>
            </a:r>
            <a:r>
              <a:rPr lang="en-US" dirty="0">
                <a:solidFill>
                  <a:schemeClr val="bg1"/>
                </a:solidFill>
              </a:rPr>
              <a:t>) were the original recipients of the Revelation.</a:t>
            </a:r>
          </a:p>
        </p:txBody>
      </p:sp>
    </p:spTree>
    <p:extLst>
      <p:ext uri="{BB962C8B-B14F-4D97-AF65-F5344CB8AC3E}">
        <p14:creationId xmlns:p14="http://schemas.microsoft.com/office/powerpoint/2010/main" val="1443261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ennifer\AppData\Local\Microsoft\Windows\Temporary Internet Files\Content.Word\Learning to interpret the Revelation.jpg"/>
          <p:cNvPicPr/>
          <p:nvPr/>
        </p:nvPicPr>
        <p:blipFill>
          <a:blip r:embed="rId2">
            <a:extLst>
              <a:ext uri="{28A0092B-C50C-407E-A947-70E740481C1C}">
                <a14:useLocalDpi xmlns:a14="http://schemas.microsoft.com/office/drawing/2010/main" val="0"/>
              </a:ext>
            </a:extLst>
          </a:blip>
          <a:srcRect/>
          <a:stretch>
            <a:fillRect/>
          </a:stretch>
        </p:blipFill>
        <p:spPr bwMode="auto">
          <a:xfrm>
            <a:off x="761999" y="0"/>
            <a:ext cx="7543801" cy="5143500"/>
          </a:xfrm>
          <a:prstGeom prst="rect">
            <a:avLst/>
          </a:prstGeom>
          <a:noFill/>
          <a:ln>
            <a:noFill/>
          </a:ln>
        </p:spPr>
      </p:pic>
    </p:spTree>
    <p:extLst>
      <p:ext uri="{BB962C8B-B14F-4D97-AF65-F5344CB8AC3E}">
        <p14:creationId xmlns:p14="http://schemas.microsoft.com/office/powerpoint/2010/main" val="24201289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Then I turned to see the voice that spoke with me.</a:t>
            </a:r>
            <a:r>
              <a:rPr lang="en-US" dirty="0">
                <a:solidFill>
                  <a:schemeClr val="bg1"/>
                </a:solidFill>
              </a:rPr>
              <a:t> – John turned to see whose voice was speaking to him.  We shall discover who it was in a moment.</a:t>
            </a:r>
          </a:p>
        </p:txBody>
      </p:sp>
    </p:spTree>
    <p:extLst>
      <p:ext uri="{BB962C8B-B14F-4D97-AF65-F5344CB8AC3E}">
        <p14:creationId xmlns:p14="http://schemas.microsoft.com/office/powerpoint/2010/main" val="15162963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having turned I saw seven golden lampstands,</a:t>
            </a:r>
            <a:r>
              <a:rPr lang="en-US" dirty="0">
                <a:solidFill>
                  <a:schemeClr val="bg1"/>
                </a:solidFill>
              </a:rPr>
              <a:t> - Before John sees the person speaking, he sees seven lampstands (not </a:t>
            </a:r>
            <a:r>
              <a:rPr lang="en-US" b="1" u="sng" dirty="0"/>
              <a:t>candlesticks</a:t>
            </a:r>
            <a:r>
              <a:rPr lang="en-US" dirty="0"/>
              <a:t> </a:t>
            </a:r>
            <a:r>
              <a:rPr lang="en-US" dirty="0">
                <a:solidFill>
                  <a:schemeClr val="bg1"/>
                </a:solidFill>
              </a:rPr>
              <a:t>which were not in use in this period).</a:t>
            </a:r>
          </a:p>
        </p:txBody>
      </p:sp>
    </p:spTree>
    <p:extLst>
      <p:ext uri="{BB962C8B-B14F-4D97-AF65-F5344CB8AC3E}">
        <p14:creationId xmlns:p14="http://schemas.microsoft.com/office/powerpoint/2010/main" val="30673983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having turned I saw seven golden lampstands,</a:t>
            </a:r>
            <a:r>
              <a:rPr lang="en-US" dirty="0">
                <a:solidFill>
                  <a:schemeClr val="bg1"/>
                </a:solidFill>
              </a:rPr>
              <a:t> - Before John sees the person speaking, he sees seven lampstands (not </a:t>
            </a:r>
            <a:r>
              <a:rPr lang="en-US" b="1" u="sng" dirty="0">
                <a:solidFill>
                  <a:srgbClr val="FFFF99"/>
                </a:solidFill>
              </a:rPr>
              <a:t>candlesticks</a:t>
            </a:r>
            <a:r>
              <a:rPr lang="en-US" dirty="0">
                <a:solidFill>
                  <a:srgbClr val="FFFF99"/>
                </a:solidFill>
              </a:rPr>
              <a:t> </a:t>
            </a:r>
            <a:r>
              <a:rPr lang="en-US" dirty="0">
                <a:solidFill>
                  <a:schemeClr val="bg1"/>
                </a:solidFill>
              </a:rPr>
              <a:t>which were not in use in this period).</a:t>
            </a:r>
          </a:p>
        </p:txBody>
      </p:sp>
    </p:spTree>
    <p:extLst>
      <p:ext uri="{BB962C8B-B14F-4D97-AF65-F5344CB8AC3E}">
        <p14:creationId xmlns:p14="http://schemas.microsoft.com/office/powerpoint/2010/main" val="23778132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lnSpcReduction="10000"/>
          </a:bodyPr>
          <a:lstStyle/>
          <a:p>
            <a:r>
              <a:rPr lang="en-US" b="1" i="1" dirty="0">
                <a:solidFill>
                  <a:schemeClr val="bg1"/>
                </a:solidFill>
              </a:rPr>
              <a:t>13 and in the midst of the seven lampstands One like the Son of Man</a:t>
            </a:r>
            <a:r>
              <a:rPr lang="en-US" dirty="0">
                <a:solidFill>
                  <a:schemeClr val="bg1"/>
                </a:solidFill>
              </a:rPr>
              <a:t> – If we do a search on “Son of Man” in our Bible, we discover that this phrase appears more than </a:t>
            </a:r>
            <a:r>
              <a:rPr lang="en-US" b="1" u="sng" dirty="0"/>
              <a:t>80</a:t>
            </a:r>
            <a:r>
              <a:rPr lang="en-US" dirty="0"/>
              <a:t> </a:t>
            </a:r>
            <a:r>
              <a:rPr lang="en-US" dirty="0">
                <a:solidFill>
                  <a:schemeClr val="bg1"/>
                </a:solidFill>
              </a:rPr>
              <a:t>times in the </a:t>
            </a:r>
            <a:r>
              <a:rPr lang="en-US" dirty="0" smtClean="0">
                <a:solidFill>
                  <a:schemeClr val="bg1"/>
                </a:solidFill>
              </a:rPr>
              <a:t>gospel </a:t>
            </a:r>
            <a:r>
              <a:rPr lang="en-US" dirty="0">
                <a:solidFill>
                  <a:schemeClr val="bg1"/>
                </a:solidFill>
              </a:rPr>
              <a:t>and is Jesus´ favorite designation for Himself.  The source of the voice is the Risen </a:t>
            </a:r>
            <a:r>
              <a:rPr lang="en-US" b="1" u="sng" dirty="0"/>
              <a:t>Christ</a:t>
            </a:r>
            <a:r>
              <a:rPr lang="en-US" dirty="0">
                <a:solidFill>
                  <a:schemeClr val="bg1"/>
                </a:solidFill>
              </a:rPr>
              <a:t>!  But John says he saw One </a:t>
            </a:r>
            <a:r>
              <a:rPr lang="en-US" b="1" u="sng" dirty="0"/>
              <a:t>like</a:t>
            </a:r>
            <a:r>
              <a:rPr lang="en-US" dirty="0"/>
              <a:t> </a:t>
            </a:r>
            <a:r>
              <a:rPr lang="en-US" dirty="0">
                <a:solidFill>
                  <a:schemeClr val="bg1"/>
                </a:solidFill>
              </a:rPr>
              <a:t>the Son of Man, because while the One He sees looks like Jesus in some ways, He does not look like Him in other ways.</a:t>
            </a:r>
          </a:p>
        </p:txBody>
      </p:sp>
    </p:spTree>
    <p:extLst>
      <p:ext uri="{BB962C8B-B14F-4D97-AF65-F5344CB8AC3E}">
        <p14:creationId xmlns:p14="http://schemas.microsoft.com/office/powerpoint/2010/main" val="33370093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lnSpcReduction="10000"/>
          </a:bodyPr>
          <a:lstStyle/>
          <a:p>
            <a:r>
              <a:rPr lang="en-US" b="1" i="1" dirty="0">
                <a:solidFill>
                  <a:schemeClr val="bg1"/>
                </a:solidFill>
              </a:rPr>
              <a:t>13 and in the midst of the seven lampstands One like the Son of Man</a:t>
            </a:r>
            <a:r>
              <a:rPr lang="en-US" dirty="0">
                <a:solidFill>
                  <a:schemeClr val="bg1"/>
                </a:solidFill>
              </a:rPr>
              <a:t> – If we do a search on “Son of Man” in our Bible, we discover that this phrase appears more than </a:t>
            </a:r>
            <a:r>
              <a:rPr lang="en-US" b="1" u="sng" dirty="0">
                <a:solidFill>
                  <a:srgbClr val="FFFF99"/>
                </a:solidFill>
              </a:rPr>
              <a:t>80</a:t>
            </a:r>
            <a:r>
              <a:rPr lang="en-US" dirty="0">
                <a:solidFill>
                  <a:srgbClr val="FFFF99"/>
                </a:solidFill>
              </a:rPr>
              <a:t> </a:t>
            </a:r>
            <a:r>
              <a:rPr lang="en-US" dirty="0">
                <a:solidFill>
                  <a:schemeClr val="bg1"/>
                </a:solidFill>
              </a:rPr>
              <a:t>times in the </a:t>
            </a:r>
            <a:r>
              <a:rPr lang="en-US" dirty="0" smtClean="0">
                <a:solidFill>
                  <a:schemeClr val="bg1"/>
                </a:solidFill>
              </a:rPr>
              <a:t>gospel </a:t>
            </a:r>
            <a:r>
              <a:rPr lang="en-US" dirty="0">
                <a:solidFill>
                  <a:schemeClr val="bg1"/>
                </a:solidFill>
              </a:rPr>
              <a:t>and is Jesus´ favorite designation for Himself.  The source of the voice is the Risen </a:t>
            </a:r>
            <a:r>
              <a:rPr lang="en-US" b="1" u="sng" dirty="0"/>
              <a:t>Christ</a:t>
            </a:r>
            <a:r>
              <a:rPr lang="en-US" dirty="0">
                <a:solidFill>
                  <a:schemeClr val="bg1"/>
                </a:solidFill>
              </a:rPr>
              <a:t>!  But John says he saw One </a:t>
            </a:r>
            <a:r>
              <a:rPr lang="en-US" b="1" u="sng" dirty="0"/>
              <a:t>like</a:t>
            </a:r>
            <a:r>
              <a:rPr lang="en-US" dirty="0"/>
              <a:t> </a:t>
            </a:r>
            <a:r>
              <a:rPr lang="en-US" dirty="0">
                <a:solidFill>
                  <a:schemeClr val="bg1"/>
                </a:solidFill>
              </a:rPr>
              <a:t>the Son of Man, because while the One He sees looks like Jesus in some ways, He does not look like Him in other ways.</a:t>
            </a:r>
          </a:p>
        </p:txBody>
      </p:sp>
    </p:spTree>
    <p:extLst>
      <p:ext uri="{BB962C8B-B14F-4D97-AF65-F5344CB8AC3E}">
        <p14:creationId xmlns:p14="http://schemas.microsoft.com/office/powerpoint/2010/main" val="7591451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lnSpcReduction="10000"/>
          </a:bodyPr>
          <a:lstStyle/>
          <a:p>
            <a:r>
              <a:rPr lang="en-US" b="1" i="1" dirty="0">
                <a:solidFill>
                  <a:schemeClr val="bg1"/>
                </a:solidFill>
              </a:rPr>
              <a:t>13 and in the midst of the seven lampstands One like the Son of Man</a:t>
            </a:r>
            <a:r>
              <a:rPr lang="en-US" dirty="0">
                <a:solidFill>
                  <a:schemeClr val="bg1"/>
                </a:solidFill>
              </a:rPr>
              <a:t> – If we do a search on “Son of Man” in our Bible, we discover that this phrase appears more than </a:t>
            </a:r>
            <a:r>
              <a:rPr lang="en-US" b="1" u="sng" dirty="0">
                <a:solidFill>
                  <a:srgbClr val="FFFF99"/>
                </a:solidFill>
              </a:rPr>
              <a:t>80</a:t>
            </a:r>
            <a:r>
              <a:rPr lang="en-US" dirty="0">
                <a:solidFill>
                  <a:srgbClr val="FFFF99"/>
                </a:solidFill>
              </a:rPr>
              <a:t> </a:t>
            </a:r>
            <a:r>
              <a:rPr lang="en-US" dirty="0">
                <a:solidFill>
                  <a:schemeClr val="bg1"/>
                </a:solidFill>
              </a:rPr>
              <a:t>times in the </a:t>
            </a:r>
            <a:r>
              <a:rPr lang="en-US" dirty="0" smtClean="0">
                <a:solidFill>
                  <a:schemeClr val="bg1"/>
                </a:solidFill>
              </a:rPr>
              <a:t>gospel </a:t>
            </a:r>
            <a:r>
              <a:rPr lang="en-US" dirty="0">
                <a:solidFill>
                  <a:schemeClr val="bg1"/>
                </a:solidFill>
              </a:rPr>
              <a:t>and is Jesus´ favorite designation for Himself.  The source of the voice is the Risen </a:t>
            </a:r>
            <a:r>
              <a:rPr lang="en-US" b="1" u="sng" dirty="0">
                <a:solidFill>
                  <a:srgbClr val="FFFF99"/>
                </a:solidFill>
              </a:rPr>
              <a:t>Christ</a:t>
            </a:r>
            <a:r>
              <a:rPr lang="en-US" dirty="0">
                <a:solidFill>
                  <a:schemeClr val="bg1"/>
                </a:solidFill>
              </a:rPr>
              <a:t>!  But John says he saw One </a:t>
            </a:r>
            <a:r>
              <a:rPr lang="en-US" b="1" u="sng" dirty="0"/>
              <a:t>like</a:t>
            </a:r>
            <a:r>
              <a:rPr lang="en-US" dirty="0"/>
              <a:t> </a:t>
            </a:r>
            <a:r>
              <a:rPr lang="en-US" dirty="0">
                <a:solidFill>
                  <a:schemeClr val="bg1"/>
                </a:solidFill>
              </a:rPr>
              <a:t>the Son of Man, because while the One He sees looks like Jesus in some ways, He does not look like Him in other ways.</a:t>
            </a:r>
          </a:p>
        </p:txBody>
      </p:sp>
    </p:spTree>
    <p:extLst>
      <p:ext uri="{BB962C8B-B14F-4D97-AF65-F5344CB8AC3E}">
        <p14:creationId xmlns:p14="http://schemas.microsoft.com/office/powerpoint/2010/main" val="4296732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lnSpcReduction="10000"/>
          </a:bodyPr>
          <a:lstStyle/>
          <a:p>
            <a:r>
              <a:rPr lang="en-US" b="1" i="1" dirty="0">
                <a:solidFill>
                  <a:schemeClr val="bg1"/>
                </a:solidFill>
              </a:rPr>
              <a:t>13 and in the midst of the seven lampstands One like the Son of Man</a:t>
            </a:r>
            <a:r>
              <a:rPr lang="en-US" dirty="0">
                <a:solidFill>
                  <a:schemeClr val="bg1"/>
                </a:solidFill>
              </a:rPr>
              <a:t> – If we do a search on “Son of Man” in our Bible, we discover that this phrase appears more than </a:t>
            </a:r>
            <a:r>
              <a:rPr lang="en-US" b="1" u="sng" dirty="0">
                <a:solidFill>
                  <a:srgbClr val="FFFF99"/>
                </a:solidFill>
              </a:rPr>
              <a:t>80</a:t>
            </a:r>
            <a:r>
              <a:rPr lang="en-US" dirty="0">
                <a:solidFill>
                  <a:srgbClr val="FFFF99"/>
                </a:solidFill>
              </a:rPr>
              <a:t> </a:t>
            </a:r>
            <a:r>
              <a:rPr lang="en-US" dirty="0">
                <a:solidFill>
                  <a:schemeClr val="bg1"/>
                </a:solidFill>
              </a:rPr>
              <a:t>times in the </a:t>
            </a:r>
            <a:r>
              <a:rPr lang="en-US" dirty="0" smtClean="0">
                <a:solidFill>
                  <a:schemeClr val="bg1"/>
                </a:solidFill>
              </a:rPr>
              <a:t>gospel </a:t>
            </a:r>
            <a:r>
              <a:rPr lang="en-US" dirty="0">
                <a:solidFill>
                  <a:schemeClr val="bg1"/>
                </a:solidFill>
              </a:rPr>
              <a:t>and is Jesus´ favorite designation for Himself.  The source of the voice is the Risen </a:t>
            </a:r>
            <a:r>
              <a:rPr lang="en-US" b="1" u="sng" dirty="0">
                <a:solidFill>
                  <a:srgbClr val="FFFF99"/>
                </a:solidFill>
              </a:rPr>
              <a:t>Christ</a:t>
            </a:r>
            <a:r>
              <a:rPr lang="en-US" dirty="0">
                <a:solidFill>
                  <a:schemeClr val="bg1"/>
                </a:solidFill>
              </a:rPr>
              <a:t>!  But John says he saw One </a:t>
            </a:r>
            <a:r>
              <a:rPr lang="en-US" b="1" u="sng" dirty="0">
                <a:solidFill>
                  <a:srgbClr val="FFFF99"/>
                </a:solidFill>
              </a:rPr>
              <a:t>like</a:t>
            </a:r>
            <a:r>
              <a:rPr lang="en-US" dirty="0">
                <a:solidFill>
                  <a:srgbClr val="FFFF99"/>
                </a:solidFill>
              </a:rPr>
              <a:t> </a:t>
            </a:r>
            <a:r>
              <a:rPr lang="en-US" dirty="0">
                <a:solidFill>
                  <a:schemeClr val="bg1"/>
                </a:solidFill>
              </a:rPr>
              <a:t>the Son of Man, because while the One He sees looks like Jesus in some ways, He does not look like Him in other ways.</a:t>
            </a:r>
          </a:p>
        </p:txBody>
      </p:sp>
    </p:spTree>
    <p:extLst>
      <p:ext uri="{BB962C8B-B14F-4D97-AF65-F5344CB8AC3E}">
        <p14:creationId xmlns:p14="http://schemas.microsoft.com/office/powerpoint/2010/main" val="12746091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clothed with a garment down to the feet and girded about the chest with a golden band.</a:t>
            </a:r>
            <a:r>
              <a:rPr lang="en-US" dirty="0">
                <a:solidFill>
                  <a:schemeClr val="bg1"/>
                </a:solidFill>
              </a:rPr>
              <a:t> – Notice that there is no nudity or semi-nudity as is often portrayed in paintings of angels and heavenly scenes.  Our Lord was </a:t>
            </a:r>
            <a:r>
              <a:rPr lang="en-US" b="1" u="sng" dirty="0"/>
              <a:t>stripped</a:t>
            </a:r>
            <a:r>
              <a:rPr lang="en-US" dirty="0"/>
              <a:t> </a:t>
            </a:r>
            <a:r>
              <a:rPr lang="en-US" dirty="0">
                <a:solidFill>
                  <a:schemeClr val="bg1"/>
                </a:solidFill>
              </a:rPr>
              <a:t>as He bore our sins upon the cross, but in heaven He is arrayed in majesty.  Later we will see the saints in heaven also, wearing white </a:t>
            </a:r>
            <a:r>
              <a:rPr lang="en-US" b="1" u="sng" dirty="0"/>
              <a:t>robes</a:t>
            </a:r>
            <a:r>
              <a:rPr lang="en-US" dirty="0"/>
              <a:t> </a:t>
            </a:r>
            <a:r>
              <a:rPr lang="en-US" dirty="0">
                <a:solidFill>
                  <a:schemeClr val="bg1"/>
                </a:solidFill>
              </a:rPr>
              <a:t>depicting the righteousness of Christ.</a:t>
            </a:r>
          </a:p>
        </p:txBody>
      </p:sp>
    </p:spTree>
    <p:extLst>
      <p:ext uri="{BB962C8B-B14F-4D97-AF65-F5344CB8AC3E}">
        <p14:creationId xmlns:p14="http://schemas.microsoft.com/office/powerpoint/2010/main" val="3162381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both your brother and companion</a:t>
            </a:r>
            <a:r>
              <a:rPr lang="en-US" dirty="0">
                <a:solidFill>
                  <a:schemeClr val="bg1"/>
                </a:solidFill>
              </a:rPr>
              <a:t> – Brother meaning fellow </a:t>
            </a:r>
            <a:r>
              <a:rPr lang="en-US" b="1" u="sng" dirty="0">
                <a:solidFill>
                  <a:srgbClr val="FFFF99"/>
                </a:solidFill>
              </a:rPr>
              <a:t>believer</a:t>
            </a:r>
            <a:r>
              <a:rPr lang="en-US" dirty="0">
                <a:solidFill>
                  <a:schemeClr val="bg1"/>
                </a:solidFill>
              </a:rPr>
              <a:t>, companion meaning he was their </a:t>
            </a:r>
            <a:r>
              <a:rPr lang="en-US" b="1" u="sng" dirty="0"/>
              <a:t>friend</a:t>
            </a:r>
            <a:r>
              <a:rPr lang="en-US" dirty="0"/>
              <a:t> </a:t>
            </a:r>
            <a:r>
              <a:rPr lang="en-US" dirty="0">
                <a:solidFill>
                  <a:schemeClr val="bg1"/>
                </a:solidFill>
              </a:rPr>
              <a:t>and had lived near them.</a:t>
            </a:r>
          </a:p>
        </p:txBody>
      </p:sp>
    </p:spTree>
    <p:extLst>
      <p:ext uri="{BB962C8B-B14F-4D97-AF65-F5344CB8AC3E}">
        <p14:creationId xmlns:p14="http://schemas.microsoft.com/office/powerpoint/2010/main" val="16326581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clothed with a garment down to the feet and girded about the chest with a golden band.</a:t>
            </a:r>
            <a:r>
              <a:rPr lang="en-US" dirty="0">
                <a:solidFill>
                  <a:schemeClr val="bg1"/>
                </a:solidFill>
              </a:rPr>
              <a:t> – Notice that there is no nudity or semi-nudity as is often portrayed in paintings of angels and heavenly scenes.  Our Lord was </a:t>
            </a:r>
            <a:r>
              <a:rPr lang="en-US" b="1" u="sng" dirty="0">
                <a:solidFill>
                  <a:srgbClr val="FFFF99"/>
                </a:solidFill>
              </a:rPr>
              <a:t>stripped</a:t>
            </a:r>
            <a:r>
              <a:rPr lang="en-US" dirty="0">
                <a:solidFill>
                  <a:srgbClr val="FFFF99"/>
                </a:solidFill>
              </a:rPr>
              <a:t> </a:t>
            </a:r>
            <a:r>
              <a:rPr lang="en-US" dirty="0">
                <a:solidFill>
                  <a:schemeClr val="bg1"/>
                </a:solidFill>
              </a:rPr>
              <a:t>as He bore our sins upon the cross, but in heaven He is arrayed in majesty.  Later we will see the saints in heaven also, wearing white </a:t>
            </a:r>
            <a:r>
              <a:rPr lang="en-US" b="1" u="sng" dirty="0"/>
              <a:t>robes</a:t>
            </a:r>
            <a:r>
              <a:rPr lang="en-US" dirty="0"/>
              <a:t> </a:t>
            </a:r>
            <a:r>
              <a:rPr lang="en-US" dirty="0">
                <a:solidFill>
                  <a:schemeClr val="bg1"/>
                </a:solidFill>
              </a:rPr>
              <a:t>depicting the righteousness of Christ.</a:t>
            </a:r>
          </a:p>
        </p:txBody>
      </p:sp>
    </p:spTree>
    <p:extLst>
      <p:ext uri="{BB962C8B-B14F-4D97-AF65-F5344CB8AC3E}">
        <p14:creationId xmlns:p14="http://schemas.microsoft.com/office/powerpoint/2010/main" val="7832807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clothed with a garment down to the feet and girded about the chest with a golden band.</a:t>
            </a:r>
            <a:r>
              <a:rPr lang="en-US" dirty="0">
                <a:solidFill>
                  <a:schemeClr val="bg1"/>
                </a:solidFill>
              </a:rPr>
              <a:t> – Notice that there is no nudity or semi-nudity as is often portrayed in paintings of angels and heavenly scenes.  Our Lord was </a:t>
            </a:r>
            <a:r>
              <a:rPr lang="en-US" b="1" u="sng" dirty="0">
                <a:solidFill>
                  <a:srgbClr val="FFFF99"/>
                </a:solidFill>
              </a:rPr>
              <a:t>stripped</a:t>
            </a:r>
            <a:r>
              <a:rPr lang="en-US" dirty="0">
                <a:solidFill>
                  <a:srgbClr val="FFFF99"/>
                </a:solidFill>
              </a:rPr>
              <a:t> </a:t>
            </a:r>
            <a:r>
              <a:rPr lang="en-US" dirty="0">
                <a:solidFill>
                  <a:schemeClr val="bg1"/>
                </a:solidFill>
              </a:rPr>
              <a:t>as He bore our sins upon the cross, but in heaven He is arrayed in majesty.  Later we will see the saints in heaven also, wearing white </a:t>
            </a:r>
            <a:r>
              <a:rPr lang="en-US" b="1" u="sng" dirty="0">
                <a:solidFill>
                  <a:srgbClr val="FFFF99"/>
                </a:solidFill>
              </a:rPr>
              <a:t>robes</a:t>
            </a:r>
            <a:r>
              <a:rPr lang="en-US" dirty="0">
                <a:solidFill>
                  <a:srgbClr val="FFFF99"/>
                </a:solidFill>
              </a:rPr>
              <a:t> </a:t>
            </a:r>
            <a:r>
              <a:rPr lang="en-US" dirty="0">
                <a:solidFill>
                  <a:schemeClr val="bg1"/>
                </a:solidFill>
              </a:rPr>
              <a:t>depicting the righteousness of Christ.</a:t>
            </a:r>
          </a:p>
        </p:txBody>
      </p:sp>
    </p:spTree>
    <p:extLst>
      <p:ext uri="{BB962C8B-B14F-4D97-AF65-F5344CB8AC3E}">
        <p14:creationId xmlns:p14="http://schemas.microsoft.com/office/powerpoint/2010/main" val="10334837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Notice throughout this passage:  </a:t>
            </a:r>
          </a:p>
          <a:p>
            <a:pPr lvl="0"/>
            <a:r>
              <a:rPr lang="en-US" dirty="0">
                <a:solidFill>
                  <a:schemeClr val="bg1"/>
                </a:solidFill>
              </a:rPr>
              <a:t>Some things are </a:t>
            </a:r>
            <a:r>
              <a:rPr lang="en-US" b="1" u="sng" dirty="0"/>
              <a:t>literal</a:t>
            </a:r>
            <a:r>
              <a:rPr lang="en-US" dirty="0">
                <a:solidFill>
                  <a:schemeClr val="bg1"/>
                </a:solidFill>
              </a:rPr>
              <a:t>, described as they are.  For instance, Jesus is literally wearing a full length garment and has a golden band or sash around His chest.  </a:t>
            </a:r>
          </a:p>
        </p:txBody>
      </p:sp>
    </p:spTree>
    <p:extLst>
      <p:ext uri="{BB962C8B-B14F-4D97-AF65-F5344CB8AC3E}">
        <p14:creationId xmlns:p14="http://schemas.microsoft.com/office/powerpoint/2010/main" val="36356474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Notice throughout this passage:  </a:t>
            </a:r>
          </a:p>
          <a:p>
            <a:pPr lvl="0"/>
            <a:r>
              <a:rPr lang="en-US" dirty="0">
                <a:solidFill>
                  <a:schemeClr val="bg1"/>
                </a:solidFill>
              </a:rPr>
              <a:t>Some things are </a:t>
            </a:r>
            <a:r>
              <a:rPr lang="en-US" b="1" u="sng" dirty="0">
                <a:solidFill>
                  <a:srgbClr val="FFFF99"/>
                </a:solidFill>
              </a:rPr>
              <a:t>literal</a:t>
            </a:r>
            <a:r>
              <a:rPr lang="en-US" dirty="0">
                <a:solidFill>
                  <a:schemeClr val="bg1"/>
                </a:solidFill>
              </a:rPr>
              <a:t>, described as they are.  For instance, Jesus is literally wearing a full length garment and has a golden band or sash around His chest.  </a:t>
            </a:r>
          </a:p>
        </p:txBody>
      </p:sp>
    </p:spTree>
    <p:extLst>
      <p:ext uri="{BB962C8B-B14F-4D97-AF65-F5344CB8AC3E}">
        <p14:creationId xmlns:p14="http://schemas.microsoft.com/office/powerpoint/2010/main" val="16235964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pPr lvl="0"/>
            <a:r>
              <a:rPr lang="en-US" dirty="0" smtClean="0">
                <a:solidFill>
                  <a:schemeClr val="bg1"/>
                </a:solidFill>
              </a:rPr>
              <a:t>Some </a:t>
            </a:r>
            <a:r>
              <a:rPr lang="en-US" dirty="0">
                <a:solidFill>
                  <a:schemeClr val="bg1"/>
                </a:solidFill>
              </a:rPr>
              <a:t>things are </a:t>
            </a:r>
            <a:r>
              <a:rPr lang="en-US" b="1" u="sng" dirty="0">
                <a:solidFill>
                  <a:srgbClr val="FFFF99"/>
                </a:solidFill>
              </a:rPr>
              <a:t>figurative</a:t>
            </a:r>
            <a:r>
              <a:rPr lang="en-US" dirty="0">
                <a:solidFill>
                  <a:schemeClr val="bg1"/>
                </a:solidFill>
              </a:rPr>
              <a:t>, offering us a descriptive picture.  His head and hair were white, but they are not made of wool or snow.  They were white </a:t>
            </a:r>
            <a:r>
              <a:rPr lang="en-US" u="sng" dirty="0">
                <a:solidFill>
                  <a:schemeClr val="bg1"/>
                </a:solidFill>
              </a:rPr>
              <a:t>like</a:t>
            </a:r>
            <a:r>
              <a:rPr lang="en-US" dirty="0">
                <a:solidFill>
                  <a:schemeClr val="bg1"/>
                </a:solidFill>
              </a:rPr>
              <a:t> wool and </a:t>
            </a:r>
            <a:r>
              <a:rPr lang="en-US" u="sng" dirty="0">
                <a:solidFill>
                  <a:schemeClr val="bg1"/>
                </a:solidFill>
              </a:rPr>
              <a:t>like</a:t>
            </a:r>
            <a:r>
              <a:rPr lang="en-US" dirty="0">
                <a:solidFill>
                  <a:schemeClr val="bg1"/>
                </a:solidFill>
              </a:rPr>
              <a:t> snow.  These seem like minor, insignificant points here, but training yourself to read carefully to notice when the text tells you it is speaking figuratively, will serve you well in more difficult texts where the meaning is harder to discern.</a:t>
            </a:r>
          </a:p>
        </p:txBody>
      </p:sp>
    </p:spTree>
    <p:extLst>
      <p:ext uri="{BB962C8B-B14F-4D97-AF65-F5344CB8AC3E}">
        <p14:creationId xmlns:p14="http://schemas.microsoft.com/office/powerpoint/2010/main" val="3684854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14 His head and hair were white like wool, as white as snow,</a:t>
            </a:r>
            <a:r>
              <a:rPr lang="en-US" dirty="0">
                <a:solidFill>
                  <a:schemeClr val="bg1"/>
                </a:solidFill>
              </a:rPr>
              <a:t> - White hair in the Scripture not only denotes </a:t>
            </a:r>
            <a:r>
              <a:rPr lang="en-US" b="1" u="sng" dirty="0"/>
              <a:t>age</a:t>
            </a:r>
            <a:r>
              <a:rPr lang="en-US" dirty="0"/>
              <a:t> </a:t>
            </a:r>
            <a:r>
              <a:rPr lang="en-US" dirty="0">
                <a:solidFill>
                  <a:schemeClr val="bg1"/>
                </a:solidFill>
              </a:rPr>
              <a:t>(and Christ existed even before the beginning of time), but it is also a symbol of </a:t>
            </a:r>
            <a:r>
              <a:rPr lang="en-US" b="1" u="sng" dirty="0"/>
              <a:t>wisdom</a:t>
            </a:r>
            <a:r>
              <a:rPr lang="en-US" dirty="0"/>
              <a:t> </a:t>
            </a:r>
            <a:r>
              <a:rPr lang="en-US" dirty="0">
                <a:solidFill>
                  <a:schemeClr val="bg1"/>
                </a:solidFill>
              </a:rPr>
              <a:t>when it is found on a righteous man (Pr. 16:31).</a:t>
            </a:r>
          </a:p>
        </p:txBody>
      </p:sp>
    </p:spTree>
    <p:extLst>
      <p:ext uri="{BB962C8B-B14F-4D97-AF65-F5344CB8AC3E}">
        <p14:creationId xmlns:p14="http://schemas.microsoft.com/office/powerpoint/2010/main" val="40750150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14 His head and hair were white like wool, as white as snow,</a:t>
            </a:r>
            <a:r>
              <a:rPr lang="en-US" dirty="0">
                <a:solidFill>
                  <a:schemeClr val="bg1"/>
                </a:solidFill>
              </a:rPr>
              <a:t> - White hair in the Scripture not only denotes </a:t>
            </a:r>
            <a:r>
              <a:rPr lang="en-US" b="1" u="sng" dirty="0">
                <a:solidFill>
                  <a:srgbClr val="FFFF99"/>
                </a:solidFill>
              </a:rPr>
              <a:t>age</a:t>
            </a:r>
            <a:r>
              <a:rPr lang="en-US" dirty="0">
                <a:solidFill>
                  <a:srgbClr val="FFFF99"/>
                </a:solidFill>
              </a:rPr>
              <a:t> </a:t>
            </a:r>
            <a:r>
              <a:rPr lang="en-US" dirty="0">
                <a:solidFill>
                  <a:schemeClr val="bg1"/>
                </a:solidFill>
              </a:rPr>
              <a:t>(and Christ existed even before the beginning of time), but it is also a symbol of </a:t>
            </a:r>
            <a:r>
              <a:rPr lang="en-US" b="1" u="sng" dirty="0"/>
              <a:t>wisdom</a:t>
            </a:r>
            <a:r>
              <a:rPr lang="en-US" dirty="0"/>
              <a:t> </a:t>
            </a:r>
            <a:r>
              <a:rPr lang="en-US" dirty="0">
                <a:solidFill>
                  <a:schemeClr val="bg1"/>
                </a:solidFill>
              </a:rPr>
              <a:t>when it is found on a righteous man (Pr. 16:31).</a:t>
            </a:r>
          </a:p>
        </p:txBody>
      </p:sp>
    </p:spTree>
    <p:extLst>
      <p:ext uri="{BB962C8B-B14F-4D97-AF65-F5344CB8AC3E}">
        <p14:creationId xmlns:p14="http://schemas.microsoft.com/office/powerpoint/2010/main" val="32264303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14 His head and hair were white like wool, as white as snow,</a:t>
            </a:r>
            <a:r>
              <a:rPr lang="en-US" dirty="0">
                <a:solidFill>
                  <a:schemeClr val="bg1"/>
                </a:solidFill>
              </a:rPr>
              <a:t> - White hair in the Scripture not only denotes </a:t>
            </a:r>
            <a:r>
              <a:rPr lang="en-US" b="1" u="sng" dirty="0">
                <a:solidFill>
                  <a:srgbClr val="FFFF99"/>
                </a:solidFill>
              </a:rPr>
              <a:t>age</a:t>
            </a:r>
            <a:r>
              <a:rPr lang="en-US" dirty="0">
                <a:solidFill>
                  <a:srgbClr val="FFFF99"/>
                </a:solidFill>
              </a:rPr>
              <a:t> </a:t>
            </a:r>
            <a:r>
              <a:rPr lang="en-US" dirty="0">
                <a:solidFill>
                  <a:schemeClr val="bg1"/>
                </a:solidFill>
              </a:rPr>
              <a:t>(and Christ existed even before the beginning of time), but it is also a symbol of </a:t>
            </a:r>
            <a:r>
              <a:rPr lang="en-US" b="1" u="sng" dirty="0">
                <a:solidFill>
                  <a:srgbClr val="FFFF99"/>
                </a:solidFill>
              </a:rPr>
              <a:t>wisdom</a:t>
            </a:r>
            <a:r>
              <a:rPr lang="en-US" dirty="0">
                <a:solidFill>
                  <a:srgbClr val="FFFF99"/>
                </a:solidFill>
              </a:rPr>
              <a:t> </a:t>
            </a:r>
            <a:r>
              <a:rPr lang="en-US" dirty="0">
                <a:solidFill>
                  <a:schemeClr val="bg1"/>
                </a:solidFill>
              </a:rPr>
              <a:t>when it is found on a righteous man (Pr. 16:31).</a:t>
            </a:r>
          </a:p>
        </p:txBody>
      </p:sp>
    </p:spTree>
    <p:extLst>
      <p:ext uri="{BB962C8B-B14F-4D97-AF65-F5344CB8AC3E}">
        <p14:creationId xmlns:p14="http://schemas.microsoft.com/office/powerpoint/2010/main" val="12123587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His eyes like a flame of fire; 15 His feet were like fine brass, as if refined in a furnace, and His voice as the sound of many waters;</a:t>
            </a:r>
            <a:r>
              <a:rPr lang="en-US" dirty="0">
                <a:solidFill>
                  <a:schemeClr val="bg1"/>
                </a:solidFill>
              </a:rPr>
              <a:t> - All of these features described here speak of </a:t>
            </a:r>
            <a:r>
              <a:rPr lang="en-US" b="1" u="sng" dirty="0"/>
              <a:t>judgment</a:t>
            </a:r>
            <a:r>
              <a:rPr lang="en-US" dirty="0">
                <a:solidFill>
                  <a:schemeClr val="bg1"/>
                </a:solidFill>
              </a:rPr>
              <a:t>:  eyes like fire, feet like refined brass, a </a:t>
            </a:r>
            <a:r>
              <a:rPr lang="en-US" dirty="0" smtClean="0">
                <a:solidFill>
                  <a:schemeClr val="bg1"/>
                </a:solidFill>
              </a:rPr>
              <a:t>voice </a:t>
            </a:r>
            <a:r>
              <a:rPr lang="en-US" dirty="0">
                <a:solidFill>
                  <a:schemeClr val="bg1"/>
                </a:solidFill>
              </a:rPr>
              <a:t>like waves crashing upon the rocks.  The Lord Jesus is full of mercy and grace, as He demonstrated in coming to seek and to save those who were lost; </a:t>
            </a:r>
          </a:p>
        </p:txBody>
      </p:sp>
    </p:spTree>
    <p:extLst>
      <p:ext uri="{BB962C8B-B14F-4D97-AF65-F5344CB8AC3E}">
        <p14:creationId xmlns:p14="http://schemas.microsoft.com/office/powerpoint/2010/main" val="14443164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and His eyes like a flame of fire; 15 His feet were like fine brass, as if refined in a furnace, and His voice as the sound of many waters;</a:t>
            </a:r>
            <a:r>
              <a:rPr lang="en-US" dirty="0">
                <a:solidFill>
                  <a:schemeClr val="bg1"/>
                </a:solidFill>
              </a:rPr>
              <a:t> - All of these features described here speak of </a:t>
            </a:r>
            <a:r>
              <a:rPr lang="en-US" b="1" u="sng" dirty="0">
                <a:solidFill>
                  <a:srgbClr val="FFFF99"/>
                </a:solidFill>
              </a:rPr>
              <a:t>judgment</a:t>
            </a:r>
            <a:r>
              <a:rPr lang="en-US" dirty="0">
                <a:solidFill>
                  <a:schemeClr val="bg1"/>
                </a:solidFill>
              </a:rPr>
              <a:t>:  eyes like fire, feet like refined brass, a </a:t>
            </a:r>
            <a:r>
              <a:rPr lang="en-US" dirty="0" smtClean="0">
                <a:solidFill>
                  <a:schemeClr val="bg1"/>
                </a:solidFill>
              </a:rPr>
              <a:t>voice </a:t>
            </a:r>
            <a:r>
              <a:rPr lang="en-US" dirty="0">
                <a:solidFill>
                  <a:schemeClr val="bg1"/>
                </a:solidFill>
              </a:rPr>
              <a:t>like waves crashing upon the rocks.  The Lord Jesus is full of mercy and grace, as He demonstrated in coming to seek and to save those who were lost; </a:t>
            </a:r>
          </a:p>
        </p:txBody>
      </p:sp>
    </p:spTree>
    <p:extLst>
      <p:ext uri="{BB962C8B-B14F-4D97-AF65-F5344CB8AC3E}">
        <p14:creationId xmlns:p14="http://schemas.microsoft.com/office/powerpoint/2010/main" val="52684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both your brother and companion</a:t>
            </a:r>
            <a:r>
              <a:rPr lang="en-US" dirty="0">
                <a:solidFill>
                  <a:schemeClr val="bg1"/>
                </a:solidFill>
              </a:rPr>
              <a:t> – Brother meaning fellow </a:t>
            </a:r>
            <a:r>
              <a:rPr lang="en-US" b="1" u="sng" dirty="0">
                <a:solidFill>
                  <a:srgbClr val="FFFF99"/>
                </a:solidFill>
              </a:rPr>
              <a:t>believer</a:t>
            </a:r>
            <a:r>
              <a:rPr lang="en-US" dirty="0">
                <a:solidFill>
                  <a:schemeClr val="bg1"/>
                </a:solidFill>
              </a:rPr>
              <a:t>, companion meaning he was their </a:t>
            </a:r>
            <a:r>
              <a:rPr lang="en-US" b="1" u="sng" dirty="0">
                <a:solidFill>
                  <a:srgbClr val="FFFF99"/>
                </a:solidFill>
              </a:rPr>
              <a:t>friend</a:t>
            </a:r>
            <a:r>
              <a:rPr lang="en-US" dirty="0">
                <a:solidFill>
                  <a:srgbClr val="FFFF99"/>
                </a:solidFill>
              </a:rPr>
              <a:t> </a:t>
            </a:r>
            <a:r>
              <a:rPr lang="en-US" dirty="0">
                <a:solidFill>
                  <a:schemeClr val="bg1"/>
                </a:solidFill>
              </a:rPr>
              <a:t>and had lived near them.</a:t>
            </a:r>
          </a:p>
        </p:txBody>
      </p:sp>
    </p:spTree>
    <p:extLst>
      <p:ext uri="{BB962C8B-B14F-4D97-AF65-F5344CB8AC3E}">
        <p14:creationId xmlns:p14="http://schemas.microsoft.com/office/powerpoint/2010/main" val="24364523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b</a:t>
            </a:r>
            <a:r>
              <a:rPr lang="en-US" dirty="0" smtClean="0">
                <a:solidFill>
                  <a:schemeClr val="bg1"/>
                </a:solidFill>
              </a:rPr>
              <a:t>ut this </a:t>
            </a:r>
            <a:r>
              <a:rPr lang="en-US" dirty="0">
                <a:solidFill>
                  <a:schemeClr val="bg1"/>
                </a:solidFill>
              </a:rPr>
              <a:t>same Jesus is also the Righteous </a:t>
            </a:r>
            <a:r>
              <a:rPr lang="en-US" b="1" u="sng" dirty="0"/>
              <a:t>Judge</a:t>
            </a:r>
            <a:r>
              <a:rPr lang="en-US" dirty="0"/>
              <a:t> </a:t>
            </a:r>
            <a:r>
              <a:rPr lang="en-US" dirty="0">
                <a:solidFill>
                  <a:schemeClr val="bg1"/>
                </a:solidFill>
              </a:rPr>
              <a:t>and the </a:t>
            </a:r>
            <a:r>
              <a:rPr lang="en-US" b="1" u="sng" dirty="0"/>
              <a:t>Conquering</a:t>
            </a:r>
            <a:r>
              <a:rPr lang="en-US" dirty="0"/>
              <a:t> </a:t>
            </a:r>
            <a:r>
              <a:rPr lang="en-US" dirty="0">
                <a:solidFill>
                  <a:schemeClr val="bg1"/>
                </a:solidFill>
              </a:rPr>
              <a:t>King for all who set their face against Him and refuse His love and kindness.  At this moment when John sees Him, Jesus is about to unleash the beginning of judgment upon the earth for a period of seven years.  What John sees matches the </a:t>
            </a:r>
            <a:r>
              <a:rPr lang="en-US" b="1" u="sng" dirty="0"/>
              <a:t>actions</a:t>
            </a:r>
            <a:r>
              <a:rPr lang="en-US" dirty="0"/>
              <a:t> </a:t>
            </a:r>
            <a:r>
              <a:rPr lang="en-US" dirty="0">
                <a:solidFill>
                  <a:schemeClr val="bg1"/>
                </a:solidFill>
              </a:rPr>
              <a:t>the Lord is about to take.</a:t>
            </a:r>
          </a:p>
        </p:txBody>
      </p:sp>
    </p:spTree>
    <p:extLst>
      <p:ext uri="{BB962C8B-B14F-4D97-AF65-F5344CB8AC3E}">
        <p14:creationId xmlns:p14="http://schemas.microsoft.com/office/powerpoint/2010/main" val="33028430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b</a:t>
            </a:r>
            <a:r>
              <a:rPr lang="en-US" dirty="0" smtClean="0">
                <a:solidFill>
                  <a:schemeClr val="bg1"/>
                </a:solidFill>
              </a:rPr>
              <a:t>ut this </a:t>
            </a:r>
            <a:r>
              <a:rPr lang="en-US" dirty="0">
                <a:solidFill>
                  <a:schemeClr val="bg1"/>
                </a:solidFill>
              </a:rPr>
              <a:t>same Jesus is also the Righteous </a:t>
            </a:r>
            <a:r>
              <a:rPr lang="en-US" b="1" u="sng" dirty="0">
                <a:solidFill>
                  <a:srgbClr val="FFFF99"/>
                </a:solidFill>
              </a:rPr>
              <a:t>Judge</a:t>
            </a:r>
            <a:r>
              <a:rPr lang="en-US" dirty="0">
                <a:solidFill>
                  <a:srgbClr val="FFFF99"/>
                </a:solidFill>
              </a:rPr>
              <a:t> </a:t>
            </a:r>
            <a:r>
              <a:rPr lang="en-US" dirty="0">
                <a:solidFill>
                  <a:schemeClr val="bg1"/>
                </a:solidFill>
              </a:rPr>
              <a:t>and the </a:t>
            </a:r>
            <a:r>
              <a:rPr lang="en-US" b="1" u="sng" dirty="0"/>
              <a:t>Conquering</a:t>
            </a:r>
            <a:r>
              <a:rPr lang="en-US" dirty="0"/>
              <a:t> </a:t>
            </a:r>
            <a:r>
              <a:rPr lang="en-US" dirty="0">
                <a:solidFill>
                  <a:schemeClr val="bg1"/>
                </a:solidFill>
              </a:rPr>
              <a:t>King for all who set their face against Him and refuse His love and kindness.  At this moment when John sees Him, Jesus is about to unleash the beginning of judgment upon the earth for a period of seven years.  What John sees matches the </a:t>
            </a:r>
            <a:r>
              <a:rPr lang="en-US" b="1" u="sng" dirty="0"/>
              <a:t>actions</a:t>
            </a:r>
            <a:r>
              <a:rPr lang="en-US" dirty="0"/>
              <a:t> </a:t>
            </a:r>
            <a:r>
              <a:rPr lang="en-US" dirty="0">
                <a:solidFill>
                  <a:schemeClr val="bg1"/>
                </a:solidFill>
              </a:rPr>
              <a:t>the Lord is about to take.</a:t>
            </a:r>
          </a:p>
        </p:txBody>
      </p:sp>
    </p:spTree>
    <p:extLst>
      <p:ext uri="{BB962C8B-B14F-4D97-AF65-F5344CB8AC3E}">
        <p14:creationId xmlns:p14="http://schemas.microsoft.com/office/powerpoint/2010/main" val="32434686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b</a:t>
            </a:r>
            <a:r>
              <a:rPr lang="en-US" dirty="0" smtClean="0">
                <a:solidFill>
                  <a:schemeClr val="bg1"/>
                </a:solidFill>
              </a:rPr>
              <a:t>ut this </a:t>
            </a:r>
            <a:r>
              <a:rPr lang="en-US" dirty="0">
                <a:solidFill>
                  <a:schemeClr val="bg1"/>
                </a:solidFill>
              </a:rPr>
              <a:t>same Jesus is also the Righteous </a:t>
            </a:r>
            <a:r>
              <a:rPr lang="en-US" b="1" u="sng" dirty="0">
                <a:solidFill>
                  <a:srgbClr val="FFFF99"/>
                </a:solidFill>
              </a:rPr>
              <a:t>Judge</a:t>
            </a:r>
            <a:r>
              <a:rPr lang="en-US" dirty="0">
                <a:solidFill>
                  <a:srgbClr val="FFFF99"/>
                </a:solidFill>
              </a:rPr>
              <a:t> </a:t>
            </a:r>
            <a:r>
              <a:rPr lang="en-US" dirty="0">
                <a:solidFill>
                  <a:schemeClr val="bg1"/>
                </a:solidFill>
              </a:rPr>
              <a:t>and the </a:t>
            </a:r>
            <a:r>
              <a:rPr lang="en-US" b="1" u="sng" dirty="0">
                <a:solidFill>
                  <a:srgbClr val="FFFF99"/>
                </a:solidFill>
              </a:rPr>
              <a:t>Conquering</a:t>
            </a:r>
            <a:r>
              <a:rPr lang="en-US" dirty="0">
                <a:solidFill>
                  <a:srgbClr val="FFFF99"/>
                </a:solidFill>
              </a:rPr>
              <a:t> </a:t>
            </a:r>
            <a:r>
              <a:rPr lang="en-US" dirty="0">
                <a:solidFill>
                  <a:schemeClr val="bg1"/>
                </a:solidFill>
              </a:rPr>
              <a:t>King for all who set their face against Him and refuse His love and kindness.  At this moment when John sees Him, Jesus is about to unleash the beginning of judgment upon the earth for a period of seven years.  What John sees matches the </a:t>
            </a:r>
            <a:r>
              <a:rPr lang="en-US" b="1" u="sng" dirty="0"/>
              <a:t>actions</a:t>
            </a:r>
            <a:r>
              <a:rPr lang="en-US" dirty="0"/>
              <a:t> </a:t>
            </a:r>
            <a:r>
              <a:rPr lang="en-US" dirty="0">
                <a:solidFill>
                  <a:schemeClr val="bg1"/>
                </a:solidFill>
              </a:rPr>
              <a:t>the Lord is about to take.</a:t>
            </a:r>
          </a:p>
        </p:txBody>
      </p:sp>
    </p:spTree>
    <p:extLst>
      <p:ext uri="{BB962C8B-B14F-4D97-AF65-F5344CB8AC3E}">
        <p14:creationId xmlns:p14="http://schemas.microsoft.com/office/powerpoint/2010/main" val="20770131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b</a:t>
            </a:r>
            <a:r>
              <a:rPr lang="en-US" dirty="0" smtClean="0">
                <a:solidFill>
                  <a:schemeClr val="bg1"/>
                </a:solidFill>
              </a:rPr>
              <a:t>ut this </a:t>
            </a:r>
            <a:r>
              <a:rPr lang="en-US" dirty="0">
                <a:solidFill>
                  <a:schemeClr val="bg1"/>
                </a:solidFill>
              </a:rPr>
              <a:t>same Jesus is also the Righteous </a:t>
            </a:r>
            <a:r>
              <a:rPr lang="en-US" b="1" u="sng" dirty="0">
                <a:solidFill>
                  <a:srgbClr val="FFFF99"/>
                </a:solidFill>
              </a:rPr>
              <a:t>Judge</a:t>
            </a:r>
            <a:r>
              <a:rPr lang="en-US" dirty="0">
                <a:solidFill>
                  <a:srgbClr val="FFFF99"/>
                </a:solidFill>
              </a:rPr>
              <a:t> </a:t>
            </a:r>
            <a:r>
              <a:rPr lang="en-US" dirty="0">
                <a:solidFill>
                  <a:schemeClr val="bg1"/>
                </a:solidFill>
              </a:rPr>
              <a:t>and the </a:t>
            </a:r>
            <a:r>
              <a:rPr lang="en-US" b="1" u="sng" dirty="0">
                <a:solidFill>
                  <a:srgbClr val="FFFF99"/>
                </a:solidFill>
              </a:rPr>
              <a:t>Conquering</a:t>
            </a:r>
            <a:r>
              <a:rPr lang="en-US" dirty="0">
                <a:solidFill>
                  <a:srgbClr val="FFFF99"/>
                </a:solidFill>
              </a:rPr>
              <a:t> </a:t>
            </a:r>
            <a:r>
              <a:rPr lang="en-US" dirty="0">
                <a:solidFill>
                  <a:schemeClr val="bg1"/>
                </a:solidFill>
              </a:rPr>
              <a:t>King for all who set their face against Him and refuse His love and kindness.  At this moment when John sees Him, Jesus is about to unleash the beginning of judgment upon the earth for a period of seven years.  What John sees matches the </a:t>
            </a:r>
            <a:r>
              <a:rPr lang="en-US" b="1" u="sng" dirty="0">
                <a:solidFill>
                  <a:srgbClr val="FFFF99"/>
                </a:solidFill>
              </a:rPr>
              <a:t>actions</a:t>
            </a:r>
            <a:r>
              <a:rPr lang="en-US" dirty="0">
                <a:solidFill>
                  <a:srgbClr val="FFFF99"/>
                </a:solidFill>
              </a:rPr>
              <a:t> </a:t>
            </a:r>
            <a:r>
              <a:rPr lang="en-US" dirty="0">
                <a:solidFill>
                  <a:schemeClr val="bg1"/>
                </a:solidFill>
              </a:rPr>
              <a:t>the Lord is about to take.</a:t>
            </a:r>
          </a:p>
        </p:txBody>
      </p:sp>
    </p:spTree>
    <p:extLst>
      <p:ext uri="{BB962C8B-B14F-4D97-AF65-F5344CB8AC3E}">
        <p14:creationId xmlns:p14="http://schemas.microsoft.com/office/powerpoint/2010/main" val="35502520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16 He had in His right hand seven stars,</a:t>
            </a:r>
            <a:r>
              <a:rPr lang="en-US" dirty="0">
                <a:solidFill>
                  <a:schemeClr val="bg1"/>
                </a:solidFill>
              </a:rPr>
              <a:t> - Now this would be a </a:t>
            </a:r>
            <a:r>
              <a:rPr lang="en-US" b="1" u="sng" dirty="0"/>
              <a:t>mystery</a:t>
            </a:r>
            <a:r>
              <a:rPr lang="en-US" dirty="0">
                <a:solidFill>
                  <a:schemeClr val="bg1"/>
                </a:solidFill>
              </a:rPr>
              <a:t>, as would the mention of Christ standing in the midst of seven lampstands in verse 13, except that we have read this full chapter already in studying the context.  Therefore we remember that the lampstands and stars are explained a little further in the text.</a:t>
            </a:r>
          </a:p>
        </p:txBody>
      </p:sp>
    </p:spTree>
    <p:extLst>
      <p:ext uri="{BB962C8B-B14F-4D97-AF65-F5344CB8AC3E}">
        <p14:creationId xmlns:p14="http://schemas.microsoft.com/office/powerpoint/2010/main" val="26305335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16 He had in His right hand seven stars,</a:t>
            </a:r>
            <a:r>
              <a:rPr lang="en-US" dirty="0">
                <a:solidFill>
                  <a:schemeClr val="bg1"/>
                </a:solidFill>
              </a:rPr>
              <a:t> - Now this would be a </a:t>
            </a:r>
            <a:r>
              <a:rPr lang="en-US" b="1" u="sng" dirty="0">
                <a:solidFill>
                  <a:srgbClr val="FFFF99"/>
                </a:solidFill>
              </a:rPr>
              <a:t>mystery</a:t>
            </a:r>
            <a:r>
              <a:rPr lang="en-US" dirty="0">
                <a:solidFill>
                  <a:schemeClr val="bg1"/>
                </a:solidFill>
              </a:rPr>
              <a:t>, as would the mention of Christ standing in the midst of seven lampstands in verse 13, except that we have read this full chapter already in studying the context.  Therefore we remember that the lampstands and stars are explained a little further in the text.</a:t>
            </a:r>
          </a:p>
        </p:txBody>
      </p:sp>
    </p:spTree>
    <p:extLst>
      <p:ext uri="{BB962C8B-B14F-4D97-AF65-F5344CB8AC3E}">
        <p14:creationId xmlns:p14="http://schemas.microsoft.com/office/powerpoint/2010/main" val="10426965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And here we see another illustration of the way Scripture explains or </a:t>
            </a:r>
            <a:r>
              <a:rPr lang="en-US" b="1" u="sng" dirty="0"/>
              <a:t>interprets</a:t>
            </a:r>
            <a:r>
              <a:rPr lang="en-US" dirty="0"/>
              <a:t> </a:t>
            </a:r>
            <a:r>
              <a:rPr lang="en-US" dirty="0">
                <a:solidFill>
                  <a:schemeClr val="bg1"/>
                </a:solidFill>
              </a:rPr>
              <a:t>Scripture.  Often times when we find a mystery in a passage, one of two things offers an explanation.</a:t>
            </a:r>
          </a:p>
        </p:txBody>
      </p:sp>
    </p:spTree>
    <p:extLst>
      <p:ext uri="{BB962C8B-B14F-4D97-AF65-F5344CB8AC3E}">
        <p14:creationId xmlns:p14="http://schemas.microsoft.com/office/powerpoint/2010/main" val="39124712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dirty="0">
                <a:solidFill>
                  <a:schemeClr val="bg1"/>
                </a:solidFill>
              </a:rPr>
              <a:t>And here we see another illustration of the way Scripture explains or </a:t>
            </a:r>
            <a:r>
              <a:rPr lang="en-US" b="1" u="sng" dirty="0">
                <a:solidFill>
                  <a:srgbClr val="FFFF99"/>
                </a:solidFill>
              </a:rPr>
              <a:t>interprets</a:t>
            </a:r>
            <a:r>
              <a:rPr lang="en-US" dirty="0">
                <a:solidFill>
                  <a:srgbClr val="FFFF99"/>
                </a:solidFill>
              </a:rPr>
              <a:t> </a:t>
            </a:r>
            <a:r>
              <a:rPr lang="en-US" dirty="0">
                <a:solidFill>
                  <a:schemeClr val="bg1"/>
                </a:solidFill>
              </a:rPr>
              <a:t>Scripture.  Often times when we find a mystery in a passage, one of two things offers an explanation.</a:t>
            </a:r>
          </a:p>
        </p:txBody>
      </p:sp>
    </p:spTree>
    <p:extLst>
      <p:ext uri="{BB962C8B-B14F-4D97-AF65-F5344CB8AC3E}">
        <p14:creationId xmlns:p14="http://schemas.microsoft.com/office/powerpoint/2010/main" val="7172537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fontScale="92500" lnSpcReduction="20000"/>
          </a:bodyPr>
          <a:lstStyle/>
          <a:p>
            <a:pPr lvl="0"/>
            <a:r>
              <a:rPr lang="en-US" dirty="0">
                <a:solidFill>
                  <a:schemeClr val="bg1"/>
                </a:solidFill>
              </a:rPr>
              <a:t>The mystery is explained or at least clarified by a reference </a:t>
            </a:r>
            <a:r>
              <a:rPr lang="en-US" sz="3500" b="1" u="sng" dirty="0"/>
              <a:t>earlier</a:t>
            </a:r>
            <a:r>
              <a:rPr lang="en-US" dirty="0"/>
              <a:t> </a:t>
            </a:r>
            <a:r>
              <a:rPr lang="en-US" dirty="0">
                <a:solidFill>
                  <a:schemeClr val="bg1"/>
                </a:solidFill>
              </a:rPr>
              <a:t>in the Bible.  Such was the case with Rev. 1:6 which declared that Jesus has made us kings and priests.  That would be a mystery except for 1 Pet. 2:5 and 2 Tim. 2:12 which have already stated this truth.  However, in this case, if we search the Scripture for a reference in the Bible to “seven stars” previous to the Revelation, we will come up with a blank.  There are none.  This makes us glad there are two ways Scripture interprets </a:t>
            </a:r>
            <a:r>
              <a:rPr lang="en-US" dirty="0" smtClean="0">
                <a:solidFill>
                  <a:schemeClr val="bg1"/>
                </a:solidFill>
              </a:rPr>
              <a:t>Scripture.</a:t>
            </a:r>
            <a:endParaRPr lang="en-US" dirty="0">
              <a:solidFill>
                <a:schemeClr val="bg1"/>
              </a:solidFill>
            </a:endParaRPr>
          </a:p>
        </p:txBody>
      </p:sp>
    </p:spTree>
    <p:extLst>
      <p:ext uri="{BB962C8B-B14F-4D97-AF65-F5344CB8AC3E}">
        <p14:creationId xmlns:p14="http://schemas.microsoft.com/office/powerpoint/2010/main" val="145688125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fontScale="92500" lnSpcReduction="20000"/>
          </a:bodyPr>
          <a:lstStyle/>
          <a:p>
            <a:pPr lvl="0"/>
            <a:r>
              <a:rPr lang="en-US" dirty="0">
                <a:solidFill>
                  <a:schemeClr val="bg1"/>
                </a:solidFill>
              </a:rPr>
              <a:t>The mystery is explained or at least clarified by a reference </a:t>
            </a:r>
            <a:r>
              <a:rPr lang="en-US" sz="3500" b="1" u="sng" dirty="0">
                <a:solidFill>
                  <a:srgbClr val="FFFF99"/>
                </a:solidFill>
              </a:rPr>
              <a:t>earlier</a:t>
            </a:r>
            <a:r>
              <a:rPr lang="en-US" dirty="0">
                <a:solidFill>
                  <a:srgbClr val="FFFF99"/>
                </a:solidFill>
              </a:rPr>
              <a:t> </a:t>
            </a:r>
            <a:r>
              <a:rPr lang="en-US" dirty="0">
                <a:solidFill>
                  <a:schemeClr val="bg1"/>
                </a:solidFill>
              </a:rPr>
              <a:t>in the Bible.  Such was the case with Rev. 1:6 which declared that Jesus has made us kings and priests.  That would be a mystery except for 1 Pet. 2:5 and 2 Tim. 2:12 which have already stated this truth.  However, in this case, if we search the Scripture for a reference in the Bible to “seven stars” previous to the Revelation, we will come up with a blank.  There are none.  This makes us glad there are two ways Scripture interprets </a:t>
            </a:r>
            <a:r>
              <a:rPr lang="en-US" dirty="0" smtClean="0">
                <a:solidFill>
                  <a:schemeClr val="bg1"/>
                </a:solidFill>
              </a:rPr>
              <a:t>Scripture.</a:t>
            </a:r>
            <a:endParaRPr lang="en-US" dirty="0">
              <a:solidFill>
                <a:schemeClr val="bg1"/>
              </a:solidFill>
            </a:endParaRPr>
          </a:p>
        </p:txBody>
      </p:sp>
    </p:spTree>
    <p:extLst>
      <p:ext uri="{BB962C8B-B14F-4D97-AF65-F5344CB8AC3E}">
        <p14:creationId xmlns:p14="http://schemas.microsoft.com/office/powerpoint/2010/main" val="4083473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in the tribulation</a:t>
            </a:r>
            <a:r>
              <a:rPr lang="en-US" dirty="0">
                <a:solidFill>
                  <a:schemeClr val="bg1"/>
                </a:solidFill>
              </a:rPr>
              <a:t> – Means in the time of trouble and </a:t>
            </a:r>
            <a:r>
              <a:rPr lang="en-US" b="1" u="sng" dirty="0"/>
              <a:t>affliction</a:t>
            </a:r>
            <a:r>
              <a:rPr lang="en-US" dirty="0">
                <a:solidFill>
                  <a:schemeClr val="bg1"/>
                </a:solidFill>
              </a:rPr>
              <a:t>, probably referring to the persecution of Christians by the Roman Empire taking place under the Roman Emperor, </a:t>
            </a:r>
            <a:r>
              <a:rPr lang="en-US" b="1" u="sng" dirty="0"/>
              <a:t>Domitian</a:t>
            </a:r>
            <a:r>
              <a:rPr lang="en-US" dirty="0">
                <a:solidFill>
                  <a:schemeClr val="bg1"/>
                </a:solidFill>
              </a:rPr>
              <a:t>.</a:t>
            </a:r>
          </a:p>
        </p:txBody>
      </p:sp>
    </p:spTree>
    <p:extLst>
      <p:ext uri="{BB962C8B-B14F-4D97-AF65-F5344CB8AC3E}">
        <p14:creationId xmlns:p14="http://schemas.microsoft.com/office/powerpoint/2010/main" val="23231597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pPr lvl="0"/>
            <a:r>
              <a:rPr lang="en-US" dirty="0">
                <a:solidFill>
                  <a:schemeClr val="bg1"/>
                </a:solidFill>
              </a:rPr>
              <a:t>The mystery is sometimes explained by a reference </a:t>
            </a:r>
            <a:r>
              <a:rPr lang="en-US" b="1" u="sng" dirty="0"/>
              <a:t>following</a:t>
            </a:r>
            <a:r>
              <a:rPr lang="en-US" dirty="0"/>
              <a:t> </a:t>
            </a:r>
            <a:r>
              <a:rPr lang="en-US" dirty="0">
                <a:solidFill>
                  <a:schemeClr val="bg1"/>
                </a:solidFill>
              </a:rPr>
              <a:t>the presentation of the mystery.  This is often the case with the parables that Jesus taught.  It is the case here for both the seven lampstands and the seven stars in the right hand of the Lord Jesus.</a:t>
            </a:r>
          </a:p>
        </p:txBody>
      </p:sp>
    </p:spTree>
    <p:extLst>
      <p:ext uri="{BB962C8B-B14F-4D97-AF65-F5344CB8AC3E}">
        <p14:creationId xmlns:p14="http://schemas.microsoft.com/office/powerpoint/2010/main" val="146054667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pPr lvl="0"/>
            <a:r>
              <a:rPr lang="en-US" dirty="0">
                <a:solidFill>
                  <a:schemeClr val="bg1"/>
                </a:solidFill>
              </a:rPr>
              <a:t>The mystery is sometimes explained by a reference </a:t>
            </a:r>
            <a:r>
              <a:rPr lang="en-US" b="1" u="sng" dirty="0">
                <a:solidFill>
                  <a:srgbClr val="FFFF99"/>
                </a:solidFill>
              </a:rPr>
              <a:t>following</a:t>
            </a:r>
            <a:r>
              <a:rPr lang="en-US" dirty="0">
                <a:solidFill>
                  <a:srgbClr val="FFFF99"/>
                </a:solidFill>
              </a:rPr>
              <a:t> </a:t>
            </a:r>
            <a:r>
              <a:rPr lang="en-US" dirty="0">
                <a:solidFill>
                  <a:schemeClr val="bg1"/>
                </a:solidFill>
              </a:rPr>
              <a:t>the presentation of the mystery.  This is often the case with the parables that Jesus taught.  It is the case here for both the seven lampstands and the seven stars in the right hand of the Lord Jesus.</a:t>
            </a:r>
          </a:p>
        </p:txBody>
      </p:sp>
    </p:spTree>
    <p:extLst>
      <p:ext uri="{BB962C8B-B14F-4D97-AF65-F5344CB8AC3E}">
        <p14:creationId xmlns:p14="http://schemas.microsoft.com/office/powerpoint/2010/main" val="30364465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out of His mouth went a sharp two-edged sword</a:t>
            </a:r>
            <a:r>
              <a:rPr lang="en-US" dirty="0">
                <a:solidFill>
                  <a:schemeClr val="bg1"/>
                </a:solidFill>
              </a:rPr>
              <a:t> – Another mystery!  What does it mean?  Let´s practice using Scripture to explain Scripture.  We will do two searches:</a:t>
            </a:r>
          </a:p>
        </p:txBody>
      </p:sp>
    </p:spTree>
    <p:extLst>
      <p:ext uri="{BB962C8B-B14F-4D97-AF65-F5344CB8AC3E}">
        <p14:creationId xmlns:p14="http://schemas.microsoft.com/office/powerpoint/2010/main" val="21914414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sz="3100" dirty="0">
                <a:solidFill>
                  <a:schemeClr val="bg1"/>
                </a:solidFill>
              </a:rPr>
              <a:t>“sharp two edged sword” - two references previous to this one and one after</a:t>
            </a:r>
          </a:p>
          <a:p>
            <a:pPr lvl="1"/>
            <a:r>
              <a:rPr lang="en-US" sz="3100" dirty="0">
                <a:solidFill>
                  <a:schemeClr val="bg1"/>
                </a:solidFill>
              </a:rPr>
              <a:t>Pr. 5:4 – “sharp two edged sword” means </a:t>
            </a:r>
            <a:r>
              <a:rPr lang="en-US" sz="3100" b="1" u="sng" dirty="0"/>
              <a:t>the mouth of an immoral woman </a:t>
            </a:r>
            <a:r>
              <a:rPr lang="en-US" sz="3100" dirty="0">
                <a:solidFill>
                  <a:schemeClr val="bg1"/>
                </a:solidFill>
              </a:rPr>
              <a:t>and probably is a reference to her </a:t>
            </a:r>
            <a:r>
              <a:rPr lang="en-US" sz="3100" b="1" u="sng" dirty="0"/>
              <a:t>words</a:t>
            </a:r>
          </a:p>
          <a:p>
            <a:pPr lvl="1"/>
            <a:r>
              <a:rPr lang="en-US" sz="3100" dirty="0">
                <a:solidFill>
                  <a:schemeClr val="bg1"/>
                </a:solidFill>
              </a:rPr>
              <a:t>Heb. 4:12 - “sharp two edged sword” means </a:t>
            </a:r>
            <a:r>
              <a:rPr lang="en-US" sz="3100" b="1" u="sng" dirty="0"/>
              <a:t>the Word of God</a:t>
            </a:r>
          </a:p>
          <a:p>
            <a:pPr lvl="1"/>
            <a:r>
              <a:rPr lang="en-US" sz="3100" dirty="0">
                <a:solidFill>
                  <a:schemeClr val="bg1"/>
                </a:solidFill>
              </a:rPr>
              <a:t>Rev. 2:12 - “sharp two edged sword” </a:t>
            </a:r>
            <a:r>
              <a:rPr lang="en-US" sz="3100" b="1" u="sng" dirty="0"/>
              <a:t>not explained</a:t>
            </a:r>
          </a:p>
        </p:txBody>
      </p:sp>
    </p:spTree>
    <p:extLst>
      <p:ext uri="{BB962C8B-B14F-4D97-AF65-F5344CB8AC3E}">
        <p14:creationId xmlns:p14="http://schemas.microsoft.com/office/powerpoint/2010/main" val="317772189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sz="3100" dirty="0">
                <a:solidFill>
                  <a:schemeClr val="bg1"/>
                </a:solidFill>
              </a:rPr>
              <a:t>“sharp two edged sword” - two references previous to this one and one after</a:t>
            </a:r>
          </a:p>
          <a:p>
            <a:pPr lvl="1"/>
            <a:r>
              <a:rPr lang="en-US" sz="3100" dirty="0">
                <a:solidFill>
                  <a:schemeClr val="bg1"/>
                </a:solidFill>
              </a:rPr>
              <a:t>Pr. 5:4 – “sharp two edged sword” means </a:t>
            </a:r>
            <a:r>
              <a:rPr lang="en-US" sz="3100" b="1" u="sng" dirty="0">
                <a:solidFill>
                  <a:srgbClr val="FFFF99"/>
                </a:solidFill>
              </a:rPr>
              <a:t>the mouth of an immoral woman</a:t>
            </a:r>
            <a:r>
              <a:rPr lang="en-US" sz="3100" b="1" u="sng" dirty="0"/>
              <a:t> </a:t>
            </a:r>
            <a:r>
              <a:rPr lang="en-US" sz="3100" dirty="0">
                <a:solidFill>
                  <a:schemeClr val="bg1"/>
                </a:solidFill>
              </a:rPr>
              <a:t>and probably is a reference to her </a:t>
            </a:r>
            <a:r>
              <a:rPr lang="en-US" sz="3100" b="1" u="sng" dirty="0"/>
              <a:t>words</a:t>
            </a:r>
          </a:p>
          <a:p>
            <a:pPr lvl="1"/>
            <a:r>
              <a:rPr lang="en-US" sz="3100" dirty="0">
                <a:solidFill>
                  <a:schemeClr val="bg1"/>
                </a:solidFill>
              </a:rPr>
              <a:t>Heb. 4:12 - “sharp two edged sword” means </a:t>
            </a:r>
            <a:r>
              <a:rPr lang="en-US" sz="3100" b="1" u="sng" dirty="0"/>
              <a:t>the Word of God</a:t>
            </a:r>
          </a:p>
          <a:p>
            <a:pPr lvl="1"/>
            <a:r>
              <a:rPr lang="en-US" sz="3100" dirty="0">
                <a:solidFill>
                  <a:schemeClr val="bg1"/>
                </a:solidFill>
              </a:rPr>
              <a:t>Rev. 2:12 - “sharp two edged sword” </a:t>
            </a:r>
            <a:r>
              <a:rPr lang="en-US" sz="3100" b="1" u="sng" dirty="0"/>
              <a:t>not explained</a:t>
            </a:r>
          </a:p>
        </p:txBody>
      </p:sp>
    </p:spTree>
    <p:extLst>
      <p:ext uri="{BB962C8B-B14F-4D97-AF65-F5344CB8AC3E}">
        <p14:creationId xmlns:p14="http://schemas.microsoft.com/office/powerpoint/2010/main" val="34408646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sz="3100" dirty="0">
                <a:solidFill>
                  <a:schemeClr val="bg1"/>
                </a:solidFill>
              </a:rPr>
              <a:t>“sharp two edged sword” - two references previous to this one and one after</a:t>
            </a:r>
          </a:p>
          <a:p>
            <a:pPr lvl="1"/>
            <a:r>
              <a:rPr lang="en-US" sz="3100" dirty="0">
                <a:solidFill>
                  <a:schemeClr val="bg1"/>
                </a:solidFill>
              </a:rPr>
              <a:t>Pr. 5:4 – “sharp two edged sword” means </a:t>
            </a:r>
            <a:r>
              <a:rPr lang="en-US" sz="3100" b="1" u="sng" dirty="0">
                <a:solidFill>
                  <a:srgbClr val="FFFF99"/>
                </a:solidFill>
              </a:rPr>
              <a:t>the mouth of an immoral woman</a:t>
            </a:r>
            <a:r>
              <a:rPr lang="en-US" sz="3100" b="1" u="sng" dirty="0"/>
              <a:t> </a:t>
            </a:r>
            <a:r>
              <a:rPr lang="en-US" sz="3100" dirty="0">
                <a:solidFill>
                  <a:schemeClr val="bg1"/>
                </a:solidFill>
              </a:rPr>
              <a:t>and probably is a reference to her </a:t>
            </a:r>
            <a:r>
              <a:rPr lang="en-US" sz="3100" b="1" u="sng" dirty="0">
                <a:solidFill>
                  <a:srgbClr val="FFFF99"/>
                </a:solidFill>
              </a:rPr>
              <a:t>words</a:t>
            </a:r>
          </a:p>
          <a:p>
            <a:pPr lvl="1"/>
            <a:r>
              <a:rPr lang="en-US" sz="3100" dirty="0">
                <a:solidFill>
                  <a:schemeClr val="bg1"/>
                </a:solidFill>
              </a:rPr>
              <a:t>Heb. 4:12 - “sharp two edged sword” means </a:t>
            </a:r>
            <a:r>
              <a:rPr lang="en-US" sz="3100" b="1" u="sng" dirty="0"/>
              <a:t>the Word of God</a:t>
            </a:r>
          </a:p>
          <a:p>
            <a:pPr lvl="1"/>
            <a:r>
              <a:rPr lang="en-US" sz="3100" dirty="0">
                <a:solidFill>
                  <a:schemeClr val="bg1"/>
                </a:solidFill>
              </a:rPr>
              <a:t>Rev. 2:12 - “sharp two edged sword” </a:t>
            </a:r>
            <a:r>
              <a:rPr lang="en-US" sz="3100" b="1" u="sng" dirty="0"/>
              <a:t>not explained</a:t>
            </a:r>
          </a:p>
        </p:txBody>
      </p:sp>
    </p:spTree>
    <p:extLst>
      <p:ext uri="{BB962C8B-B14F-4D97-AF65-F5344CB8AC3E}">
        <p14:creationId xmlns:p14="http://schemas.microsoft.com/office/powerpoint/2010/main" val="26723174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sz="3100" dirty="0">
                <a:solidFill>
                  <a:schemeClr val="bg1"/>
                </a:solidFill>
              </a:rPr>
              <a:t>“sharp two edged sword” - two references previous to this one and one after</a:t>
            </a:r>
          </a:p>
          <a:p>
            <a:pPr lvl="1"/>
            <a:r>
              <a:rPr lang="en-US" sz="3100" dirty="0">
                <a:solidFill>
                  <a:schemeClr val="bg1"/>
                </a:solidFill>
              </a:rPr>
              <a:t>Pr. 5:4 – “sharp two edged sword” means </a:t>
            </a:r>
            <a:r>
              <a:rPr lang="en-US" sz="3100" b="1" u="sng" dirty="0">
                <a:solidFill>
                  <a:srgbClr val="FFFF99"/>
                </a:solidFill>
              </a:rPr>
              <a:t>the mouth of an immoral woman</a:t>
            </a:r>
            <a:r>
              <a:rPr lang="en-US" sz="3100" b="1" u="sng" dirty="0"/>
              <a:t> </a:t>
            </a:r>
            <a:r>
              <a:rPr lang="en-US" sz="3100" dirty="0">
                <a:solidFill>
                  <a:schemeClr val="bg1"/>
                </a:solidFill>
              </a:rPr>
              <a:t>and probably is a reference to her </a:t>
            </a:r>
            <a:r>
              <a:rPr lang="en-US" sz="3100" b="1" u="sng" dirty="0">
                <a:solidFill>
                  <a:srgbClr val="FFFF99"/>
                </a:solidFill>
              </a:rPr>
              <a:t>words</a:t>
            </a:r>
          </a:p>
          <a:p>
            <a:pPr lvl="1"/>
            <a:r>
              <a:rPr lang="en-US" sz="3100" dirty="0">
                <a:solidFill>
                  <a:schemeClr val="bg1"/>
                </a:solidFill>
              </a:rPr>
              <a:t>Heb. 4:12 - “sharp two edged sword” means </a:t>
            </a:r>
            <a:r>
              <a:rPr lang="en-US" sz="3100" b="1" u="sng" dirty="0">
                <a:solidFill>
                  <a:srgbClr val="FFFF99"/>
                </a:solidFill>
              </a:rPr>
              <a:t>the Word of God</a:t>
            </a:r>
          </a:p>
          <a:p>
            <a:pPr lvl="1"/>
            <a:r>
              <a:rPr lang="en-US" sz="3100" dirty="0">
                <a:solidFill>
                  <a:schemeClr val="bg1"/>
                </a:solidFill>
              </a:rPr>
              <a:t>Rev. 2:12 - “sharp two edged sword” </a:t>
            </a:r>
            <a:r>
              <a:rPr lang="en-US" sz="3100" b="1" u="sng" dirty="0"/>
              <a:t>not explained</a:t>
            </a:r>
          </a:p>
        </p:txBody>
      </p:sp>
    </p:spTree>
    <p:extLst>
      <p:ext uri="{BB962C8B-B14F-4D97-AF65-F5344CB8AC3E}">
        <p14:creationId xmlns:p14="http://schemas.microsoft.com/office/powerpoint/2010/main" val="148835305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sz="3100" dirty="0">
                <a:solidFill>
                  <a:schemeClr val="bg1"/>
                </a:solidFill>
              </a:rPr>
              <a:t>“sharp two edged sword” - two references previous to this one and one after</a:t>
            </a:r>
          </a:p>
          <a:p>
            <a:pPr lvl="1"/>
            <a:r>
              <a:rPr lang="en-US" sz="3100" dirty="0">
                <a:solidFill>
                  <a:schemeClr val="bg1"/>
                </a:solidFill>
              </a:rPr>
              <a:t>Pr. 5:4 – “sharp two edged sword” means </a:t>
            </a:r>
            <a:r>
              <a:rPr lang="en-US" sz="3100" b="1" u="sng" dirty="0">
                <a:solidFill>
                  <a:srgbClr val="FFFF99"/>
                </a:solidFill>
              </a:rPr>
              <a:t>the mouth of an immoral woman</a:t>
            </a:r>
            <a:r>
              <a:rPr lang="en-US" sz="3100" b="1" u="sng" dirty="0"/>
              <a:t> </a:t>
            </a:r>
            <a:r>
              <a:rPr lang="en-US" sz="3100" dirty="0">
                <a:solidFill>
                  <a:schemeClr val="bg1"/>
                </a:solidFill>
              </a:rPr>
              <a:t>and probably is a reference to her </a:t>
            </a:r>
            <a:r>
              <a:rPr lang="en-US" sz="3100" b="1" u="sng" dirty="0">
                <a:solidFill>
                  <a:srgbClr val="FFFF99"/>
                </a:solidFill>
              </a:rPr>
              <a:t>words</a:t>
            </a:r>
          </a:p>
          <a:p>
            <a:pPr lvl="1"/>
            <a:r>
              <a:rPr lang="en-US" sz="3100" dirty="0">
                <a:solidFill>
                  <a:schemeClr val="bg1"/>
                </a:solidFill>
              </a:rPr>
              <a:t>Heb. 4:12 - “sharp two edged sword” means </a:t>
            </a:r>
            <a:r>
              <a:rPr lang="en-US" sz="3100" b="1" u="sng" dirty="0">
                <a:solidFill>
                  <a:srgbClr val="FFFF99"/>
                </a:solidFill>
              </a:rPr>
              <a:t>the Word of God</a:t>
            </a:r>
          </a:p>
          <a:p>
            <a:pPr lvl="1"/>
            <a:r>
              <a:rPr lang="en-US" sz="3100" dirty="0">
                <a:solidFill>
                  <a:schemeClr val="bg1"/>
                </a:solidFill>
              </a:rPr>
              <a:t>Rev. 2:12 - “sharp two edged sword” </a:t>
            </a:r>
            <a:r>
              <a:rPr lang="en-US" sz="3100" b="1" u="sng" dirty="0">
                <a:solidFill>
                  <a:srgbClr val="FFFF99"/>
                </a:solidFill>
              </a:rPr>
              <a:t>not explained</a:t>
            </a:r>
          </a:p>
        </p:txBody>
      </p:sp>
    </p:spTree>
    <p:extLst>
      <p:ext uri="{BB962C8B-B14F-4D97-AF65-F5344CB8AC3E}">
        <p14:creationId xmlns:p14="http://schemas.microsoft.com/office/powerpoint/2010/main" val="317494415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“two edged sword” – one reference in addition to the above</a:t>
            </a:r>
          </a:p>
          <a:p>
            <a:pPr lvl="1"/>
            <a:r>
              <a:rPr lang="en-US" sz="3200" dirty="0">
                <a:solidFill>
                  <a:schemeClr val="bg1"/>
                </a:solidFill>
              </a:rPr>
              <a:t>Ps. 149:6 “two edged sword” means </a:t>
            </a:r>
            <a:r>
              <a:rPr lang="en-US" sz="3200" b="1" u="sng" dirty="0"/>
              <a:t>the high praises of God</a:t>
            </a:r>
          </a:p>
        </p:txBody>
      </p:sp>
    </p:spTree>
    <p:extLst>
      <p:ext uri="{BB962C8B-B14F-4D97-AF65-F5344CB8AC3E}">
        <p14:creationId xmlns:p14="http://schemas.microsoft.com/office/powerpoint/2010/main" val="148092229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“two edged sword” – one reference in addition to the above</a:t>
            </a:r>
          </a:p>
          <a:p>
            <a:pPr lvl="1"/>
            <a:r>
              <a:rPr lang="en-US" sz="3200" dirty="0">
                <a:solidFill>
                  <a:schemeClr val="bg1"/>
                </a:solidFill>
              </a:rPr>
              <a:t>Ps. 149:6 “two edged sword” means </a:t>
            </a:r>
            <a:r>
              <a:rPr lang="en-US" sz="3200" b="1" u="sng" dirty="0">
                <a:solidFill>
                  <a:srgbClr val="FFFF99"/>
                </a:solidFill>
              </a:rPr>
              <a:t>the high praises of God</a:t>
            </a:r>
          </a:p>
        </p:txBody>
      </p:sp>
    </p:spTree>
    <p:extLst>
      <p:ext uri="{BB962C8B-B14F-4D97-AF65-F5344CB8AC3E}">
        <p14:creationId xmlns:p14="http://schemas.microsoft.com/office/powerpoint/2010/main" val="1904722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in the tribulation</a:t>
            </a:r>
            <a:r>
              <a:rPr lang="en-US" dirty="0">
                <a:solidFill>
                  <a:schemeClr val="bg1"/>
                </a:solidFill>
              </a:rPr>
              <a:t> – Means in the time of trouble and </a:t>
            </a:r>
            <a:r>
              <a:rPr lang="en-US" b="1" u="sng" dirty="0">
                <a:solidFill>
                  <a:srgbClr val="FFFF99"/>
                </a:solidFill>
              </a:rPr>
              <a:t>affliction</a:t>
            </a:r>
            <a:r>
              <a:rPr lang="en-US" dirty="0">
                <a:solidFill>
                  <a:schemeClr val="bg1"/>
                </a:solidFill>
              </a:rPr>
              <a:t>, probably referring to the persecution of Christians by the Roman Empire taking place under the Roman Emperor, </a:t>
            </a:r>
            <a:r>
              <a:rPr lang="en-US" b="1" u="sng" dirty="0"/>
              <a:t>Domitian</a:t>
            </a:r>
            <a:r>
              <a:rPr lang="en-US" dirty="0">
                <a:solidFill>
                  <a:schemeClr val="bg1"/>
                </a:solidFill>
              </a:rPr>
              <a:t>.</a:t>
            </a:r>
          </a:p>
        </p:txBody>
      </p:sp>
    </p:spTree>
    <p:extLst>
      <p:ext uri="{BB962C8B-B14F-4D97-AF65-F5344CB8AC3E}">
        <p14:creationId xmlns:p14="http://schemas.microsoft.com/office/powerpoint/2010/main" val="147317526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2 Sam. 2:16 – “sharp sword” means </a:t>
            </a:r>
            <a:r>
              <a:rPr lang="en-US" sz="3200" b="1" u="sng" dirty="0"/>
              <a:t>a sharp sword</a:t>
            </a:r>
          </a:p>
          <a:p>
            <a:pPr lvl="1"/>
            <a:r>
              <a:rPr lang="en-US" sz="3200" dirty="0">
                <a:solidFill>
                  <a:schemeClr val="bg1"/>
                </a:solidFill>
              </a:rPr>
              <a:t>Ps. 57:4 – “sharp sword” means </a:t>
            </a:r>
            <a:r>
              <a:rPr lang="en-US" sz="3200" b="1" u="sng" dirty="0"/>
              <a:t>tongue</a:t>
            </a:r>
            <a:r>
              <a:rPr lang="en-US" sz="3200" dirty="0"/>
              <a:t> </a:t>
            </a:r>
            <a:r>
              <a:rPr lang="en-US" sz="3200" dirty="0">
                <a:solidFill>
                  <a:schemeClr val="bg1"/>
                </a:solidFill>
              </a:rPr>
              <a:t>which is probably a reference to their </a:t>
            </a:r>
            <a:r>
              <a:rPr lang="en-US" sz="3200" b="1" u="sng" dirty="0"/>
              <a:t>words</a:t>
            </a:r>
          </a:p>
        </p:txBody>
      </p:sp>
    </p:spTree>
    <p:extLst>
      <p:ext uri="{BB962C8B-B14F-4D97-AF65-F5344CB8AC3E}">
        <p14:creationId xmlns:p14="http://schemas.microsoft.com/office/powerpoint/2010/main" val="2780676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2 Sam. 2:16 – “sharp sword” means </a:t>
            </a:r>
            <a:r>
              <a:rPr lang="en-US" sz="3200" b="1" u="sng" dirty="0">
                <a:solidFill>
                  <a:srgbClr val="FFFF99"/>
                </a:solidFill>
              </a:rPr>
              <a:t>a sharp sword</a:t>
            </a:r>
          </a:p>
          <a:p>
            <a:pPr lvl="1"/>
            <a:r>
              <a:rPr lang="en-US" sz="3200" dirty="0">
                <a:solidFill>
                  <a:schemeClr val="bg1"/>
                </a:solidFill>
              </a:rPr>
              <a:t>Ps. 57:4 – “sharp sword” means </a:t>
            </a:r>
            <a:r>
              <a:rPr lang="en-US" sz="3200" b="1" u="sng" dirty="0"/>
              <a:t>tongue</a:t>
            </a:r>
            <a:r>
              <a:rPr lang="en-US" sz="3200" dirty="0"/>
              <a:t> </a:t>
            </a:r>
            <a:r>
              <a:rPr lang="en-US" sz="3200" dirty="0">
                <a:solidFill>
                  <a:schemeClr val="bg1"/>
                </a:solidFill>
              </a:rPr>
              <a:t>which is probably a reference to their </a:t>
            </a:r>
            <a:r>
              <a:rPr lang="en-US" sz="3200" b="1" u="sng" dirty="0"/>
              <a:t>words</a:t>
            </a:r>
          </a:p>
        </p:txBody>
      </p:sp>
    </p:spTree>
    <p:extLst>
      <p:ext uri="{BB962C8B-B14F-4D97-AF65-F5344CB8AC3E}">
        <p14:creationId xmlns:p14="http://schemas.microsoft.com/office/powerpoint/2010/main" val="41356203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2 Sam. 2:16 – “sharp sword” means </a:t>
            </a:r>
            <a:r>
              <a:rPr lang="en-US" sz="3200" b="1" u="sng" dirty="0">
                <a:solidFill>
                  <a:srgbClr val="FFFF99"/>
                </a:solidFill>
              </a:rPr>
              <a:t>a sharp sword</a:t>
            </a:r>
          </a:p>
          <a:p>
            <a:pPr lvl="1"/>
            <a:r>
              <a:rPr lang="en-US" sz="3200" dirty="0">
                <a:solidFill>
                  <a:schemeClr val="bg1"/>
                </a:solidFill>
              </a:rPr>
              <a:t>Ps. 57:4 – “sharp sword” means </a:t>
            </a:r>
            <a:r>
              <a:rPr lang="en-US" sz="3200" b="1" u="sng" dirty="0">
                <a:solidFill>
                  <a:srgbClr val="FFFF99"/>
                </a:solidFill>
              </a:rPr>
              <a:t>tongue</a:t>
            </a:r>
            <a:r>
              <a:rPr lang="en-US" sz="3200" dirty="0">
                <a:solidFill>
                  <a:srgbClr val="FFFF99"/>
                </a:solidFill>
              </a:rPr>
              <a:t> </a:t>
            </a:r>
            <a:r>
              <a:rPr lang="en-US" sz="3200" dirty="0">
                <a:solidFill>
                  <a:schemeClr val="bg1"/>
                </a:solidFill>
              </a:rPr>
              <a:t>which is probably a reference to their </a:t>
            </a:r>
            <a:r>
              <a:rPr lang="en-US" sz="3200" b="1" u="sng" dirty="0"/>
              <a:t>words</a:t>
            </a:r>
          </a:p>
        </p:txBody>
      </p:sp>
    </p:spTree>
    <p:extLst>
      <p:ext uri="{BB962C8B-B14F-4D97-AF65-F5344CB8AC3E}">
        <p14:creationId xmlns:p14="http://schemas.microsoft.com/office/powerpoint/2010/main" val="153826457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2 Sam. 2:16 – “sharp sword” means </a:t>
            </a:r>
            <a:r>
              <a:rPr lang="en-US" sz="3200" b="1" u="sng" dirty="0">
                <a:solidFill>
                  <a:srgbClr val="FFFF99"/>
                </a:solidFill>
              </a:rPr>
              <a:t>a sharp sword</a:t>
            </a:r>
          </a:p>
          <a:p>
            <a:pPr lvl="1"/>
            <a:r>
              <a:rPr lang="en-US" sz="3200" dirty="0">
                <a:solidFill>
                  <a:schemeClr val="bg1"/>
                </a:solidFill>
              </a:rPr>
              <a:t>Ps. 57:4 – “sharp sword” means </a:t>
            </a:r>
            <a:r>
              <a:rPr lang="en-US" sz="3200" b="1" u="sng" dirty="0">
                <a:solidFill>
                  <a:srgbClr val="FFFF99"/>
                </a:solidFill>
              </a:rPr>
              <a:t>tongue</a:t>
            </a:r>
            <a:r>
              <a:rPr lang="en-US" sz="3200" dirty="0">
                <a:solidFill>
                  <a:srgbClr val="FFFF99"/>
                </a:solidFill>
              </a:rPr>
              <a:t> </a:t>
            </a:r>
            <a:r>
              <a:rPr lang="en-US" sz="3200" dirty="0">
                <a:solidFill>
                  <a:schemeClr val="bg1"/>
                </a:solidFill>
              </a:rPr>
              <a:t>which is probably a reference to their </a:t>
            </a:r>
            <a:r>
              <a:rPr lang="en-US" sz="3200" b="1" u="sng" dirty="0">
                <a:solidFill>
                  <a:srgbClr val="FFFF99"/>
                </a:solidFill>
              </a:rPr>
              <a:t>words</a:t>
            </a:r>
          </a:p>
        </p:txBody>
      </p:sp>
    </p:spTree>
    <p:extLst>
      <p:ext uri="{BB962C8B-B14F-4D97-AF65-F5344CB8AC3E}">
        <p14:creationId xmlns:p14="http://schemas.microsoft.com/office/powerpoint/2010/main" val="218547178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Is. 49:2 – “sharp sword” means </a:t>
            </a:r>
            <a:r>
              <a:rPr lang="en-US" sz="3200" b="1" u="sng" dirty="0"/>
              <a:t>mouth</a:t>
            </a:r>
            <a:r>
              <a:rPr lang="en-US" sz="3200" dirty="0"/>
              <a:t> </a:t>
            </a:r>
            <a:r>
              <a:rPr lang="en-US" sz="3200" dirty="0">
                <a:solidFill>
                  <a:schemeClr val="bg1"/>
                </a:solidFill>
              </a:rPr>
              <a:t>and is probably a reference to Isaiah´s </a:t>
            </a:r>
            <a:r>
              <a:rPr lang="en-US" sz="3200" b="1" u="sng" dirty="0"/>
              <a:t>words</a:t>
            </a:r>
          </a:p>
          <a:p>
            <a:pPr lvl="1"/>
            <a:r>
              <a:rPr lang="en-US" sz="3200" dirty="0" err="1">
                <a:solidFill>
                  <a:schemeClr val="bg1"/>
                </a:solidFill>
              </a:rPr>
              <a:t>Ezk</a:t>
            </a:r>
            <a:r>
              <a:rPr lang="en-US" sz="3200" dirty="0">
                <a:solidFill>
                  <a:schemeClr val="bg1"/>
                </a:solidFill>
              </a:rPr>
              <a:t>. 5:1 – “sharp sword” means </a:t>
            </a:r>
            <a:r>
              <a:rPr lang="en-US" sz="3200" b="1" u="sng" dirty="0"/>
              <a:t>a sharp sword</a:t>
            </a:r>
          </a:p>
          <a:p>
            <a:pPr lvl="1"/>
            <a:r>
              <a:rPr lang="en-US" sz="3200" dirty="0">
                <a:solidFill>
                  <a:schemeClr val="bg1"/>
                </a:solidFill>
              </a:rPr>
              <a:t>Rev. 19:15 - “sharp sword” </a:t>
            </a:r>
            <a:r>
              <a:rPr lang="en-US" sz="3200" u="sng" dirty="0"/>
              <a:t>used by the returning Christ to strike the nations</a:t>
            </a:r>
          </a:p>
        </p:txBody>
      </p:sp>
    </p:spTree>
    <p:extLst>
      <p:ext uri="{BB962C8B-B14F-4D97-AF65-F5344CB8AC3E}">
        <p14:creationId xmlns:p14="http://schemas.microsoft.com/office/powerpoint/2010/main" val="113564494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Is. 49:2 – “sharp sword” means </a:t>
            </a:r>
            <a:r>
              <a:rPr lang="en-US" sz="3200" b="1" u="sng" dirty="0">
                <a:solidFill>
                  <a:srgbClr val="FFFF99"/>
                </a:solidFill>
              </a:rPr>
              <a:t>mouth</a:t>
            </a:r>
            <a:r>
              <a:rPr lang="en-US" sz="3200" dirty="0">
                <a:solidFill>
                  <a:srgbClr val="FFFF99"/>
                </a:solidFill>
              </a:rPr>
              <a:t> </a:t>
            </a:r>
            <a:r>
              <a:rPr lang="en-US" sz="3200" dirty="0">
                <a:solidFill>
                  <a:schemeClr val="bg1"/>
                </a:solidFill>
              </a:rPr>
              <a:t>and is probably a reference to Isaiah´s </a:t>
            </a:r>
            <a:r>
              <a:rPr lang="en-US" sz="3200" b="1" u="sng" dirty="0"/>
              <a:t>words</a:t>
            </a:r>
          </a:p>
          <a:p>
            <a:pPr lvl="1"/>
            <a:r>
              <a:rPr lang="en-US" sz="3200" dirty="0" err="1">
                <a:solidFill>
                  <a:schemeClr val="bg1"/>
                </a:solidFill>
              </a:rPr>
              <a:t>Ezk</a:t>
            </a:r>
            <a:r>
              <a:rPr lang="en-US" sz="3200" dirty="0">
                <a:solidFill>
                  <a:schemeClr val="bg1"/>
                </a:solidFill>
              </a:rPr>
              <a:t>. 5:1 – “sharp sword” means </a:t>
            </a:r>
            <a:r>
              <a:rPr lang="en-US" sz="3200" b="1" u="sng" dirty="0"/>
              <a:t>a sharp sword</a:t>
            </a:r>
          </a:p>
          <a:p>
            <a:pPr lvl="1"/>
            <a:r>
              <a:rPr lang="en-US" sz="3200" dirty="0">
                <a:solidFill>
                  <a:schemeClr val="bg1"/>
                </a:solidFill>
              </a:rPr>
              <a:t>Rev. 19:15 - “sharp sword” </a:t>
            </a:r>
            <a:r>
              <a:rPr lang="en-US" sz="3200" u="sng" dirty="0"/>
              <a:t>used by the returning Christ to strike the nations</a:t>
            </a:r>
          </a:p>
        </p:txBody>
      </p:sp>
    </p:spTree>
    <p:extLst>
      <p:ext uri="{BB962C8B-B14F-4D97-AF65-F5344CB8AC3E}">
        <p14:creationId xmlns:p14="http://schemas.microsoft.com/office/powerpoint/2010/main" val="114752126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Is. 49:2 – “sharp sword” means </a:t>
            </a:r>
            <a:r>
              <a:rPr lang="en-US" sz="3200" b="1" u="sng" dirty="0">
                <a:solidFill>
                  <a:srgbClr val="FFFF99"/>
                </a:solidFill>
              </a:rPr>
              <a:t>mouth</a:t>
            </a:r>
            <a:r>
              <a:rPr lang="en-US" sz="3200" dirty="0">
                <a:solidFill>
                  <a:srgbClr val="FFFF99"/>
                </a:solidFill>
              </a:rPr>
              <a:t> </a:t>
            </a:r>
            <a:r>
              <a:rPr lang="en-US" sz="3200" dirty="0">
                <a:solidFill>
                  <a:schemeClr val="bg1"/>
                </a:solidFill>
              </a:rPr>
              <a:t>and is probably a reference to Isaiah´s </a:t>
            </a:r>
            <a:r>
              <a:rPr lang="en-US" sz="3200" b="1" u="sng" dirty="0">
                <a:solidFill>
                  <a:srgbClr val="FFFF99"/>
                </a:solidFill>
              </a:rPr>
              <a:t>words</a:t>
            </a:r>
          </a:p>
          <a:p>
            <a:pPr lvl="1"/>
            <a:r>
              <a:rPr lang="en-US" sz="3200" dirty="0" err="1">
                <a:solidFill>
                  <a:schemeClr val="bg1"/>
                </a:solidFill>
              </a:rPr>
              <a:t>Ezk</a:t>
            </a:r>
            <a:r>
              <a:rPr lang="en-US" sz="3200" dirty="0">
                <a:solidFill>
                  <a:schemeClr val="bg1"/>
                </a:solidFill>
              </a:rPr>
              <a:t>. 5:1 – “sharp sword” means </a:t>
            </a:r>
            <a:r>
              <a:rPr lang="en-US" sz="3200" b="1" u="sng" dirty="0"/>
              <a:t>a sharp sword</a:t>
            </a:r>
          </a:p>
          <a:p>
            <a:pPr lvl="1"/>
            <a:r>
              <a:rPr lang="en-US" sz="3200" dirty="0">
                <a:solidFill>
                  <a:schemeClr val="bg1"/>
                </a:solidFill>
              </a:rPr>
              <a:t>Rev. 19:15 - “sharp sword” </a:t>
            </a:r>
            <a:r>
              <a:rPr lang="en-US" sz="3200" u="sng" dirty="0"/>
              <a:t>used by the returning Christ to strike the nations</a:t>
            </a:r>
          </a:p>
        </p:txBody>
      </p:sp>
    </p:spTree>
    <p:extLst>
      <p:ext uri="{BB962C8B-B14F-4D97-AF65-F5344CB8AC3E}">
        <p14:creationId xmlns:p14="http://schemas.microsoft.com/office/powerpoint/2010/main" val="28124169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Is. 49:2 – “sharp sword” means </a:t>
            </a:r>
            <a:r>
              <a:rPr lang="en-US" sz="3200" b="1" u="sng" dirty="0">
                <a:solidFill>
                  <a:srgbClr val="FFFF99"/>
                </a:solidFill>
              </a:rPr>
              <a:t>mouth</a:t>
            </a:r>
            <a:r>
              <a:rPr lang="en-US" sz="3200" dirty="0">
                <a:solidFill>
                  <a:srgbClr val="FFFF99"/>
                </a:solidFill>
              </a:rPr>
              <a:t> </a:t>
            </a:r>
            <a:r>
              <a:rPr lang="en-US" sz="3200" dirty="0">
                <a:solidFill>
                  <a:schemeClr val="bg1"/>
                </a:solidFill>
              </a:rPr>
              <a:t>and is probably a reference to Isaiah´s </a:t>
            </a:r>
            <a:r>
              <a:rPr lang="en-US" sz="3200" b="1" u="sng" dirty="0">
                <a:solidFill>
                  <a:srgbClr val="FFFF99"/>
                </a:solidFill>
              </a:rPr>
              <a:t>words</a:t>
            </a:r>
          </a:p>
          <a:p>
            <a:pPr lvl="1"/>
            <a:r>
              <a:rPr lang="en-US" sz="3200" dirty="0" err="1">
                <a:solidFill>
                  <a:schemeClr val="bg1"/>
                </a:solidFill>
              </a:rPr>
              <a:t>Ezk</a:t>
            </a:r>
            <a:r>
              <a:rPr lang="en-US" sz="3200" dirty="0">
                <a:solidFill>
                  <a:schemeClr val="bg1"/>
                </a:solidFill>
              </a:rPr>
              <a:t>. 5:1 – “sharp sword” means </a:t>
            </a:r>
            <a:r>
              <a:rPr lang="en-US" sz="3200" b="1" u="sng" dirty="0">
                <a:solidFill>
                  <a:srgbClr val="FFFF99"/>
                </a:solidFill>
              </a:rPr>
              <a:t>a sharp sword</a:t>
            </a:r>
          </a:p>
          <a:p>
            <a:pPr lvl="1"/>
            <a:r>
              <a:rPr lang="en-US" sz="3200" dirty="0">
                <a:solidFill>
                  <a:schemeClr val="bg1"/>
                </a:solidFill>
              </a:rPr>
              <a:t>Rev. 19:15 - “sharp sword” </a:t>
            </a:r>
            <a:r>
              <a:rPr lang="en-US" sz="3200" u="sng" dirty="0"/>
              <a:t>used by the returning Christ to strike the nations</a:t>
            </a:r>
          </a:p>
        </p:txBody>
      </p:sp>
    </p:spTree>
    <p:extLst>
      <p:ext uri="{BB962C8B-B14F-4D97-AF65-F5344CB8AC3E}">
        <p14:creationId xmlns:p14="http://schemas.microsoft.com/office/powerpoint/2010/main" val="96986075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pPr lvl="0"/>
            <a:r>
              <a:rPr lang="en-US" dirty="0">
                <a:solidFill>
                  <a:schemeClr val="bg1"/>
                </a:solidFill>
              </a:rPr>
              <a:t>“sharp sword” – five references in addition to the above </a:t>
            </a:r>
          </a:p>
          <a:p>
            <a:pPr lvl="1"/>
            <a:r>
              <a:rPr lang="en-US" sz="3200" dirty="0">
                <a:solidFill>
                  <a:schemeClr val="bg1"/>
                </a:solidFill>
              </a:rPr>
              <a:t>Is. 49:2 – “sharp sword” means </a:t>
            </a:r>
            <a:r>
              <a:rPr lang="en-US" sz="3200" b="1" u="sng" dirty="0">
                <a:solidFill>
                  <a:srgbClr val="FFFF99"/>
                </a:solidFill>
              </a:rPr>
              <a:t>mouth</a:t>
            </a:r>
            <a:r>
              <a:rPr lang="en-US" sz="3200" dirty="0">
                <a:solidFill>
                  <a:srgbClr val="FFFF99"/>
                </a:solidFill>
              </a:rPr>
              <a:t> </a:t>
            </a:r>
            <a:r>
              <a:rPr lang="en-US" sz="3200" dirty="0">
                <a:solidFill>
                  <a:schemeClr val="bg1"/>
                </a:solidFill>
              </a:rPr>
              <a:t>and is probably a reference to Isaiah´s </a:t>
            </a:r>
            <a:r>
              <a:rPr lang="en-US" sz="3200" b="1" u="sng" dirty="0">
                <a:solidFill>
                  <a:srgbClr val="FFFF99"/>
                </a:solidFill>
              </a:rPr>
              <a:t>words</a:t>
            </a:r>
          </a:p>
          <a:p>
            <a:pPr lvl="1"/>
            <a:r>
              <a:rPr lang="en-US" sz="3200" dirty="0" err="1">
                <a:solidFill>
                  <a:schemeClr val="bg1"/>
                </a:solidFill>
              </a:rPr>
              <a:t>Ezk</a:t>
            </a:r>
            <a:r>
              <a:rPr lang="en-US" sz="3200" dirty="0">
                <a:solidFill>
                  <a:schemeClr val="bg1"/>
                </a:solidFill>
              </a:rPr>
              <a:t>. 5:1 – “sharp sword” means </a:t>
            </a:r>
            <a:r>
              <a:rPr lang="en-US" sz="3200" b="1" u="sng" dirty="0">
                <a:solidFill>
                  <a:srgbClr val="FFFF99"/>
                </a:solidFill>
              </a:rPr>
              <a:t>a sharp sword</a:t>
            </a:r>
          </a:p>
          <a:p>
            <a:pPr lvl="1"/>
            <a:r>
              <a:rPr lang="en-US" sz="3200" dirty="0">
                <a:solidFill>
                  <a:schemeClr val="bg1"/>
                </a:solidFill>
              </a:rPr>
              <a:t>Rev. 19:15 - “sharp sword” </a:t>
            </a:r>
            <a:r>
              <a:rPr lang="en-US" sz="3200" b="1" u="sng" dirty="0">
                <a:solidFill>
                  <a:srgbClr val="FFFF99"/>
                </a:solidFill>
              </a:rPr>
              <a:t>used by the returning Christ to strike the nations</a:t>
            </a:r>
          </a:p>
        </p:txBody>
      </p:sp>
    </p:spTree>
    <p:extLst>
      <p:ext uri="{BB962C8B-B14F-4D97-AF65-F5344CB8AC3E}">
        <p14:creationId xmlns:p14="http://schemas.microsoft.com/office/powerpoint/2010/main" val="97175623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Summary – out of nine references</a:t>
            </a:r>
          </a:p>
          <a:p>
            <a:pPr marL="0" indent="0">
              <a:buNone/>
            </a:pPr>
            <a:r>
              <a:rPr lang="en-US" dirty="0">
                <a:solidFill>
                  <a:schemeClr val="bg1"/>
                </a:solidFill>
              </a:rPr>
              <a:t>	</a:t>
            </a:r>
            <a:r>
              <a:rPr lang="en-US" b="1" u="sng" dirty="0" smtClean="0"/>
              <a:t>2</a:t>
            </a:r>
            <a:r>
              <a:rPr lang="en-US" dirty="0" smtClean="0"/>
              <a:t> </a:t>
            </a:r>
            <a:r>
              <a:rPr lang="en-US" dirty="0">
                <a:solidFill>
                  <a:schemeClr val="bg1"/>
                </a:solidFill>
              </a:rPr>
              <a:t>– literal sharp sword</a:t>
            </a:r>
          </a:p>
          <a:p>
            <a:pPr marL="0" indent="0">
              <a:buNone/>
            </a:pPr>
            <a:r>
              <a:rPr lang="en-US" dirty="0">
                <a:solidFill>
                  <a:schemeClr val="bg1"/>
                </a:solidFill>
              </a:rPr>
              <a:t>	</a:t>
            </a:r>
            <a:r>
              <a:rPr lang="en-US" b="1" u="sng" dirty="0"/>
              <a:t>2</a:t>
            </a:r>
            <a:r>
              <a:rPr lang="en-US" dirty="0"/>
              <a:t> </a:t>
            </a:r>
            <a:r>
              <a:rPr lang="en-US" dirty="0">
                <a:solidFill>
                  <a:schemeClr val="bg1"/>
                </a:solidFill>
              </a:rPr>
              <a:t>– not explained or cannot tell</a:t>
            </a:r>
          </a:p>
          <a:p>
            <a:pPr marL="0" indent="0">
              <a:buNone/>
            </a:pPr>
            <a:r>
              <a:rPr lang="en-US" dirty="0">
                <a:solidFill>
                  <a:schemeClr val="bg1"/>
                </a:solidFill>
              </a:rPr>
              <a:t>	</a:t>
            </a:r>
            <a:r>
              <a:rPr lang="en-US" b="1" u="sng" dirty="0"/>
              <a:t>5</a:t>
            </a:r>
            <a:r>
              <a:rPr lang="en-US" dirty="0"/>
              <a:t> </a:t>
            </a:r>
            <a:r>
              <a:rPr lang="en-US" dirty="0">
                <a:solidFill>
                  <a:schemeClr val="bg1"/>
                </a:solidFill>
              </a:rPr>
              <a:t>– reference to words</a:t>
            </a:r>
          </a:p>
        </p:txBody>
      </p:sp>
    </p:spTree>
    <p:extLst>
      <p:ext uri="{BB962C8B-B14F-4D97-AF65-F5344CB8AC3E}">
        <p14:creationId xmlns:p14="http://schemas.microsoft.com/office/powerpoint/2010/main" val="2685252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rmAutofit/>
          </a:bodyPr>
          <a:lstStyle/>
          <a:p>
            <a:r>
              <a:rPr lang="en-US" b="1" i="1" dirty="0">
                <a:solidFill>
                  <a:schemeClr val="bg1"/>
                </a:solidFill>
              </a:rPr>
              <a:t>in the tribulation</a:t>
            </a:r>
            <a:r>
              <a:rPr lang="en-US" dirty="0">
                <a:solidFill>
                  <a:schemeClr val="bg1"/>
                </a:solidFill>
              </a:rPr>
              <a:t> – Means in the time of trouble and </a:t>
            </a:r>
            <a:r>
              <a:rPr lang="en-US" b="1" u="sng" dirty="0">
                <a:solidFill>
                  <a:srgbClr val="FFFF99"/>
                </a:solidFill>
              </a:rPr>
              <a:t>affliction</a:t>
            </a:r>
            <a:r>
              <a:rPr lang="en-US" dirty="0">
                <a:solidFill>
                  <a:schemeClr val="bg1"/>
                </a:solidFill>
              </a:rPr>
              <a:t>, probably referring to the persecution of Christians by the Roman Empire taking place under the Roman Emperor, </a:t>
            </a:r>
            <a:r>
              <a:rPr lang="en-US" b="1" u="sng" dirty="0">
                <a:solidFill>
                  <a:srgbClr val="FFFF99"/>
                </a:solidFill>
              </a:rPr>
              <a:t>Domitian</a:t>
            </a:r>
            <a:r>
              <a:rPr lang="en-US" dirty="0">
                <a:solidFill>
                  <a:schemeClr val="bg1"/>
                </a:solidFill>
              </a:rPr>
              <a:t>.</a:t>
            </a:r>
          </a:p>
        </p:txBody>
      </p:sp>
    </p:spTree>
    <p:extLst>
      <p:ext uri="{BB962C8B-B14F-4D97-AF65-F5344CB8AC3E}">
        <p14:creationId xmlns:p14="http://schemas.microsoft.com/office/powerpoint/2010/main" val="350231236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Summary – out of nine references</a:t>
            </a:r>
          </a:p>
          <a:p>
            <a:pPr marL="0" indent="0">
              <a:buNone/>
            </a:pPr>
            <a:r>
              <a:rPr lang="en-US" dirty="0">
                <a:solidFill>
                  <a:schemeClr val="bg1"/>
                </a:solidFill>
              </a:rPr>
              <a:t>	</a:t>
            </a:r>
            <a:r>
              <a:rPr lang="en-US" b="1" u="sng" dirty="0" smtClean="0">
                <a:solidFill>
                  <a:srgbClr val="FFFF99"/>
                </a:solidFill>
              </a:rPr>
              <a:t>2</a:t>
            </a:r>
            <a:r>
              <a:rPr lang="en-US" dirty="0" smtClean="0">
                <a:solidFill>
                  <a:srgbClr val="FFFF99"/>
                </a:solidFill>
              </a:rPr>
              <a:t> </a:t>
            </a:r>
            <a:r>
              <a:rPr lang="en-US" dirty="0">
                <a:solidFill>
                  <a:schemeClr val="bg1"/>
                </a:solidFill>
              </a:rPr>
              <a:t>– literal sharp sword</a:t>
            </a:r>
          </a:p>
          <a:p>
            <a:pPr marL="0" indent="0">
              <a:buNone/>
            </a:pPr>
            <a:r>
              <a:rPr lang="en-US" dirty="0">
                <a:solidFill>
                  <a:schemeClr val="bg1"/>
                </a:solidFill>
              </a:rPr>
              <a:t>	</a:t>
            </a:r>
            <a:r>
              <a:rPr lang="en-US" b="1" u="sng" dirty="0"/>
              <a:t>2</a:t>
            </a:r>
            <a:r>
              <a:rPr lang="en-US" dirty="0"/>
              <a:t> </a:t>
            </a:r>
            <a:r>
              <a:rPr lang="en-US" dirty="0">
                <a:solidFill>
                  <a:schemeClr val="bg1"/>
                </a:solidFill>
              </a:rPr>
              <a:t>– not explained or cannot tell</a:t>
            </a:r>
          </a:p>
          <a:p>
            <a:pPr marL="0" indent="0">
              <a:buNone/>
            </a:pPr>
            <a:r>
              <a:rPr lang="en-US" dirty="0">
                <a:solidFill>
                  <a:schemeClr val="bg1"/>
                </a:solidFill>
              </a:rPr>
              <a:t>	</a:t>
            </a:r>
            <a:r>
              <a:rPr lang="en-US" b="1" u="sng" dirty="0"/>
              <a:t>5</a:t>
            </a:r>
            <a:r>
              <a:rPr lang="en-US" dirty="0"/>
              <a:t> </a:t>
            </a:r>
            <a:r>
              <a:rPr lang="en-US" dirty="0">
                <a:solidFill>
                  <a:schemeClr val="bg1"/>
                </a:solidFill>
              </a:rPr>
              <a:t>– reference to words</a:t>
            </a:r>
          </a:p>
        </p:txBody>
      </p:sp>
    </p:spTree>
    <p:extLst>
      <p:ext uri="{BB962C8B-B14F-4D97-AF65-F5344CB8AC3E}">
        <p14:creationId xmlns:p14="http://schemas.microsoft.com/office/powerpoint/2010/main" val="145617302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Summary – out of nine references</a:t>
            </a:r>
          </a:p>
          <a:p>
            <a:pPr marL="0" indent="0">
              <a:buNone/>
            </a:pPr>
            <a:r>
              <a:rPr lang="en-US" dirty="0">
                <a:solidFill>
                  <a:schemeClr val="bg1"/>
                </a:solidFill>
              </a:rPr>
              <a:t>	</a:t>
            </a:r>
            <a:r>
              <a:rPr lang="en-US" b="1" u="sng" dirty="0" smtClean="0">
                <a:solidFill>
                  <a:srgbClr val="FFFF99"/>
                </a:solidFill>
              </a:rPr>
              <a:t>2</a:t>
            </a:r>
            <a:r>
              <a:rPr lang="en-US" dirty="0" smtClean="0">
                <a:solidFill>
                  <a:srgbClr val="FFFF99"/>
                </a:solidFill>
              </a:rPr>
              <a:t> </a:t>
            </a:r>
            <a:r>
              <a:rPr lang="en-US" dirty="0">
                <a:solidFill>
                  <a:schemeClr val="bg1"/>
                </a:solidFill>
              </a:rPr>
              <a:t>– literal sharp sword</a:t>
            </a:r>
          </a:p>
          <a:p>
            <a:pPr marL="0" indent="0">
              <a:buNone/>
            </a:pPr>
            <a:r>
              <a:rPr lang="en-US" dirty="0">
                <a:solidFill>
                  <a:schemeClr val="bg1"/>
                </a:solidFill>
              </a:rPr>
              <a:t>	</a:t>
            </a:r>
            <a:r>
              <a:rPr lang="en-US" b="1" u="sng" dirty="0">
                <a:solidFill>
                  <a:srgbClr val="FFFF99"/>
                </a:solidFill>
              </a:rPr>
              <a:t>2</a:t>
            </a:r>
            <a:r>
              <a:rPr lang="en-US" dirty="0">
                <a:solidFill>
                  <a:srgbClr val="FFFF99"/>
                </a:solidFill>
              </a:rPr>
              <a:t> </a:t>
            </a:r>
            <a:r>
              <a:rPr lang="en-US" dirty="0">
                <a:solidFill>
                  <a:schemeClr val="bg1"/>
                </a:solidFill>
              </a:rPr>
              <a:t>– not explained or cannot tell</a:t>
            </a:r>
          </a:p>
          <a:p>
            <a:pPr marL="0" indent="0">
              <a:buNone/>
            </a:pPr>
            <a:r>
              <a:rPr lang="en-US" dirty="0">
                <a:solidFill>
                  <a:schemeClr val="bg1"/>
                </a:solidFill>
              </a:rPr>
              <a:t>	</a:t>
            </a:r>
            <a:r>
              <a:rPr lang="en-US" b="1" u="sng" dirty="0"/>
              <a:t>5</a:t>
            </a:r>
            <a:r>
              <a:rPr lang="en-US" dirty="0"/>
              <a:t> </a:t>
            </a:r>
            <a:r>
              <a:rPr lang="en-US" dirty="0">
                <a:solidFill>
                  <a:schemeClr val="bg1"/>
                </a:solidFill>
              </a:rPr>
              <a:t>– reference to words</a:t>
            </a:r>
          </a:p>
        </p:txBody>
      </p:sp>
    </p:spTree>
    <p:extLst>
      <p:ext uri="{BB962C8B-B14F-4D97-AF65-F5344CB8AC3E}">
        <p14:creationId xmlns:p14="http://schemas.microsoft.com/office/powerpoint/2010/main" val="186588256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Summary – out of nine references</a:t>
            </a:r>
          </a:p>
          <a:p>
            <a:pPr marL="0" indent="0">
              <a:buNone/>
            </a:pPr>
            <a:r>
              <a:rPr lang="en-US" dirty="0">
                <a:solidFill>
                  <a:schemeClr val="bg1"/>
                </a:solidFill>
              </a:rPr>
              <a:t>	</a:t>
            </a:r>
            <a:r>
              <a:rPr lang="en-US" b="1" u="sng" dirty="0" smtClean="0">
                <a:solidFill>
                  <a:srgbClr val="FFFF99"/>
                </a:solidFill>
              </a:rPr>
              <a:t>2</a:t>
            </a:r>
            <a:r>
              <a:rPr lang="en-US" dirty="0" smtClean="0">
                <a:solidFill>
                  <a:srgbClr val="FFFF99"/>
                </a:solidFill>
              </a:rPr>
              <a:t> </a:t>
            </a:r>
            <a:r>
              <a:rPr lang="en-US" dirty="0">
                <a:solidFill>
                  <a:schemeClr val="bg1"/>
                </a:solidFill>
              </a:rPr>
              <a:t>– literal sharp sword</a:t>
            </a:r>
          </a:p>
          <a:p>
            <a:pPr marL="0" indent="0">
              <a:buNone/>
            </a:pPr>
            <a:r>
              <a:rPr lang="en-US" dirty="0">
                <a:solidFill>
                  <a:schemeClr val="bg1"/>
                </a:solidFill>
              </a:rPr>
              <a:t>	</a:t>
            </a:r>
            <a:r>
              <a:rPr lang="en-US" b="1" u="sng" dirty="0">
                <a:solidFill>
                  <a:srgbClr val="FFFF99"/>
                </a:solidFill>
              </a:rPr>
              <a:t>2</a:t>
            </a:r>
            <a:r>
              <a:rPr lang="en-US" dirty="0">
                <a:solidFill>
                  <a:srgbClr val="FFFF99"/>
                </a:solidFill>
              </a:rPr>
              <a:t> </a:t>
            </a:r>
            <a:r>
              <a:rPr lang="en-US" dirty="0">
                <a:solidFill>
                  <a:schemeClr val="bg1"/>
                </a:solidFill>
              </a:rPr>
              <a:t>– not explained or cannot tell</a:t>
            </a:r>
          </a:p>
          <a:p>
            <a:pPr marL="0" indent="0">
              <a:buNone/>
            </a:pPr>
            <a:r>
              <a:rPr lang="en-US" dirty="0">
                <a:solidFill>
                  <a:schemeClr val="bg1"/>
                </a:solidFill>
              </a:rPr>
              <a:t>	</a:t>
            </a:r>
            <a:r>
              <a:rPr lang="en-US" b="1" u="sng" dirty="0">
                <a:solidFill>
                  <a:srgbClr val="FFFF99"/>
                </a:solidFill>
              </a:rPr>
              <a:t>5</a:t>
            </a:r>
            <a:r>
              <a:rPr lang="en-US" dirty="0">
                <a:solidFill>
                  <a:srgbClr val="FFFF99"/>
                </a:solidFill>
              </a:rPr>
              <a:t> </a:t>
            </a:r>
            <a:r>
              <a:rPr lang="en-US" dirty="0">
                <a:solidFill>
                  <a:schemeClr val="bg1"/>
                </a:solidFill>
              </a:rPr>
              <a:t>– reference to words</a:t>
            </a:r>
          </a:p>
        </p:txBody>
      </p:sp>
    </p:spTree>
    <p:extLst>
      <p:ext uri="{BB962C8B-B14F-4D97-AF65-F5344CB8AC3E}">
        <p14:creationId xmlns:p14="http://schemas.microsoft.com/office/powerpoint/2010/main" val="273565095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Therefore </a:t>
            </a:r>
            <a:r>
              <a:rPr lang="en-US" b="1" i="1" dirty="0">
                <a:solidFill>
                  <a:schemeClr val="bg1"/>
                </a:solidFill>
              </a:rPr>
              <a:t>“out of His mouth went a sharp two-edged sword”</a:t>
            </a:r>
            <a:r>
              <a:rPr lang="en-US" dirty="0">
                <a:solidFill>
                  <a:schemeClr val="bg1"/>
                </a:solidFill>
              </a:rPr>
              <a:t> probably means the </a:t>
            </a:r>
            <a:r>
              <a:rPr lang="en-US" b="1" u="sng" dirty="0"/>
              <a:t>Word of God</a:t>
            </a:r>
            <a:r>
              <a:rPr lang="en-US" dirty="0">
                <a:solidFill>
                  <a:schemeClr val="bg1"/>
                </a:solidFill>
              </a:rPr>
              <a:t> that went forth from the mouth of Christ.</a:t>
            </a:r>
          </a:p>
        </p:txBody>
      </p:sp>
    </p:spTree>
    <p:extLst>
      <p:ext uri="{BB962C8B-B14F-4D97-AF65-F5344CB8AC3E}">
        <p14:creationId xmlns:p14="http://schemas.microsoft.com/office/powerpoint/2010/main" val="357259003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Therefore </a:t>
            </a:r>
            <a:r>
              <a:rPr lang="en-US" b="1" i="1" dirty="0">
                <a:solidFill>
                  <a:schemeClr val="bg1"/>
                </a:solidFill>
              </a:rPr>
              <a:t>“out of His mouth went a sharp two-edged sword”</a:t>
            </a:r>
            <a:r>
              <a:rPr lang="en-US" dirty="0">
                <a:solidFill>
                  <a:schemeClr val="bg1"/>
                </a:solidFill>
              </a:rPr>
              <a:t> probably means the </a:t>
            </a:r>
            <a:r>
              <a:rPr lang="en-US" b="1" u="sng" dirty="0">
                <a:solidFill>
                  <a:srgbClr val="FFFF99"/>
                </a:solidFill>
              </a:rPr>
              <a:t>Word of God</a:t>
            </a:r>
            <a:r>
              <a:rPr lang="en-US" dirty="0">
                <a:solidFill>
                  <a:schemeClr val="bg1"/>
                </a:solidFill>
              </a:rPr>
              <a:t> that went forth from the mouth of Christ.</a:t>
            </a:r>
          </a:p>
        </p:txBody>
      </p:sp>
    </p:spTree>
    <p:extLst>
      <p:ext uri="{BB962C8B-B14F-4D97-AF65-F5344CB8AC3E}">
        <p14:creationId xmlns:p14="http://schemas.microsoft.com/office/powerpoint/2010/main" val="25628006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b="1" i="1" dirty="0">
                <a:solidFill>
                  <a:schemeClr val="bg1"/>
                </a:solidFill>
              </a:rPr>
              <a:t>and His countenance was like the sun shining in its strength.</a:t>
            </a:r>
            <a:r>
              <a:rPr lang="en-US" dirty="0">
                <a:solidFill>
                  <a:schemeClr val="bg1"/>
                </a:solidFill>
              </a:rPr>
              <a:t> – Jesus´ </a:t>
            </a:r>
            <a:r>
              <a:rPr lang="en-US" b="1" u="sng" dirty="0"/>
              <a:t>facial</a:t>
            </a:r>
            <a:r>
              <a:rPr lang="en-US" dirty="0"/>
              <a:t> </a:t>
            </a:r>
            <a:r>
              <a:rPr lang="en-US" dirty="0">
                <a:solidFill>
                  <a:schemeClr val="bg1"/>
                </a:solidFill>
              </a:rPr>
              <a:t>expression was more brilliant than the sun on a clear day!</a:t>
            </a:r>
          </a:p>
        </p:txBody>
      </p:sp>
    </p:spTree>
    <p:extLst>
      <p:ext uri="{BB962C8B-B14F-4D97-AF65-F5344CB8AC3E}">
        <p14:creationId xmlns:p14="http://schemas.microsoft.com/office/powerpoint/2010/main" val="175642965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b="1" i="1" dirty="0">
                <a:solidFill>
                  <a:schemeClr val="bg1"/>
                </a:solidFill>
              </a:rPr>
              <a:t>and His countenance was like the sun shining in its strength.</a:t>
            </a:r>
            <a:r>
              <a:rPr lang="en-US" dirty="0">
                <a:solidFill>
                  <a:schemeClr val="bg1"/>
                </a:solidFill>
              </a:rPr>
              <a:t> – Jesus´ </a:t>
            </a:r>
            <a:r>
              <a:rPr lang="en-US" b="1" u="sng" dirty="0">
                <a:solidFill>
                  <a:srgbClr val="FFFF99"/>
                </a:solidFill>
              </a:rPr>
              <a:t>facial</a:t>
            </a:r>
            <a:r>
              <a:rPr lang="en-US" dirty="0">
                <a:solidFill>
                  <a:srgbClr val="FFFF99"/>
                </a:solidFill>
              </a:rPr>
              <a:t> </a:t>
            </a:r>
            <a:r>
              <a:rPr lang="en-US" dirty="0">
                <a:solidFill>
                  <a:schemeClr val="bg1"/>
                </a:solidFill>
              </a:rPr>
              <a:t>expression was more brilliant than the sun on a clear day!</a:t>
            </a:r>
          </a:p>
        </p:txBody>
      </p:sp>
    </p:spTree>
    <p:extLst>
      <p:ext uri="{BB962C8B-B14F-4D97-AF65-F5344CB8AC3E}">
        <p14:creationId xmlns:p14="http://schemas.microsoft.com/office/powerpoint/2010/main" val="264131269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b="1" i="1" dirty="0">
                <a:solidFill>
                  <a:schemeClr val="bg1"/>
                </a:solidFill>
              </a:rPr>
              <a:t>17 And when I saw Him, I fell at His feet as dead. But He laid His right hand on me, saying to me, “Do not be afraid; I am the First and the Last. 18 I am He who lives, and was dead, and behold, I am alive forevermore. Amen.</a:t>
            </a:r>
            <a:r>
              <a:rPr lang="en-US" dirty="0">
                <a:solidFill>
                  <a:schemeClr val="bg1"/>
                </a:solidFill>
              </a:rPr>
              <a:t> – John is rightly overwhelmed in reverential </a:t>
            </a:r>
            <a:r>
              <a:rPr lang="en-US" b="1" u="sng" dirty="0"/>
              <a:t>awe</a:t>
            </a:r>
            <a:r>
              <a:rPr lang="en-US" dirty="0"/>
              <a:t> </a:t>
            </a:r>
            <a:r>
              <a:rPr lang="en-US" dirty="0">
                <a:solidFill>
                  <a:schemeClr val="bg1"/>
                </a:solidFill>
              </a:rPr>
              <a:t>in the presence of the Risen Christ, especially as He is preparing to judge the world; but the Lord tells John that he does not need to be afraid of Him. </a:t>
            </a:r>
          </a:p>
        </p:txBody>
      </p:sp>
    </p:spTree>
    <p:extLst>
      <p:ext uri="{BB962C8B-B14F-4D97-AF65-F5344CB8AC3E}">
        <p14:creationId xmlns:p14="http://schemas.microsoft.com/office/powerpoint/2010/main" val="303337235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b="1" i="1" dirty="0">
                <a:solidFill>
                  <a:schemeClr val="bg1"/>
                </a:solidFill>
              </a:rPr>
              <a:t>17 And when I saw Him, I fell at His feet as dead. But He laid His right hand on me, saying to me, “Do not be afraid; I am the First and the Last. 18 I am He who lives, and was dead, and behold, I am alive forevermore. Amen.</a:t>
            </a:r>
            <a:r>
              <a:rPr lang="en-US" dirty="0">
                <a:solidFill>
                  <a:schemeClr val="bg1"/>
                </a:solidFill>
              </a:rPr>
              <a:t> – John is rightly overwhelmed in reverential </a:t>
            </a:r>
            <a:r>
              <a:rPr lang="en-US" b="1" u="sng" dirty="0">
                <a:solidFill>
                  <a:srgbClr val="FFFF99"/>
                </a:solidFill>
              </a:rPr>
              <a:t>awe</a:t>
            </a:r>
            <a:r>
              <a:rPr lang="en-US" dirty="0">
                <a:solidFill>
                  <a:srgbClr val="FFFF99"/>
                </a:solidFill>
              </a:rPr>
              <a:t> </a:t>
            </a:r>
            <a:r>
              <a:rPr lang="en-US" dirty="0">
                <a:solidFill>
                  <a:schemeClr val="bg1"/>
                </a:solidFill>
              </a:rPr>
              <a:t>in the presence of the Risen Christ, especially as He is preparing to judge the world; but the Lord tells John that he does not need to be afraid of Him. </a:t>
            </a:r>
          </a:p>
        </p:txBody>
      </p:sp>
    </p:spTree>
    <p:extLst>
      <p:ext uri="{BB962C8B-B14F-4D97-AF65-F5344CB8AC3E}">
        <p14:creationId xmlns:p14="http://schemas.microsoft.com/office/powerpoint/2010/main" val="330966632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572000"/>
          </a:xfrm>
        </p:spPr>
        <p:txBody>
          <a:bodyPr>
            <a:noAutofit/>
          </a:bodyPr>
          <a:lstStyle/>
          <a:p>
            <a:r>
              <a:rPr lang="en-US" dirty="0">
                <a:solidFill>
                  <a:schemeClr val="bg1"/>
                </a:solidFill>
              </a:rPr>
              <a:t>Interestingly, if we search the clause “do not be afraid,” we discover that the first time God spoke these words it was to </a:t>
            </a:r>
            <a:r>
              <a:rPr lang="en-US" b="1" u="sng" dirty="0"/>
              <a:t>Abram</a:t>
            </a:r>
            <a:r>
              <a:rPr lang="en-US" dirty="0">
                <a:solidFill>
                  <a:schemeClr val="bg1"/>
                </a:solidFill>
              </a:rPr>
              <a:t>, saying, “Do not be afraid, </a:t>
            </a:r>
            <a:r>
              <a:rPr lang="en-US" b="1" u="sng" dirty="0"/>
              <a:t>I am </a:t>
            </a:r>
            <a:r>
              <a:rPr lang="en-US" dirty="0">
                <a:solidFill>
                  <a:schemeClr val="bg1"/>
                </a:solidFill>
              </a:rPr>
              <a:t>your shield, your exceedingly great reward.”</a:t>
            </a:r>
          </a:p>
        </p:txBody>
      </p:sp>
    </p:spTree>
    <p:extLst>
      <p:ext uri="{BB962C8B-B14F-4D97-AF65-F5344CB8AC3E}">
        <p14:creationId xmlns:p14="http://schemas.microsoft.com/office/powerpoint/2010/main" val="24239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5680</Words>
  <Application>Microsoft Office PowerPoint</Application>
  <PresentationFormat>On-screen Show (16:9)</PresentationFormat>
  <Paragraphs>162</Paragraphs>
  <Slides>107</Slides>
  <Notes>0</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dc:creator>
  <cp:lastModifiedBy>Jennifer</cp:lastModifiedBy>
  <cp:revision>39</cp:revision>
  <dcterms:created xsi:type="dcterms:W3CDTF">2015-08-19T15:34:04Z</dcterms:created>
  <dcterms:modified xsi:type="dcterms:W3CDTF">2015-09-16T15:25:37Z</dcterms:modified>
</cp:coreProperties>
</file>