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297"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 id="406" r:id="rId90"/>
    <p:sldId id="407" r:id="rId91"/>
    <p:sldId id="408" r:id="rId92"/>
    <p:sldId id="409" r:id="rId93"/>
    <p:sldId id="410" r:id="rId94"/>
    <p:sldId id="411" r:id="rId95"/>
    <p:sldId id="412" r:id="rId96"/>
    <p:sldId id="413" r:id="rId97"/>
    <p:sldId id="414" r:id="rId98"/>
    <p:sldId id="415" r:id="rId99"/>
    <p:sldId id="416" r:id="rId100"/>
    <p:sldId id="417" r:id="rId101"/>
    <p:sldId id="418" r:id="rId102"/>
    <p:sldId id="419" r:id="rId103"/>
    <p:sldId id="420" r:id="rId104"/>
    <p:sldId id="421" r:id="rId105"/>
    <p:sldId id="422" r:id="rId106"/>
    <p:sldId id="423" r:id="rId107"/>
    <p:sldId id="424" r:id="rId10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2" y="-10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52737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6962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8845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6338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AAC8A-A02C-48A9-B32B-69BD9993B02E}"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109864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AAC8A-A02C-48A9-B32B-69BD9993B02E}"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9934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AAC8A-A02C-48A9-B32B-69BD9993B02E}"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92493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AAC8A-A02C-48A9-B32B-69BD9993B02E}"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94323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AAC8A-A02C-48A9-B32B-69BD9993B02E}"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4971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62560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405028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36AAC8A-A02C-48A9-B32B-69BD9993B02E}" type="datetimeFigureOut">
              <a:rPr lang="en-US" smtClean="0"/>
              <a:t>11/18/2015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50BED8B-43F1-46AD-9E3C-7C271541554B}" type="slidenum">
              <a:rPr lang="en-US" smtClean="0"/>
              <a:t>‹#›</a:t>
            </a:fld>
            <a:endParaRPr lang="en-US"/>
          </a:p>
        </p:txBody>
      </p:sp>
    </p:spTree>
    <p:extLst>
      <p:ext uri="{BB962C8B-B14F-4D97-AF65-F5344CB8AC3E}">
        <p14:creationId xmlns:p14="http://schemas.microsoft.com/office/powerpoint/2010/main" val="266312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ennifer\AppData\Local\Microsoft\Windows\Temporary Internet Files\Content.Word\Learning to interpret the Revelation.jpg"/>
          <p:cNvPicPr/>
          <p:nvPr/>
        </p:nvPicPr>
        <p:blipFill>
          <a:blip r:embed="rId2">
            <a:extLst>
              <a:ext uri="{28A0092B-C50C-407E-A947-70E740481C1C}">
                <a14:useLocalDpi xmlns:a14="http://schemas.microsoft.com/office/drawing/2010/main" val="0"/>
              </a:ext>
            </a:extLst>
          </a:blip>
          <a:srcRect/>
          <a:stretch>
            <a:fillRect/>
          </a:stretch>
        </p:blipFill>
        <p:spPr bwMode="auto">
          <a:xfrm>
            <a:off x="761999" y="0"/>
            <a:ext cx="7543801" cy="5143500"/>
          </a:xfrm>
          <a:prstGeom prst="rect">
            <a:avLst/>
          </a:prstGeom>
          <a:noFill/>
          <a:ln>
            <a:noFill/>
          </a:ln>
        </p:spPr>
      </p:pic>
    </p:spTree>
    <p:extLst>
      <p:ext uri="{BB962C8B-B14F-4D97-AF65-F5344CB8AC3E}">
        <p14:creationId xmlns:p14="http://schemas.microsoft.com/office/powerpoint/2010/main" val="1051163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700" b="1" dirty="0">
                <a:solidFill>
                  <a:schemeClr val="bg1"/>
                </a:solidFill>
              </a:rPr>
              <a:t>Historical Notes on Laodicea and the Church in that City</a:t>
            </a:r>
            <a:endParaRPr lang="en-US" sz="2700" dirty="0">
              <a:solidFill>
                <a:schemeClr val="bg1"/>
              </a:solidFill>
            </a:endParaRPr>
          </a:p>
          <a:p>
            <a:r>
              <a:rPr lang="en-US" sz="3000" dirty="0">
                <a:solidFill>
                  <a:schemeClr val="bg1"/>
                </a:solidFill>
              </a:rPr>
              <a:t>Laodicea was founded around 250 B.C. by Antiochus II, a Syrian ruler, and named after his first wife </a:t>
            </a:r>
            <a:r>
              <a:rPr lang="en-US" sz="3000" b="1" u="sng" dirty="0" err="1">
                <a:solidFill>
                  <a:srgbClr val="FFFF99"/>
                </a:solidFill>
              </a:rPr>
              <a:t>Laodice</a:t>
            </a:r>
            <a:r>
              <a:rPr lang="en-US" sz="3000" dirty="0">
                <a:solidFill>
                  <a:schemeClr val="bg1"/>
                </a:solidFill>
              </a:rPr>
              <a:t>.</a:t>
            </a:r>
            <a:endParaRPr lang="en-US" sz="3000" b="1" dirty="0">
              <a:solidFill>
                <a:schemeClr val="bg1"/>
              </a:solidFill>
            </a:endParaRPr>
          </a:p>
          <a:p>
            <a:r>
              <a:rPr lang="en-US" sz="3000" dirty="0">
                <a:solidFill>
                  <a:schemeClr val="bg1"/>
                </a:solidFill>
              </a:rPr>
              <a:t>Laodicea was located in the </a:t>
            </a:r>
            <a:r>
              <a:rPr lang="en-US" sz="3000" dirty="0" err="1">
                <a:solidFill>
                  <a:schemeClr val="bg1"/>
                </a:solidFill>
              </a:rPr>
              <a:t>Lycus</a:t>
            </a:r>
            <a:r>
              <a:rPr lang="en-US" sz="3000" dirty="0">
                <a:solidFill>
                  <a:schemeClr val="bg1"/>
                </a:solidFill>
              </a:rPr>
              <a:t> Valley, 100 miles east of Ephesus. It was one of a triad of cities located in this area including </a:t>
            </a:r>
            <a:r>
              <a:rPr lang="en-US" sz="3000" dirty="0" err="1">
                <a:solidFill>
                  <a:schemeClr val="bg1"/>
                </a:solidFill>
              </a:rPr>
              <a:t>Colosse</a:t>
            </a:r>
            <a:r>
              <a:rPr lang="en-US" sz="3000" dirty="0">
                <a:solidFill>
                  <a:schemeClr val="bg1"/>
                </a:solidFill>
              </a:rPr>
              <a:t> (10 miles south) and Hierapolis (5 miles northwest). Because of its position geographically, it became one of the </a:t>
            </a:r>
            <a:r>
              <a:rPr lang="en-US" sz="3000" b="1" u="sng" dirty="0"/>
              <a:t>richest</a:t>
            </a:r>
            <a:r>
              <a:rPr lang="en-US" sz="3000" dirty="0"/>
              <a:t> </a:t>
            </a:r>
            <a:r>
              <a:rPr lang="en-US" sz="3000" dirty="0">
                <a:solidFill>
                  <a:schemeClr val="bg1"/>
                </a:solidFill>
              </a:rPr>
              <a:t>commercial centers of the ancient world. </a:t>
            </a:r>
            <a:endParaRPr lang="en-US" sz="3000" b="1" dirty="0">
              <a:solidFill>
                <a:schemeClr val="bg1"/>
              </a:solidFill>
            </a:endParaRPr>
          </a:p>
        </p:txBody>
      </p:sp>
    </p:spTree>
    <p:extLst>
      <p:ext uri="{BB962C8B-B14F-4D97-AF65-F5344CB8AC3E}">
        <p14:creationId xmlns:p14="http://schemas.microsoft.com/office/powerpoint/2010/main" val="85624117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3200" dirty="0">
                <a:solidFill>
                  <a:schemeClr val="bg1"/>
                </a:solidFill>
              </a:rPr>
              <a:t>Obedience being displaced by </a:t>
            </a:r>
            <a:r>
              <a:rPr lang="en-US" sz="3200" b="1" u="sng" dirty="0"/>
              <a:t>skepticism</a:t>
            </a:r>
            <a:r>
              <a:rPr lang="en-US" sz="3200" dirty="0">
                <a:solidFill>
                  <a:schemeClr val="bg1"/>
                </a:solidFill>
              </a:rPr>
              <a:t>.</a:t>
            </a:r>
          </a:p>
          <a:p>
            <a:pPr marL="460375" lvl="2"/>
            <a:r>
              <a:rPr lang="en-US" sz="3200" dirty="0">
                <a:solidFill>
                  <a:schemeClr val="bg1"/>
                </a:solidFill>
              </a:rPr>
              <a:t>Forms of religion kept while substance was discarded</a:t>
            </a:r>
          </a:p>
          <a:p>
            <a:pPr marL="460375" lvl="2"/>
            <a:r>
              <a:rPr lang="en-US" sz="3200" dirty="0">
                <a:solidFill>
                  <a:schemeClr val="bg1"/>
                </a:solidFill>
              </a:rPr>
              <a:t>Churches became more </a:t>
            </a:r>
            <a:r>
              <a:rPr lang="en-US" sz="3200" b="1" u="sng" dirty="0"/>
              <a:t>self-centered</a:t>
            </a:r>
            <a:r>
              <a:rPr lang="en-US" sz="3200" dirty="0">
                <a:solidFill>
                  <a:schemeClr val="bg1"/>
                </a:solidFill>
              </a:rPr>
              <a:t> than God-centered</a:t>
            </a:r>
          </a:p>
        </p:txBody>
      </p:sp>
    </p:spTree>
    <p:extLst>
      <p:ext uri="{BB962C8B-B14F-4D97-AF65-F5344CB8AC3E}">
        <p14:creationId xmlns:p14="http://schemas.microsoft.com/office/powerpoint/2010/main" val="408181035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3200" dirty="0">
                <a:solidFill>
                  <a:schemeClr val="bg1"/>
                </a:solidFill>
              </a:rPr>
              <a:t>Obedience being displaced by </a:t>
            </a:r>
            <a:r>
              <a:rPr lang="en-US" sz="3200" b="1" u="sng" dirty="0">
                <a:solidFill>
                  <a:srgbClr val="FFFF99"/>
                </a:solidFill>
              </a:rPr>
              <a:t>skepticism</a:t>
            </a:r>
            <a:r>
              <a:rPr lang="en-US" sz="3200" dirty="0">
                <a:solidFill>
                  <a:schemeClr val="bg1"/>
                </a:solidFill>
              </a:rPr>
              <a:t>.</a:t>
            </a:r>
          </a:p>
          <a:p>
            <a:pPr marL="460375" lvl="2"/>
            <a:r>
              <a:rPr lang="en-US" sz="3200" dirty="0">
                <a:solidFill>
                  <a:schemeClr val="bg1"/>
                </a:solidFill>
              </a:rPr>
              <a:t>Forms of religion kept while substance was discarded</a:t>
            </a:r>
          </a:p>
          <a:p>
            <a:pPr marL="460375" lvl="2"/>
            <a:r>
              <a:rPr lang="en-US" sz="3200" dirty="0">
                <a:solidFill>
                  <a:schemeClr val="bg1"/>
                </a:solidFill>
              </a:rPr>
              <a:t>Churches became more </a:t>
            </a:r>
            <a:r>
              <a:rPr lang="en-US" sz="3200" b="1" u="sng" dirty="0"/>
              <a:t>self-centered</a:t>
            </a:r>
            <a:r>
              <a:rPr lang="en-US" sz="3200" dirty="0">
                <a:solidFill>
                  <a:schemeClr val="bg1"/>
                </a:solidFill>
              </a:rPr>
              <a:t> than God-centered</a:t>
            </a:r>
          </a:p>
        </p:txBody>
      </p:sp>
    </p:spTree>
    <p:extLst>
      <p:ext uri="{BB962C8B-B14F-4D97-AF65-F5344CB8AC3E}">
        <p14:creationId xmlns:p14="http://schemas.microsoft.com/office/powerpoint/2010/main" val="346537390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3200" dirty="0">
                <a:solidFill>
                  <a:schemeClr val="bg1"/>
                </a:solidFill>
              </a:rPr>
              <a:t>Obedience being displaced by </a:t>
            </a:r>
            <a:r>
              <a:rPr lang="en-US" sz="3200" b="1" u="sng" dirty="0">
                <a:solidFill>
                  <a:srgbClr val="FFFF99"/>
                </a:solidFill>
              </a:rPr>
              <a:t>skepticism</a:t>
            </a:r>
            <a:r>
              <a:rPr lang="en-US" sz="3200" dirty="0">
                <a:solidFill>
                  <a:schemeClr val="bg1"/>
                </a:solidFill>
              </a:rPr>
              <a:t>.</a:t>
            </a:r>
          </a:p>
          <a:p>
            <a:pPr marL="460375" lvl="2"/>
            <a:r>
              <a:rPr lang="en-US" sz="3200" dirty="0">
                <a:solidFill>
                  <a:schemeClr val="bg1"/>
                </a:solidFill>
              </a:rPr>
              <a:t>Forms of religion kept while substance was discarded</a:t>
            </a:r>
          </a:p>
          <a:p>
            <a:pPr marL="460375" lvl="2"/>
            <a:r>
              <a:rPr lang="en-US" sz="3200" dirty="0">
                <a:solidFill>
                  <a:schemeClr val="bg1"/>
                </a:solidFill>
              </a:rPr>
              <a:t>Churches became more </a:t>
            </a:r>
            <a:r>
              <a:rPr lang="en-US" sz="3200" b="1" u="sng" dirty="0">
                <a:solidFill>
                  <a:srgbClr val="FFFF99"/>
                </a:solidFill>
              </a:rPr>
              <a:t>self-centered</a:t>
            </a:r>
            <a:r>
              <a:rPr lang="en-US" sz="3200" dirty="0">
                <a:solidFill>
                  <a:schemeClr val="bg1"/>
                </a:solidFill>
              </a:rPr>
              <a:t> than God-centered</a:t>
            </a:r>
          </a:p>
        </p:txBody>
      </p:sp>
    </p:spTree>
    <p:extLst>
      <p:ext uri="{BB962C8B-B14F-4D97-AF65-F5344CB8AC3E}">
        <p14:creationId xmlns:p14="http://schemas.microsoft.com/office/powerpoint/2010/main" val="351991590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chief characteristic of most churches during this period is apathy. The majority of churches, and the individuals within, have great financial resources but are spiritually </a:t>
            </a:r>
            <a:r>
              <a:rPr lang="en-US" b="1" u="sng" dirty="0"/>
              <a:t>impoverished</a:t>
            </a:r>
            <a:r>
              <a:rPr lang="en-US" dirty="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359163037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chief characteristic of most churches during this period is apathy. The majority of churches, and the individuals within, have great financial resources but are spiritually </a:t>
            </a:r>
            <a:r>
              <a:rPr lang="en-US" b="1" u="sng" dirty="0">
                <a:solidFill>
                  <a:srgbClr val="FFFF99"/>
                </a:solidFill>
              </a:rPr>
              <a:t>impoverished</a:t>
            </a:r>
            <a:r>
              <a:rPr lang="en-US" dirty="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398284491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sz="3000" b="1" dirty="0">
                <a:solidFill>
                  <a:schemeClr val="bg1"/>
                </a:solidFill>
              </a:rPr>
              <a:t>To the </a:t>
            </a:r>
            <a:r>
              <a:rPr lang="en-US" sz="3000" b="1" dirty="0" err="1">
                <a:solidFill>
                  <a:schemeClr val="bg1"/>
                </a:solidFill>
              </a:rPr>
              <a:t>Laodicean</a:t>
            </a:r>
            <a:r>
              <a:rPr lang="en-US" sz="3000" b="1" dirty="0">
                <a:solidFill>
                  <a:schemeClr val="bg1"/>
                </a:solidFill>
              </a:rPr>
              <a:t> church today - </a:t>
            </a:r>
            <a:r>
              <a:rPr lang="en-US" sz="3000" dirty="0">
                <a:solidFill>
                  <a:schemeClr val="bg1"/>
                </a:solidFill>
              </a:rPr>
              <a:t>The application of these words to our church today are important. The </a:t>
            </a:r>
            <a:r>
              <a:rPr lang="en-US" sz="3000" dirty="0" err="1">
                <a:solidFill>
                  <a:schemeClr val="bg1"/>
                </a:solidFill>
              </a:rPr>
              <a:t>Laodicean</a:t>
            </a:r>
            <a:r>
              <a:rPr lang="en-US" sz="3000" dirty="0">
                <a:solidFill>
                  <a:schemeClr val="bg1"/>
                </a:solidFill>
              </a:rPr>
              <a:t> church is the predominant type of church in existence today.</a:t>
            </a:r>
          </a:p>
          <a:p>
            <a:pPr lvl="1"/>
            <a:r>
              <a:rPr lang="en-US" sz="3000" dirty="0" smtClean="0">
                <a:solidFill>
                  <a:schemeClr val="bg1"/>
                </a:solidFill>
              </a:rPr>
              <a:t>Theologically liberal</a:t>
            </a:r>
            <a:endParaRPr lang="en-US" sz="3000" dirty="0">
              <a:solidFill>
                <a:schemeClr val="bg1"/>
              </a:solidFill>
            </a:endParaRPr>
          </a:p>
          <a:p>
            <a:pPr lvl="1"/>
            <a:r>
              <a:rPr lang="en-US" sz="3000" dirty="0" smtClean="0">
                <a:solidFill>
                  <a:schemeClr val="bg1"/>
                </a:solidFill>
              </a:rPr>
              <a:t>Form </a:t>
            </a:r>
            <a:r>
              <a:rPr lang="en-US" sz="3000" dirty="0">
                <a:solidFill>
                  <a:schemeClr val="bg1"/>
                </a:solidFill>
              </a:rPr>
              <a:t>of religion is more important than </a:t>
            </a:r>
            <a:r>
              <a:rPr lang="en-US" sz="3000" dirty="0" smtClean="0">
                <a:solidFill>
                  <a:schemeClr val="bg1"/>
                </a:solidFill>
              </a:rPr>
              <a:t>substance</a:t>
            </a:r>
            <a:endParaRPr lang="en-US" sz="3000" dirty="0">
              <a:solidFill>
                <a:schemeClr val="bg1"/>
              </a:solidFill>
            </a:endParaRPr>
          </a:p>
          <a:p>
            <a:pPr lvl="1"/>
            <a:r>
              <a:rPr lang="en-US" sz="3000" dirty="0" smtClean="0">
                <a:solidFill>
                  <a:schemeClr val="bg1"/>
                </a:solidFill>
              </a:rPr>
              <a:t>Self-centered</a:t>
            </a:r>
            <a:r>
              <a:rPr lang="en-US" sz="3000" dirty="0">
                <a:solidFill>
                  <a:schemeClr val="bg1"/>
                </a:solidFill>
              </a:rPr>
              <a:t>; inward </a:t>
            </a:r>
            <a:r>
              <a:rPr lang="en-US" sz="3000" dirty="0" smtClean="0">
                <a:solidFill>
                  <a:schemeClr val="bg1"/>
                </a:solidFill>
              </a:rPr>
              <a:t>focused</a:t>
            </a:r>
            <a:endParaRPr lang="en-US" sz="3000" dirty="0">
              <a:solidFill>
                <a:schemeClr val="bg1"/>
              </a:solidFill>
            </a:endParaRPr>
          </a:p>
          <a:p>
            <a:pPr lvl="1"/>
            <a:r>
              <a:rPr lang="en-US" sz="3000" dirty="0" smtClean="0">
                <a:solidFill>
                  <a:schemeClr val="bg1"/>
                </a:solidFill>
              </a:rPr>
              <a:t>Unfulfilling </a:t>
            </a:r>
            <a:r>
              <a:rPr lang="en-US" sz="3000" dirty="0">
                <a:solidFill>
                  <a:schemeClr val="bg1"/>
                </a:solidFill>
              </a:rPr>
              <a:t>and declining</a:t>
            </a:r>
          </a:p>
        </p:txBody>
      </p:sp>
    </p:spTree>
    <p:extLst>
      <p:ext uri="{BB962C8B-B14F-4D97-AF65-F5344CB8AC3E}">
        <p14:creationId xmlns:p14="http://schemas.microsoft.com/office/powerpoint/2010/main" val="301447487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R.W. Stott, speaking of the letter to the </a:t>
            </a:r>
            <a:r>
              <a:rPr lang="en-US" dirty="0" err="1">
                <a:solidFill>
                  <a:schemeClr val="bg1"/>
                </a:solidFill>
              </a:rPr>
              <a:t>Laodicean</a:t>
            </a:r>
            <a:r>
              <a:rPr lang="en-US" dirty="0">
                <a:solidFill>
                  <a:schemeClr val="bg1"/>
                </a:solidFill>
              </a:rPr>
              <a:t> church, stated; “Perhaps none of the seven letters is more appropriate to the 20</a:t>
            </a:r>
            <a:r>
              <a:rPr lang="en-US" baseline="30000" dirty="0">
                <a:solidFill>
                  <a:schemeClr val="bg1"/>
                </a:solidFill>
              </a:rPr>
              <a:t>th</a:t>
            </a:r>
            <a:r>
              <a:rPr lang="en-US" dirty="0">
                <a:solidFill>
                  <a:schemeClr val="bg1"/>
                </a:solidFill>
              </a:rPr>
              <a:t> century church than this. It describes vividly the respectable, sentimental, nominal, skin-deep religiosity which is so widespread among us today. Our Christianity is flabby and </a:t>
            </a:r>
            <a:r>
              <a:rPr lang="en-US" dirty="0" err="1">
                <a:solidFill>
                  <a:schemeClr val="bg1"/>
                </a:solidFill>
              </a:rPr>
              <a:t>anaemic</a:t>
            </a:r>
            <a:r>
              <a:rPr lang="en-US" dirty="0">
                <a:solidFill>
                  <a:schemeClr val="bg1"/>
                </a:solidFill>
              </a:rPr>
              <a:t>. We appear to have taken a lukewarm bath of religion.”</a:t>
            </a:r>
          </a:p>
        </p:txBody>
      </p:sp>
    </p:spTree>
    <p:extLst>
      <p:ext uri="{BB962C8B-B14F-4D97-AF65-F5344CB8AC3E}">
        <p14:creationId xmlns:p14="http://schemas.microsoft.com/office/powerpoint/2010/main" val="278143510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question is to be answered both by the local church and the individual: </a:t>
            </a:r>
          </a:p>
          <a:p>
            <a:r>
              <a:rPr lang="en-US" b="1" dirty="0">
                <a:solidFill>
                  <a:schemeClr val="bg1"/>
                </a:solidFill>
              </a:rPr>
              <a:t>Is Christ on the inside?</a:t>
            </a:r>
            <a:r>
              <a:rPr lang="en-US" dirty="0">
                <a:solidFill>
                  <a:schemeClr val="bg1"/>
                </a:solidFill>
              </a:rPr>
              <a:t> Is He embraced, loved, honored, enthroned, and followed? </a:t>
            </a:r>
          </a:p>
          <a:p>
            <a:r>
              <a:rPr lang="en-US" b="1" dirty="0">
                <a:solidFill>
                  <a:schemeClr val="bg1"/>
                </a:solidFill>
              </a:rPr>
              <a:t>Or is Christ on the outside?</a:t>
            </a:r>
            <a:r>
              <a:rPr lang="en-US" dirty="0">
                <a:solidFill>
                  <a:schemeClr val="bg1"/>
                </a:solidFill>
              </a:rPr>
              <a:t> Knocking and calling for entrance to the entity that bears His name (the church) or the entity that bears His image (the individual).</a:t>
            </a:r>
          </a:p>
        </p:txBody>
      </p:sp>
    </p:spTree>
    <p:extLst>
      <p:ext uri="{BB962C8B-B14F-4D97-AF65-F5344CB8AC3E}">
        <p14:creationId xmlns:p14="http://schemas.microsoft.com/office/powerpoint/2010/main" val="3357603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700" b="1" dirty="0">
                <a:solidFill>
                  <a:schemeClr val="bg1"/>
                </a:solidFill>
              </a:rPr>
              <a:t>Historical Notes on Laodicea and the Church in that City</a:t>
            </a:r>
            <a:endParaRPr lang="en-US" sz="2700" dirty="0">
              <a:solidFill>
                <a:schemeClr val="bg1"/>
              </a:solidFill>
            </a:endParaRPr>
          </a:p>
          <a:p>
            <a:r>
              <a:rPr lang="en-US" sz="3000" dirty="0">
                <a:solidFill>
                  <a:schemeClr val="bg1"/>
                </a:solidFill>
              </a:rPr>
              <a:t>Laodicea was founded around 250 B.C. by Antiochus II, a Syrian ruler, and named after his first wife </a:t>
            </a:r>
            <a:r>
              <a:rPr lang="en-US" sz="3000" b="1" u="sng" dirty="0" err="1">
                <a:solidFill>
                  <a:srgbClr val="FFFF99"/>
                </a:solidFill>
              </a:rPr>
              <a:t>Laodice</a:t>
            </a:r>
            <a:r>
              <a:rPr lang="en-US" sz="3000" dirty="0">
                <a:solidFill>
                  <a:schemeClr val="bg1"/>
                </a:solidFill>
              </a:rPr>
              <a:t>.</a:t>
            </a:r>
            <a:endParaRPr lang="en-US" sz="3000" b="1" dirty="0">
              <a:solidFill>
                <a:schemeClr val="bg1"/>
              </a:solidFill>
            </a:endParaRPr>
          </a:p>
          <a:p>
            <a:r>
              <a:rPr lang="en-US" sz="3000" dirty="0">
                <a:solidFill>
                  <a:schemeClr val="bg1"/>
                </a:solidFill>
              </a:rPr>
              <a:t>Laodicea was located in the </a:t>
            </a:r>
            <a:r>
              <a:rPr lang="en-US" sz="3000" dirty="0" err="1">
                <a:solidFill>
                  <a:schemeClr val="bg1"/>
                </a:solidFill>
              </a:rPr>
              <a:t>Lycus</a:t>
            </a:r>
            <a:r>
              <a:rPr lang="en-US" sz="3000" dirty="0">
                <a:solidFill>
                  <a:schemeClr val="bg1"/>
                </a:solidFill>
              </a:rPr>
              <a:t> Valley, 100 miles east of Ephesus. It was one of a triad of cities located in this area including </a:t>
            </a:r>
            <a:r>
              <a:rPr lang="en-US" sz="3000" dirty="0" err="1">
                <a:solidFill>
                  <a:schemeClr val="bg1"/>
                </a:solidFill>
              </a:rPr>
              <a:t>Colosse</a:t>
            </a:r>
            <a:r>
              <a:rPr lang="en-US" sz="3000" dirty="0">
                <a:solidFill>
                  <a:schemeClr val="bg1"/>
                </a:solidFill>
              </a:rPr>
              <a:t> (10 miles south) and Hierapolis (5 miles northwest). Because of its position geographically, it became one of the </a:t>
            </a:r>
            <a:r>
              <a:rPr lang="en-US" sz="3000" b="1" u="sng" dirty="0">
                <a:solidFill>
                  <a:srgbClr val="FFFF99"/>
                </a:solidFill>
              </a:rPr>
              <a:t>richest</a:t>
            </a:r>
            <a:r>
              <a:rPr lang="en-US" sz="3000" dirty="0">
                <a:solidFill>
                  <a:srgbClr val="FFFF99"/>
                </a:solidFill>
              </a:rPr>
              <a:t> </a:t>
            </a:r>
            <a:r>
              <a:rPr lang="en-US" sz="3000" dirty="0">
                <a:solidFill>
                  <a:schemeClr val="bg1"/>
                </a:solidFill>
              </a:rPr>
              <a:t>commercial centers of the ancient world. </a:t>
            </a:r>
            <a:endParaRPr lang="en-US" sz="3000" b="1" dirty="0">
              <a:solidFill>
                <a:schemeClr val="bg1"/>
              </a:solidFill>
            </a:endParaRPr>
          </a:p>
        </p:txBody>
      </p:sp>
    </p:spTree>
    <p:extLst>
      <p:ext uri="{BB962C8B-B14F-4D97-AF65-F5344CB8AC3E}">
        <p14:creationId xmlns:p14="http://schemas.microsoft.com/office/powerpoint/2010/main" val="1213612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Laodicea was known as a strategic </a:t>
            </a:r>
            <a:r>
              <a:rPr lang="en-US" sz="3000" b="1" u="sng" dirty="0"/>
              <a:t>banking</a:t>
            </a:r>
            <a:r>
              <a:rPr lang="en-US" sz="3000" dirty="0"/>
              <a:t> </a:t>
            </a:r>
            <a:r>
              <a:rPr lang="en-US" sz="3000" dirty="0">
                <a:solidFill>
                  <a:schemeClr val="bg1"/>
                </a:solidFill>
              </a:rPr>
              <a:t>center, for its </a:t>
            </a:r>
            <a:r>
              <a:rPr lang="en-US" sz="3000" b="1" u="sng" dirty="0"/>
              <a:t>wool</a:t>
            </a:r>
            <a:r>
              <a:rPr lang="en-US" sz="3000" dirty="0"/>
              <a:t> </a:t>
            </a:r>
            <a:r>
              <a:rPr lang="en-US" sz="3000" dirty="0">
                <a:solidFill>
                  <a:schemeClr val="bg1"/>
                </a:solidFill>
              </a:rPr>
              <a:t>industry, and for its medical advancements in </a:t>
            </a:r>
            <a:r>
              <a:rPr lang="en-US" sz="3000" b="1" u="sng" dirty="0"/>
              <a:t>ocular</a:t>
            </a:r>
            <a:r>
              <a:rPr lang="en-US" sz="3000" dirty="0"/>
              <a:t> </a:t>
            </a:r>
            <a:r>
              <a:rPr lang="en-US" sz="3000" dirty="0">
                <a:solidFill>
                  <a:schemeClr val="bg1"/>
                </a:solidFill>
              </a:rPr>
              <a:t>science. Each of these areas of industry come into play in this letter to the </a:t>
            </a:r>
            <a:r>
              <a:rPr lang="en-US" sz="3000" dirty="0" err="1">
                <a:solidFill>
                  <a:schemeClr val="bg1"/>
                </a:solidFill>
              </a:rPr>
              <a:t>Laodicean</a:t>
            </a:r>
            <a:r>
              <a:rPr lang="en-US" sz="3000" dirty="0">
                <a:solidFill>
                  <a:schemeClr val="bg1"/>
                </a:solidFill>
              </a:rPr>
              <a:t> church.</a:t>
            </a:r>
            <a:endParaRPr lang="en-US" sz="3000" b="1" dirty="0">
              <a:solidFill>
                <a:schemeClr val="bg1"/>
              </a:solidFill>
            </a:endParaRPr>
          </a:p>
          <a:p>
            <a:r>
              <a:rPr lang="en-US" sz="3000" dirty="0">
                <a:solidFill>
                  <a:schemeClr val="bg1"/>
                </a:solidFill>
              </a:rPr>
              <a:t>As a wealthy city that seemed impenetrable, there was one glaring </a:t>
            </a:r>
            <a:r>
              <a:rPr lang="en-US" sz="3000" b="1" u="sng" dirty="0"/>
              <a:t>weakness</a:t>
            </a:r>
            <a:r>
              <a:rPr lang="en-US" sz="3000" dirty="0">
                <a:solidFill>
                  <a:schemeClr val="bg1"/>
                </a:solidFill>
              </a:rPr>
              <a:t>. The city’s water supply was piped in through an ancient aqueduct system that could easily be blocked or diverted by besieging forces.</a:t>
            </a:r>
            <a:endParaRPr lang="en-US" sz="3000" b="1" dirty="0">
              <a:solidFill>
                <a:schemeClr val="bg1"/>
              </a:solidFill>
            </a:endParaRPr>
          </a:p>
        </p:txBody>
      </p:sp>
    </p:spTree>
    <p:extLst>
      <p:ext uri="{BB962C8B-B14F-4D97-AF65-F5344CB8AC3E}">
        <p14:creationId xmlns:p14="http://schemas.microsoft.com/office/powerpoint/2010/main" val="164818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Laodicea was known as a strategic </a:t>
            </a:r>
            <a:r>
              <a:rPr lang="en-US" sz="3000" b="1" u="sng" dirty="0">
                <a:solidFill>
                  <a:srgbClr val="FFFF99"/>
                </a:solidFill>
              </a:rPr>
              <a:t>banking</a:t>
            </a:r>
            <a:r>
              <a:rPr lang="en-US" sz="3000" dirty="0">
                <a:solidFill>
                  <a:srgbClr val="FFFF99"/>
                </a:solidFill>
              </a:rPr>
              <a:t> </a:t>
            </a:r>
            <a:r>
              <a:rPr lang="en-US" sz="3000" dirty="0">
                <a:solidFill>
                  <a:schemeClr val="bg1"/>
                </a:solidFill>
              </a:rPr>
              <a:t>center, for its </a:t>
            </a:r>
            <a:r>
              <a:rPr lang="en-US" sz="3000" b="1" u="sng" dirty="0"/>
              <a:t>wool</a:t>
            </a:r>
            <a:r>
              <a:rPr lang="en-US" sz="3000" dirty="0"/>
              <a:t> </a:t>
            </a:r>
            <a:r>
              <a:rPr lang="en-US" sz="3000" dirty="0">
                <a:solidFill>
                  <a:schemeClr val="bg1"/>
                </a:solidFill>
              </a:rPr>
              <a:t>industry, and for its medical advancements in </a:t>
            </a:r>
            <a:r>
              <a:rPr lang="en-US" sz="3000" b="1" u="sng" dirty="0"/>
              <a:t>ocular</a:t>
            </a:r>
            <a:r>
              <a:rPr lang="en-US" sz="3000" dirty="0"/>
              <a:t> </a:t>
            </a:r>
            <a:r>
              <a:rPr lang="en-US" sz="3000" dirty="0">
                <a:solidFill>
                  <a:schemeClr val="bg1"/>
                </a:solidFill>
              </a:rPr>
              <a:t>science. Each of these areas of industry come into play in this letter to the </a:t>
            </a:r>
            <a:r>
              <a:rPr lang="en-US" sz="3000" dirty="0" err="1">
                <a:solidFill>
                  <a:schemeClr val="bg1"/>
                </a:solidFill>
              </a:rPr>
              <a:t>Laodicean</a:t>
            </a:r>
            <a:r>
              <a:rPr lang="en-US" sz="3000" dirty="0">
                <a:solidFill>
                  <a:schemeClr val="bg1"/>
                </a:solidFill>
              </a:rPr>
              <a:t> church.</a:t>
            </a:r>
            <a:endParaRPr lang="en-US" sz="3000" b="1" dirty="0">
              <a:solidFill>
                <a:schemeClr val="bg1"/>
              </a:solidFill>
            </a:endParaRPr>
          </a:p>
          <a:p>
            <a:r>
              <a:rPr lang="en-US" sz="3000" dirty="0">
                <a:solidFill>
                  <a:schemeClr val="bg1"/>
                </a:solidFill>
              </a:rPr>
              <a:t>As a wealthy city that seemed impenetrable, there was one glaring </a:t>
            </a:r>
            <a:r>
              <a:rPr lang="en-US" sz="3000" b="1" u="sng" dirty="0"/>
              <a:t>weakness</a:t>
            </a:r>
            <a:r>
              <a:rPr lang="en-US" sz="3000" dirty="0">
                <a:solidFill>
                  <a:schemeClr val="bg1"/>
                </a:solidFill>
              </a:rPr>
              <a:t>. The city’s water supply was piped in through an ancient aqueduct system that could easily be blocked or diverted by besieging forces.</a:t>
            </a:r>
            <a:endParaRPr lang="en-US" sz="3000" b="1" dirty="0">
              <a:solidFill>
                <a:schemeClr val="bg1"/>
              </a:solidFill>
            </a:endParaRPr>
          </a:p>
        </p:txBody>
      </p:sp>
    </p:spTree>
    <p:extLst>
      <p:ext uri="{BB962C8B-B14F-4D97-AF65-F5344CB8AC3E}">
        <p14:creationId xmlns:p14="http://schemas.microsoft.com/office/powerpoint/2010/main" val="1427752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Laodicea was known as a strategic </a:t>
            </a:r>
            <a:r>
              <a:rPr lang="en-US" sz="3000" b="1" u="sng" dirty="0">
                <a:solidFill>
                  <a:srgbClr val="FFFF99"/>
                </a:solidFill>
              </a:rPr>
              <a:t>banking</a:t>
            </a:r>
            <a:r>
              <a:rPr lang="en-US" sz="3000" dirty="0">
                <a:solidFill>
                  <a:srgbClr val="FFFF99"/>
                </a:solidFill>
              </a:rPr>
              <a:t> </a:t>
            </a:r>
            <a:r>
              <a:rPr lang="en-US" sz="3000" dirty="0">
                <a:solidFill>
                  <a:schemeClr val="bg1"/>
                </a:solidFill>
              </a:rPr>
              <a:t>center, for its </a:t>
            </a:r>
            <a:r>
              <a:rPr lang="en-US" sz="3000" b="1" u="sng" dirty="0">
                <a:solidFill>
                  <a:srgbClr val="FFFF99"/>
                </a:solidFill>
              </a:rPr>
              <a:t>wool</a:t>
            </a:r>
            <a:r>
              <a:rPr lang="en-US" sz="3000" dirty="0">
                <a:solidFill>
                  <a:srgbClr val="FFFF99"/>
                </a:solidFill>
              </a:rPr>
              <a:t> </a:t>
            </a:r>
            <a:r>
              <a:rPr lang="en-US" sz="3000" dirty="0">
                <a:solidFill>
                  <a:schemeClr val="bg1"/>
                </a:solidFill>
              </a:rPr>
              <a:t>industry, and for its medical advancements in </a:t>
            </a:r>
            <a:r>
              <a:rPr lang="en-US" sz="3000" b="1" u="sng" dirty="0"/>
              <a:t>ocular</a:t>
            </a:r>
            <a:r>
              <a:rPr lang="en-US" sz="3000" dirty="0"/>
              <a:t> </a:t>
            </a:r>
            <a:r>
              <a:rPr lang="en-US" sz="3000" dirty="0">
                <a:solidFill>
                  <a:schemeClr val="bg1"/>
                </a:solidFill>
              </a:rPr>
              <a:t>science. Each of these areas of industry come into play in this letter to the </a:t>
            </a:r>
            <a:r>
              <a:rPr lang="en-US" sz="3000" dirty="0" err="1">
                <a:solidFill>
                  <a:schemeClr val="bg1"/>
                </a:solidFill>
              </a:rPr>
              <a:t>Laodicean</a:t>
            </a:r>
            <a:r>
              <a:rPr lang="en-US" sz="3000" dirty="0">
                <a:solidFill>
                  <a:schemeClr val="bg1"/>
                </a:solidFill>
              </a:rPr>
              <a:t> church.</a:t>
            </a:r>
            <a:endParaRPr lang="en-US" sz="3000" b="1" dirty="0">
              <a:solidFill>
                <a:schemeClr val="bg1"/>
              </a:solidFill>
            </a:endParaRPr>
          </a:p>
          <a:p>
            <a:r>
              <a:rPr lang="en-US" sz="3000" dirty="0">
                <a:solidFill>
                  <a:schemeClr val="bg1"/>
                </a:solidFill>
              </a:rPr>
              <a:t>As a wealthy city that seemed impenetrable, there was one glaring </a:t>
            </a:r>
            <a:r>
              <a:rPr lang="en-US" sz="3000" b="1" u="sng" dirty="0"/>
              <a:t>weakness</a:t>
            </a:r>
            <a:r>
              <a:rPr lang="en-US" sz="3000" dirty="0">
                <a:solidFill>
                  <a:schemeClr val="bg1"/>
                </a:solidFill>
              </a:rPr>
              <a:t>. The city’s water supply was piped in through an ancient aqueduct system that could easily be blocked or diverted by besieging forces.</a:t>
            </a:r>
            <a:endParaRPr lang="en-US" sz="3000" b="1" dirty="0">
              <a:solidFill>
                <a:schemeClr val="bg1"/>
              </a:solidFill>
            </a:endParaRPr>
          </a:p>
        </p:txBody>
      </p:sp>
    </p:spTree>
    <p:extLst>
      <p:ext uri="{BB962C8B-B14F-4D97-AF65-F5344CB8AC3E}">
        <p14:creationId xmlns:p14="http://schemas.microsoft.com/office/powerpoint/2010/main" val="4022619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Laodicea was known as a strategic </a:t>
            </a:r>
            <a:r>
              <a:rPr lang="en-US" sz="3000" b="1" u="sng" dirty="0">
                <a:solidFill>
                  <a:srgbClr val="FFFF99"/>
                </a:solidFill>
              </a:rPr>
              <a:t>banking</a:t>
            </a:r>
            <a:r>
              <a:rPr lang="en-US" sz="3000" dirty="0">
                <a:solidFill>
                  <a:srgbClr val="FFFF99"/>
                </a:solidFill>
              </a:rPr>
              <a:t> </a:t>
            </a:r>
            <a:r>
              <a:rPr lang="en-US" sz="3000" dirty="0">
                <a:solidFill>
                  <a:schemeClr val="bg1"/>
                </a:solidFill>
              </a:rPr>
              <a:t>center, for its </a:t>
            </a:r>
            <a:r>
              <a:rPr lang="en-US" sz="3000" b="1" u="sng" dirty="0">
                <a:solidFill>
                  <a:srgbClr val="FFFF99"/>
                </a:solidFill>
              </a:rPr>
              <a:t>wool</a:t>
            </a:r>
            <a:r>
              <a:rPr lang="en-US" sz="3000" dirty="0">
                <a:solidFill>
                  <a:srgbClr val="FFFF99"/>
                </a:solidFill>
              </a:rPr>
              <a:t> </a:t>
            </a:r>
            <a:r>
              <a:rPr lang="en-US" sz="3000" dirty="0">
                <a:solidFill>
                  <a:schemeClr val="bg1"/>
                </a:solidFill>
              </a:rPr>
              <a:t>industry, and for its medical advancements in </a:t>
            </a:r>
            <a:r>
              <a:rPr lang="en-US" sz="3000" b="1" u="sng" dirty="0">
                <a:solidFill>
                  <a:srgbClr val="FFFF99"/>
                </a:solidFill>
              </a:rPr>
              <a:t>ocular</a:t>
            </a:r>
            <a:r>
              <a:rPr lang="en-US" sz="3000" dirty="0">
                <a:solidFill>
                  <a:srgbClr val="FFFF99"/>
                </a:solidFill>
              </a:rPr>
              <a:t> </a:t>
            </a:r>
            <a:r>
              <a:rPr lang="en-US" sz="3000" dirty="0">
                <a:solidFill>
                  <a:schemeClr val="bg1"/>
                </a:solidFill>
              </a:rPr>
              <a:t>science. Each of these areas of industry come into play in this letter to the </a:t>
            </a:r>
            <a:r>
              <a:rPr lang="en-US" sz="3000" dirty="0" err="1">
                <a:solidFill>
                  <a:schemeClr val="bg1"/>
                </a:solidFill>
              </a:rPr>
              <a:t>Laodicean</a:t>
            </a:r>
            <a:r>
              <a:rPr lang="en-US" sz="3000" dirty="0">
                <a:solidFill>
                  <a:schemeClr val="bg1"/>
                </a:solidFill>
              </a:rPr>
              <a:t> church.</a:t>
            </a:r>
            <a:endParaRPr lang="en-US" sz="3000" b="1" dirty="0">
              <a:solidFill>
                <a:schemeClr val="bg1"/>
              </a:solidFill>
            </a:endParaRPr>
          </a:p>
          <a:p>
            <a:r>
              <a:rPr lang="en-US" sz="3000" dirty="0">
                <a:solidFill>
                  <a:schemeClr val="bg1"/>
                </a:solidFill>
              </a:rPr>
              <a:t>As a wealthy city that seemed impenetrable, there was one glaring </a:t>
            </a:r>
            <a:r>
              <a:rPr lang="en-US" sz="3000" b="1" u="sng" dirty="0"/>
              <a:t>weakness</a:t>
            </a:r>
            <a:r>
              <a:rPr lang="en-US" sz="3000" dirty="0">
                <a:solidFill>
                  <a:schemeClr val="bg1"/>
                </a:solidFill>
              </a:rPr>
              <a:t>. The city’s water supply was piped in through an ancient aqueduct system that could easily be blocked or diverted by besieging forces.</a:t>
            </a:r>
            <a:endParaRPr lang="en-US" sz="3000" b="1" dirty="0">
              <a:solidFill>
                <a:schemeClr val="bg1"/>
              </a:solidFill>
            </a:endParaRPr>
          </a:p>
        </p:txBody>
      </p:sp>
    </p:spTree>
    <p:extLst>
      <p:ext uri="{BB962C8B-B14F-4D97-AF65-F5344CB8AC3E}">
        <p14:creationId xmlns:p14="http://schemas.microsoft.com/office/powerpoint/2010/main" val="2733112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Laodicea was known as a strategic </a:t>
            </a:r>
            <a:r>
              <a:rPr lang="en-US" sz="3000" b="1" u="sng" dirty="0">
                <a:solidFill>
                  <a:srgbClr val="FFFF99"/>
                </a:solidFill>
              </a:rPr>
              <a:t>banking</a:t>
            </a:r>
            <a:r>
              <a:rPr lang="en-US" sz="3000" dirty="0">
                <a:solidFill>
                  <a:srgbClr val="FFFF99"/>
                </a:solidFill>
              </a:rPr>
              <a:t> </a:t>
            </a:r>
            <a:r>
              <a:rPr lang="en-US" sz="3000" dirty="0">
                <a:solidFill>
                  <a:schemeClr val="bg1"/>
                </a:solidFill>
              </a:rPr>
              <a:t>center, for its </a:t>
            </a:r>
            <a:r>
              <a:rPr lang="en-US" sz="3000" b="1" u="sng" dirty="0">
                <a:solidFill>
                  <a:srgbClr val="FFFF99"/>
                </a:solidFill>
              </a:rPr>
              <a:t>wool</a:t>
            </a:r>
            <a:r>
              <a:rPr lang="en-US" sz="3000" dirty="0">
                <a:solidFill>
                  <a:srgbClr val="FFFF99"/>
                </a:solidFill>
              </a:rPr>
              <a:t> </a:t>
            </a:r>
            <a:r>
              <a:rPr lang="en-US" sz="3000" dirty="0">
                <a:solidFill>
                  <a:schemeClr val="bg1"/>
                </a:solidFill>
              </a:rPr>
              <a:t>industry, and for its medical advancements in </a:t>
            </a:r>
            <a:r>
              <a:rPr lang="en-US" sz="3000" b="1" u="sng" dirty="0">
                <a:solidFill>
                  <a:srgbClr val="FFFF99"/>
                </a:solidFill>
              </a:rPr>
              <a:t>ocular</a:t>
            </a:r>
            <a:r>
              <a:rPr lang="en-US" sz="3000" dirty="0">
                <a:solidFill>
                  <a:srgbClr val="FFFF99"/>
                </a:solidFill>
              </a:rPr>
              <a:t> </a:t>
            </a:r>
            <a:r>
              <a:rPr lang="en-US" sz="3000" dirty="0">
                <a:solidFill>
                  <a:schemeClr val="bg1"/>
                </a:solidFill>
              </a:rPr>
              <a:t>science. Each of these areas of industry come into play in this letter to the </a:t>
            </a:r>
            <a:r>
              <a:rPr lang="en-US" sz="3000" dirty="0" err="1">
                <a:solidFill>
                  <a:schemeClr val="bg1"/>
                </a:solidFill>
              </a:rPr>
              <a:t>Laodicean</a:t>
            </a:r>
            <a:r>
              <a:rPr lang="en-US" sz="3000" dirty="0">
                <a:solidFill>
                  <a:schemeClr val="bg1"/>
                </a:solidFill>
              </a:rPr>
              <a:t> church.</a:t>
            </a:r>
            <a:endParaRPr lang="en-US" sz="3000" b="1" dirty="0">
              <a:solidFill>
                <a:schemeClr val="bg1"/>
              </a:solidFill>
            </a:endParaRPr>
          </a:p>
          <a:p>
            <a:r>
              <a:rPr lang="en-US" sz="3000" dirty="0">
                <a:solidFill>
                  <a:schemeClr val="bg1"/>
                </a:solidFill>
              </a:rPr>
              <a:t>As a wealthy city that seemed impenetrable, there was one glaring </a:t>
            </a:r>
            <a:r>
              <a:rPr lang="en-US" sz="3000" b="1" u="sng" dirty="0">
                <a:solidFill>
                  <a:srgbClr val="FFFF99"/>
                </a:solidFill>
              </a:rPr>
              <a:t>weakness</a:t>
            </a:r>
            <a:r>
              <a:rPr lang="en-US" sz="3000" dirty="0">
                <a:solidFill>
                  <a:schemeClr val="bg1"/>
                </a:solidFill>
              </a:rPr>
              <a:t>. The city’s water supply was piped in through an ancient aqueduct system that could easily be blocked or diverted by besieging forces.</a:t>
            </a:r>
            <a:endParaRPr lang="en-US" sz="3000" b="1" dirty="0">
              <a:solidFill>
                <a:schemeClr val="bg1"/>
              </a:solidFill>
            </a:endParaRPr>
          </a:p>
        </p:txBody>
      </p:sp>
    </p:spTree>
    <p:extLst>
      <p:ext uri="{BB962C8B-B14F-4D97-AF65-F5344CB8AC3E}">
        <p14:creationId xmlns:p14="http://schemas.microsoft.com/office/powerpoint/2010/main" val="1809033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Despite the water supply issue, the city was very </a:t>
            </a:r>
            <a:r>
              <a:rPr lang="en-US" b="1" u="sng" dirty="0"/>
              <a:t>wealthy</a:t>
            </a:r>
            <a:r>
              <a:rPr lang="en-US" dirty="0">
                <a:solidFill>
                  <a:schemeClr val="bg1"/>
                </a:solidFill>
              </a:rPr>
              <a:t>. In fact, around A.D. 60 after being devastated by an earthquake, Laodicea rejected the offer of financial help from Rome stating the ability to rebuild without help from others. Luxury, self-satisfaction, </a:t>
            </a:r>
            <a:r>
              <a:rPr lang="en-US" b="1" u="sng" dirty="0"/>
              <a:t>pride</a:t>
            </a:r>
            <a:r>
              <a:rPr lang="en-US" dirty="0">
                <a:solidFill>
                  <a:schemeClr val="bg1"/>
                </a:solidFill>
              </a:rPr>
              <a:t>, and plenty were the ruin of the assembly at Laodicea. </a:t>
            </a:r>
            <a:endParaRPr lang="en-US" b="1" dirty="0">
              <a:solidFill>
                <a:schemeClr val="bg1"/>
              </a:solidFill>
            </a:endParaRPr>
          </a:p>
        </p:txBody>
      </p:sp>
    </p:spTree>
    <p:extLst>
      <p:ext uri="{BB962C8B-B14F-4D97-AF65-F5344CB8AC3E}">
        <p14:creationId xmlns:p14="http://schemas.microsoft.com/office/powerpoint/2010/main" val="3892592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Despite the water supply issue, the city was very </a:t>
            </a:r>
            <a:r>
              <a:rPr lang="en-US" b="1" u="sng" dirty="0">
                <a:solidFill>
                  <a:srgbClr val="FFFF99"/>
                </a:solidFill>
              </a:rPr>
              <a:t>wealthy</a:t>
            </a:r>
            <a:r>
              <a:rPr lang="en-US" dirty="0">
                <a:solidFill>
                  <a:schemeClr val="bg1"/>
                </a:solidFill>
              </a:rPr>
              <a:t>. In fact, around A.D. 60 after being devastated by an earthquake, Laodicea rejected the offer of financial help from Rome stating the ability to rebuild without help from others. Luxury, self-satisfaction, </a:t>
            </a:r>
            <a:r>
              <a:rPr lang="en-US" b="1" u="sng" dirty="0"/>
              <a:t>pride</a:t>
            </a:r>
            <a:r>
              <a:rPr lang="en-US" dirty="0">
                <a:solidFill>
                  <a:schemeClr val="bg1"/>
                </a:solidFill>
              </a:rPr>
              <a:t>, and plenty were the ruin of the assembly at Laodicea. </a:t>
            </a:r>
            <a:endParaRPr lang="en-US" b="1" dirty="0">
              <a:solidFill>
                <a:schemeClr val="bg1"/>
              </a:solidFill>
            </a:endParaRPr>
          </a:p>
        </p:txBody>
      </p:sp>
    </p:spTree>
    <p:extLst>
      <p:ext uri="{BB962C8B-B14F-4D97-AF65-F5344CB8AC3E}">
        <p14:creationId xmlns:p14="http://schemas.microsoft.com/office/powerpoint/2010/main" val="724537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Despite the water supply issue, the city was very </a:t>
            </a:r>
            <a:r>
              <a:rPr lang="en-US" b="1" u="sng" dirty="0">
                <a:solidFill>
                  <a:srgbClr val="FFFF99"/>
                </a:solidFill>
              </a:rPr>
              <a:t>wealthy</a:t>
            </a:r>
            <a:r>
              <a:rPr lang="en-US" dirty="0">
                <a:solidFill>
                  <a:schemeClr val="bg1"/>
                </a:solidFill>
              </a:rPr>
              <a:t>. In fact, around A.D. 60 after being devastated by an earthquake, Laodicea rejected the offer of financial help from Rome stating the ability to rebuild without help from others. Luxury, self-satisfaction, </a:t>
            </a:r>
            <a:r>
              <a:rPr lang="en-US" b="1" u="sng" dirty="0">
                <a:solidFill>
                  <a:srgbClr val="FFFF99"/>
                </a:solidFill>
              </a:rPr>
              <a:t>pride</a:t>
            </a:r>
            <a:r>
              <a:rPr lang="en-US" dirty="0">
                <a:solidFill>
                  <a:schemeClr val="bg1"/>
                </a:solidFill>
              </a:rPr>
              <a:t>, and plenty were the ruin of the assembly at Laodicea. </a:t>
            </a:r>
            <a:endParaRPr lang="en-US" b="1" dirty="0">
              <a:solidFill>
                <a:schemeClr val="bg1"/>
              </a:solidFill>
            </a:endParaRPr>
          </a:p>
        </p:txBody>
      </p:sp>
    </p:spTree>
    <p:extLst>
      <p:ext uri="{BB962C8B-B14F-4D97-AF65-F5344CB8AC3E}">
        <p14:creationId xmlns:p14="http://schemas.microsoft.com/office/powerpoint/2010/main" val="1934205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900" dirty="0">
                <a:solidFill>
                  <a:schemeClr val="bg1"/>
                </a:solidFill>
              </a:rPr>
              <a:t>As we are completing our study of the letters to the seven churches as found in Revelation 2-3, let us remember that these messages that Jesus sent through the Apostle </a:t>
            </a:r>
            <a:r>
              <a:rPr lang="en-US" sz="2900" b="1" u="sng" dirty="0"/>
              <a:t>John</a:t>
            </a:r>
            <a:r>
              <a:rPr lang="en-US" sz="2900" dirty="0"/>
              <a:t> </a:t>
            </a:r>
            <a:r>
              <a:rPr lang="en-US" sz="2900" dirty="0">
                <a:solidFill>
                  <a:schemeClr val="bg1"/>
                </a:solidFill>
              </a:rPr>
              <a:t>have a three part meaning.</a:t>
            </a:r>
          </a:p>
          <a:p>
            <a:pPr lvl="1"/>
            <a:r>
              <a:rPr lang="en-US" sz="2900" dirty="0" smtClean="0">
                <a:solidFill>
                  <a:schemeClr val="bg1"/>
                </a:solidFill>
              </a:rPr>
              <a:t>There </a:t>
            </a:r>
            <a:r>
              <a:rPr lang="en-US" sz="2900" dirty="0">
                <a:solidFill>
                  <a:schemeClr val="bg1"/>
                </a:solidFill>
              </a:rPr>
              <a:t>was a message to the local church at the end of the 1</a:t>
            </a:r>
            <a:r>
              <a:rPr lang="en-US" sz="2900" baseline="30000" dirty="0">
                <a:solidFill>
                  <a:schemeClr val="bg1"/>
                </a:solidFill>
              </a:rPr>
              <a:t>st</a:t>
            </a:r>
            <a:r>
              <a:rPr lang="en-US" sz="2900" dirty="0">
                <a:solidFill>
                  <a:schemeClr val="bg1"/>
                </a:solidFill>
              </a:rPr>
              <a:t> century A.D.</a:t>
            </a:r>
          </a:p>
          <a:p>
            <a:pPr lvl="1"/>
            <a:r>
              <a:rPr lang="en-US" sz="2900" dirty="0">
                <a:solidFill>
                  <a:schemeClr val="bg1"/>
                </a:solidFill>
              </a:rPr>
              <a:t>There was a message concerning the historical development of the church.</a:t>
            </a:r>
          </a:p>
          <a:p>
            <a:pPr lvl="1"/>
            <a:r>
              <a:rPr lang="en-US" sz="2900" dirty="0">
                <a:solidFill>
                  <a:schemeClr val="bg1"/>
                </a:solidFill>
              </a:rPr>
              <a:t>There is a message to churches and believers today.</a:t>
            </a:r>
          </a:p>
        </p:txBody>
      </p:sp>
    </p:spTree>
    <p:extLst>
      <p:ext uri="{BB962C8B-B14F-4D97-AF65-F5344CB8AC3E}">
        <p14:creationId xmlns:p14="http://schemas.microsoft.com/office/powerpoint/2010/main" val="1452551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downward spiral that began at Ephesus and continued through Pergamum, Thyatira, and Sardis, reached the bottom at Laodicea. It has the grim distinction of being the only one of the seven churches for whom Christ has no </a:t>
            </a:r>
            <a:r>
              <a:rPr lang="en-US" b="1" u="sng" dirty="0"/>
              <a:t>positive</a:t>
            </a:r>
            <a:r>
              <a:rPr lang="en-US" dirty="0"/>
              <a:t> </a:t>
            </a:r>
            <a:r>
              <a:rPr lang="en-US" dirty="0">
                <a:solidFill>
                  <a:schemeClr val="bg1"/>
                </a:solidFill>
              </a:rPr>
              <a:t>word of commendation.</a:t>
            </a:r>
            <a:endParaRPr lang="en-US" b="1" dirty="0">
              <a:solidFill>
                <a:schemeClr val="bg1"/>
              </a:solidFill>
            </a:endParaRPr>
          </a:p>
        </p:txBody>
      </p:sp>
    </p:spTree>
    <p:extLst>
      <p:ext uri="{BB962C8B-B14F-4D97-AF65-F5344CB8AC3E}">
        <p14:creationId xmlns:p14="http://schemas.microsoft.com/office/powerpoint/2010/main" val="2326184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downward spiral that began at Ephesus and continued through Pergamum, Thyatira, and Sardis, reached the bottom at Laodicea. It has the grim distinction of being the only one of the seven churches for whom Christ has no </a:t>
            </a:r>
            <a:r>
              <a:rPr lang="en-US" b="1" u="sng" dirty="0">
                <a:solidFill>
                  <a:srgbClr val="FFFF99"/>
                </a:solidFill>
              </a:rPr>
              <a:t>positive</a:t>
            </a:r>
            <a:r>
              <a:rPr lang="en-US" dirty="0">
                <a:solidFill>
                  <a:srgbClr val="FFFF99"/>
                </a:solidFill>
              </a:rPr>
              <a:t> </a:t>
            </a:r>
            <a:r>
              <a:rPr lang="en-US" dirty="0">
                <a:solidFill>
                  <a:schemeClr val="bg1"/>
                </a:solidFill>
              </a:rPr>
              <a:t>word of commendation.</a:t>
            </a:r>
            <a:endParaRPr lang="en-US" b="1" dirty="0">
              <a:solidFill>
                <a:schemeClr val="bg1"/>
              </a:solidFill>
            </a:endParaRPr>
          </a:p>
        </p:txBody>
      </p:sp>
    </p:spTree>
    <p:extLst>
      <p:ext uri="{BB962C8B-B14F-4D97-AF65-F5344CB8AC3E}">
        <p14:creationId xmlns:p14="http://schemas.microsoft.com/office/powerpoint/2010/main" val="2638876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800" b="1" i="1" dirty="0">
                <a:solidFill>
                  <a:schemeClr val="bg1"/>
                </a:solidFill>
              </a:rPr>
              <a:t>3:14  “And to the angel of the church of the </a:t>
            </a:r>
            <a:r>
              <a:rPr lang="en-US" sz="2800" b="1" i="1" dirty="0" err="1" smtClean="0">
                <a:solidFill>
                  <a:schemeClr val="bg1"/>
                </a:solidFill>
              </a:rPr>
              <a:t>Laodiceans</a:t>
            </a:r>
            <a:r>
              <a:rPr lang="en-US" sz="2800" b="1" i="1" dirty="0" smtClean="0">
                <a:solidFill>
                  <a:schemeClr val="bg1"/>
                </a:solidFill>
              </a:rPr>
              <a:t> </a:t>
            </a:r>
            <a:r>
              <a:rPr lang="en-US" sz="2800" b="1" i="1" dirty="0">
                <a:solidFill>
                  <a:schemeClr val="bg1"/>
                </a:solidFill>
              </a:rPr>
              <a:t>write, </a:t>
            </a:r>
            <a:r>
              <a:rPr lang="en-US" sz="2800" dirty="0">
                <a:solidFill>
                  <a:schemeClr val="bg1"/>
                </a:solidFill>
              </a:rPr>
              <a:t>-</a:t>
            </a:r>
            <a:r>
              <a:rPr lang="en-US" sz="2800" b="1" i="1" dirty="0">
                <a:solidFill>
                  <a:schemeClr val="bg1"/>
                </a:solidFill>
              </a:rPr>
              <a:t> </a:t>
            </a:r>
            <a:r>
              <a:rPr lang="en-US" sz="2800" dirty="0">
                <a:solidFill>
                  <a:schemeClr val="bg1"/>
                </a:solidFill>
              </a:rPr>
              <a:t>Once again the letter is written to the angel of the church. As discussed in previous lessons, the Greek word here is </a:t>
            </a:r>
            <a:r>
              <a:rPr lang="en-US" sz="2800" dirty="0" err="1">
                <a:solidFill>
                  <a:schemeClr val="bg1"/>
                </a:solidFill>
              </a:rPr>
              <a:t>angelos</a:t>
            </a:r>
            <a:r>
              <a:rPr lang="en-US" sz="2800" dirty="0">
                <a:solidFill>
                  <a:schemeClr val="bg1"/>
                </a:solidFill>
              </a:rPr>
              <a:t>. This word is translated as both angel and </a:t>
            </a:r>
            <a:r>
              <a:rPr lang="en-US" b="1" u="sng" dirty="0"/>
              <a:t>messenger</a:t>
            </a:r>
            <a:r>
              <a:rPr lang="en-US" sz="2800" dirty="0"/>
              <a:t> </a:t>
            </a:r>
            <a:r>
              <a:rPr lang="en-US" sz="2800" dirty="0">
                <a:solidFill>
                  <a:schemeClr val="bg1"/>
                </a:solidFill>
              </a:rPr>
              <a:t>and many times throughout the New Testament refers to a human messenger. So using our language tools and context tools, we determine that the recipient of the letters to the churches is most likely the </a:t>
            </a:r>
            <a:r>
              <a:rPr lang="en-US" b="1" u="sng" dirty="0"/>
              <a:t>pastor</a:t>
            </a:r>
            <a:r>
              <a:rPr lang="en-US" sz="2800" dirty="0"/>
              <a:t> </a:t>
            </a:r>
            <a:r>
              <a:rPr lang="en-US" sz="2800" dirty="0">
                <a:solidFill>
                  <a:schemeClr val="bg1"/>
                </a:solidFill>
              </a:rPr>
              <a:t>of each church and he was supposed to relay the message to the church members. </a:t>
            </a:r>
          </a:p>
        </p:txBody>
      </p:sp>
    </p:spTree>
    <p:extLst>
      <p:ext uri="{BB962C8B-B14F-4D97-AF65-F5344CB8AC3E}">
        <p14:creationId xmlns:p14="http://schemas.microsoft.com/office/powerpoint/2010/main" val="2471383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800" b="1" i="1" dirty="0">
                <a:solidFill>
                  <a:schemeClr val="bg1"/>
                </a:solidFill>
              </a:rPr>
              <a:t>3:14  “And to the angel of the church of the </a:t>
            </a:r>
            <a:r>
              <a:rPr lang="en-US" sz="2800" b="1" i="1" dirty="0" err="1" smtClean="0">
                <a:solidFill>
                  <a:schemeClr val="bg1"/>
                </a:solidFill>
              </a:rPr>
              <a:t>Laodiceans</a:t>
            </a:r>
            <a:r>
              <a:rPr lang="en-US" sz="2800" b="1" i="1" dirty="0" smtClean="0">
                <a:solidFill>
                  <a:schemeClr val="bg1"/>
                </a:solidFill>
              </a:rPr>
              <a:t> </a:t>
            </a:r>
            <a:r>
              <a:rPr lang="en-US" sz="2800" b="1" i="1" dirty="0">
                <a:solidFill>
                  <a:schemeClr val="bg1"/>
                </a:solidFill>
              </a:rPr>
              <a:t>write, </a:t>
            </a:r>
            <a:r>
              <a:rPr lang="en-US" sz="2800" dirty="0">
                <a:solidFill>
                  <a:schemeClr val="bg1"/>
                </a:solidFill>
              </a:rPr>
              <a:t>-</a:t>
            </a:r>
            <a:r>
              <a:rPr lang="en-US" sz="2800" b="1" i="1" dirty="0">
                <a:solidFill>
                  <a:schemeClr val="bg1"/>
                </a:solidFill>
              </a:rPr>
              <a:t> </a:t>
            </a:r>
            <a:r>
              <a:rPr lang="en-US" sz="2800" dirty="0">
                <a:solidFill>
                  <a:schemeClr val="bg1"/>
                </a:solidFill>
              </a:rPr>
              <a:t>Once again the letter is written to the angel of the church. As discussed in previous lessons, the Greek word here is </a:t>
            </a:r>
            <a:r>
              <a:rPr lang="en-US" sz="2800" dirty="0" err="1">
                <a:solidFill>
                  <a:schemeClr val="bg1"/>
                </a:solidFill>
              </a:rPr>
              <a:t>angelos</a:t>
            </a:r>
            <a:r>
              <a:rPr lang="en-US" sz="2800" dirty="0">
                <a:solidFill>
                  <a:schemeClr val="bg1"/>
                </a:solidFill>
              </a:rPr>
              <a:t>. This word is translated as both angel and </a:t>
            </a:r>
            <a:r>
              <a:rPr lang="en-US" b="1" u="sng" dirty="0">
                <a:solidFill>
                  <a:srgbClr val="FFFF99"/>
                </a:solidFill>
              </a:rPr>
              <a:t>messenger</a:t>
            </a:r>
            <a:r>
              <a:rPr lang="en-US" sz="2800" dirty="0">
                <a:solidFill>
                  <a:srgbClr val="FFFF99"/>
                </a:solidFill>
              </a:rPr>
              <a:t> </a:t>
            </a:r>
            <a:r>
              <a:rPr lang="en-US" sz="2800" dirty="0">
                <a:solidFill>
                  <a:schemeClr val="bg1"/>
                </a:solidFill>
              </a:rPr>
              <a:t>and many times throughout the New Testament refers to a human messenger. So using our language tools and context tools, we determine that the recipient of the letters to the churches is most likely the </a:t>
            </a:r>
            <a:r>
              <a:rPr lang="en-US" b="1" u="sng" dirty="0"/>
              <a:t>pastor</a:t>
            </a:r>
            <a:r>
              <a:rPr lang="en-US" sz="2800" dirty="0"/>
              <a:t> </a:t>
            </a:r>
            <a:r>
              <a:rPr lang="en-US" sz="2800" dirty="0">
                <a:solidFill>
                  <a:schemeClr val="bg1"/>
                </a:solidFill>
              </a:rPr>
              <a:t>of each church and he was supposed to relay the message to the church members. </a:t>
            </a:r>
          </a:p>
        </p:txBody>
      </p:sp>
    </p:spTree>
    <p:extLst>
      <p:ext uri="{BB962C8B-B14F-4D97-AF65-F5344CB8AC3E}">
        <p14:creationId xmlns:p14="http://schemas.microsoft.com/office/powerpoint/2010/main" val="2531285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800" b="1" i="1" dirty="0">
                <a:solidFill>
                  <a:schemeClr val="bg1"/>
                </a:solidFill>
              </a:rPr>
              <a:t>3:14  “And to the angel of the church of the </a:t>
            </a:r>
            <a:r>
              <a:rPr lang="en-US" sz="2800" b="1" i="1" dirty="0" err="1" smtClean="0">
                <a:solidFill>
                  <a:schemeClr val="bg1"/>
                </a:solidFill>
              </a:rPr>
              <a:t>Laodiceans</a:t>
            </a:r>
            <a:r>
              <a:rPr lang="en-US" sz="2800" b="1" i="1" dirty="0" smtClean="0">
                <a:solidFill>
                  <a:schemeClr val="bg1"/>
                </a:solidFill>
              </a:rPr>
              <a:t> </a:t>
            </a:r>
            <a:r>
              <a:rPr lang="en-US" sz="2800" b="1" i="1" dirty="0">
                <a:solidFill>
                  <a:schemeClr val="bg1"/>
                </a:solidFill>
              </a:rPr>
              <a:t>write, </a:t>
            </a:r>
            <a:r>
              <a:rPr lang="en-US" sz="2800" dirty="0">
                <a:solidFill>
                  <a:schemeClr val="bg1"/>
                </a:solidFill>
              </a:rPr>
              <a:t>-</a:t>
            </a:r>
            <a:r>
              <a:rPr lang="en-US" sz="2800" b="1" i="1" dirty="0">
                <a:solidFill>
                  <a:schemeClr val="bg1"/>
                </a:solidFill>
              </a:rPr>
              <a:t> </a:t>
            </a:r>
            <a:r>
              <a:rPr lang="en-US" sz="2800" dirty="0">
                <a:solidFill>
                  <a:schemeClr val="bg1"/>
                </a:solidFill>
              </a:rPr>
              <a:t>Once again the letter is written to the angel of the church. As discussed in previous lessons, the Greek word here is </a:t>
            </a:r>
            <a:r>
              <a:rPr lang="en-US" sz="2800" dirty="0" err="1">
                <a:solidFill>
                  <a:schemeClr val="bg1"/>
                </a:solidFill>
              </a:rPr>
              <a:t>angelos</a:t>
            </a:r>
            <a:r>
              <a:rPr lang="en-US" sz="2800" dirty="0">
                <a:solidFill>
                  <a:schemeClr val="bg1"/>
                </a:solidFill>
              </a:rPr>
              <a:t>. This word is translated as both angel and </a:t>
            </a:r>
            <a:r>
              <a:rPr lang="en-US" b="1" u="sng" dirty="0">
                <a:solidFill>
                  <a:srgbClr val="FFFF99"/>
                </a:solidFill>
              </a:rPr>
              <a:t>messenger</a:t>
            </a:r>
            <a:r>
              <a:rPr lang="en-US" sz="2800" dirty="0">
                <a:solidFill>
                  <a:srgbClr val="FFFF99"/>
                </a:solidFill>
              </a:rPr>
              <a:t> </a:t>
            </a:r>
            <a:r>
              <a:rPr lang="en-US" sz="2800" dirty="0">
                <a:solidFill>
                  <a:schemeClr val="bg1"/>
                </a:solidFill>
              </a:rPr>
              <a:t>and many times throughout the New Testament refers to a human messenger. So using our language tools and context tools, we determine that the recipient of the letters to the churches is most likely the </a:t>
            </a:r>
            <a:r>
              <a:rPr lang="en-US" b="1" u="sng" dirty="0">
                <a:solidFill>
                  <a:srgbClr val="FFFF99"/>
                </a:solidFill>
              </a:rPr>
              <a:t>pastor</a:t>
            </a:r>
            <a:r>
              <a:rPr lang="en-US" sz="2800" dirty="0">
                <a:solidFill>
                  <a:srgbClr val="FFFF99"/>
                </a:solidFill>
              </a:rPr>
              <a:t> </a:t>
            </a:r>
            <a:r>
              <a:rPr lang="en-US" sz="2800" dirty="0">
                <a:solidFill>
                  <a:schemeClr val="bg1"/>
                </a:solidFill>
              </a:rPr>
              <a:t>of each church and he was supposed to relay the message to the church members. </a:t>
            </a:r>
          </a:p>
        </p:txBody>
      </p:sp>
    </p:spTree>
    <p:extLst>
      <p:ext uri="{BB962C8B-B14F-4D97-AF65-F5344CB8AC3E}">
        <p14:creationId xmlns:p14="http://schemas.microsoft.com/office/powerpoint/2010/main" val="3795736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This letter is intended for the </a:t>
            </a:r>
            <a:r>
              <a:rPr lang="en-US" dirty="0" err="1">
                <a:solidFill>
                  <a:schemeClr val="bg1"/>
                </a:solidFill>
              </a:rPr>
              <a:t>Laodicean</a:t>
            </a:r>
            <a:r>
              <a:rPr lang="en-US" dirty="0">
                <a:solidFill>
                  <a:schemeClr val="bg1"/>
                </a:solidFill>
              </a:rPr>
              <a:t> church. Using a simple word search, we find that Laodicea is also mentioned in the book of Colossians.</a:t>
            </a:r>
          </a:p>
          <a:p>
            <a:r>
              <a:rPr lang="en-US" b="1" i="1" dirty="0">
                <a:solidFill>
                  <a:schemeClr val="bg1"/>
                </a:solidFill>
              </a:rPr>
              <a:t>Colossians 2:1 – For I want you to know what a great conflict I have for you and those in Laodicea, and for as many as have not seen my face in the flesh,</a:t>
            </a:r>
            <a:endParaRPr lang="en-US" dirty="0">
              <a:solidFill>
                <a:schemeClr val="bg1"/>
              </a:solidFill>
            </a:endParaRPr>
          </a:p>
        </p:txBody>
      </p:sp>
    </p:spTree>
    <p:extLst>
      <p:ext uri="{BB962C8B-B14F-4D97-AF65-F5344CB8AC3E}">
        <p14:creationId xmlns:p14="http://schemas.microsoft.com/office/powerpoint/2010/main" val="1877264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i="1" dirty="0">
                <a:solidFill>
                  <a:schemeClr val="bg1"/>
                </a:solidFill>
              </a:rPr>
              <a:t>Colossians 4:13-18 - For I bear him witness that he has a great zeal for you, and those who are in Laodicea, and those in Hierapolis. 14 Luke the beloved physician and Demas greet you. 15 Greet the brethren who are in Laodicea, and </a:t>
            </a:r>
            <a:r>
              <a:rPr lang="en-US" sz="3000" b="1" i="1" dirty="0" err="1">
                <a:solidFill>
                  <a:schemeClr val="bg1"/>
                </a:solidFill>
              </a:rPr>
              <a:t>Nymphas</a:t>
            </a:r>
            <a:r>
              <a:rPr lang="en-US" sz="3000" b="1" i="1" dirty="0">
                <a:solidFill>
                  <a:schemeClr val="bg1"/>
                </a:solidFill>
              </a:rPr>
              <a:t> and the church that is in his house.16 Now when this epistle is read among you, see that it is read also in the church of the </a:t>
            </a:r>
            <a:r>
              <a:rPr lang="en-US" sz="3000" b="1" i="1" dirty="0" err="1">
                <a:solidFill>
                  <a:schemeClr val="bg1"/>
                </a:solidFill>
              </a:rPr>
              <a:t>Laodiceans</a:t>
            </a:r>
            <a:r>
              <a:rPr lang="en-US" sz="3000" b="1" i="1" dirty="0">
                <a:solidFill>
                  <a:schemeClr val="bg1"/>
                </a:solidFill>
              </a:rPr>
              <a:t>, and that you likewise read the epistle from Laodicea. </a:t>
            </a:r>
            <a:endParaRPr lang="en-US" sz="3000" dirty="0">
              <a:solidFill>
                <a:schemeClr val="bg1"/>
              </a:solidFill>
            </a:endParaRPr>
          </a:p>
        </p:txBody>
      </p:sp>
    </p:spTree>
    <p:extLst>
      <p:ext uri="{BB962C8B-B14F-4D97-AF65-F5344CB8AC3E}">
        <p14:creationId xmlns:p14="http://schemas.microsoft.com/office/powerpoint/2010/main" val="3228039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14b ‘These things says the Amen, the Faithful and True Witness, the Beginning of the creation of God: </a:t>
            </a:r>
            <a:r>
              <a:rPr lang="en-US" dirty="0">
                <a:solidFill>
                  <a:schemeClr val="bg1"/>
                </a:solidFill>
              </a:rPr>
              <a:t>- </a:t>
            </a:r>
          </a:p>
          <a:p>
            <a:r>
              <a:rPr lang="en-US" b="1" dirty="0">
                <a:solidFill>
                  <a:schemeClr val="bg1"/>
                </a:solidFill>
              </a:rPr>
              <a:t>The Amen – </a:t>
            </a:r>
            <a:r>
              <a:rPr lang="en-US" dirty="0">
                <a:solidFill>
                  <a:schemeClr val="bg1"/>
                </a:solidFill>
              </a:rPr>
              <a:t>Signifies both the true unchangeable nature of the Speaker, and the unchanging message of God’s Word. This Hebrew word is literally translated “</a:t>
            </a:r>
            <a:r>
              <a:rPr lang="en-US" b="1" u="sng" dirty="0"/>
              <a:t>truth</a:t>
            </a:r>
            <a:r>
              <a:rPr lang="en-US" dirty="0">
                <a:solidFill>
                  <a:schemeClr val="bg1"/>
                </a:solidFill>
              </a:rPr>
              <a:t>” or “believe.”</a:t>
            </a: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994159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14b ‘These things says the Amen, the Faithful and True Witness, the Beginning of the creation of God: </a:t>
            </a:r>
            <a:r>
              <a:rPr lang="en-US" dirty="0">
                <a:solidFill>
                  <a:schemeClr val="bg1"/>
                </a:solidFill>
              </a:rPr>
              <a:t>- </a:t>
            </a:r>
          </a:p>
          <a:p>
            <a:r>
              <a:rPr lang="en-US" b="1" dirty="0">
                <a:solidFill>
                  <a:schemeClr val="bg1"/>
                </a:solidFill>
              </a:rPr>
              <a:t>The Amen – </a:t>
            </a:r>
            <a:r>
              <a:rPr lang="en-US" dirty="0">
                <a:solidFill>
                  <a:schemeClr val="bg1"/>
                </a:solidFill>
              </a:rPr>
              <a:t>Signifies both the true unchangeable nature of the Speaker, and the unchanging message of God’s Word. This Hebrew word is literally translated “</a:t>
            </a:r>
            <a:r>
              <a:rPr lang="en-US" b="1" u="sng" dirty="0">
                <a:solidFill>
                  <a:srgbClr val="FFFF99"/>
                </a:solidFill>
              </a:rPr>
              <a:t>truth</a:t>
            </a:r>
            <a:r>
              <a:rPr lang="en-US" dirty="0">
                <a:solidFill>
                  <a:schemeClr val="bg1"/>
                </a:solidFill>
              </a:rPr>
              <a:t>” or “believe.”</a:t>
            </a: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1518451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So the speaker addressing the </a:t>
            </a:r>
            <a:r>
              <a:rPr lang="en-US" dirty="0" err="1">
                <a:solidFill>
                  <a:schemeClr val="bg1"/>
                </a:solidFill>
              </a:rPr>
              <a:t>Laodicean</a:t>
            </a:r>
            <a:r>
              <a:rPr lang="en-US" dirty="0">
                <a:solidFill>
                  <a:schemeClr val="bg1"/>
                </a:solidFill>
              </a:rPr>
              <a:t> church is “The Truth.”</a:t>
            </a:r>
          </a:p>
          <a:p>
            <a:r>
              <a:rPr lang="en-US" b="1" i="1" dirty="0">
                <a:solidFill>
                  <a:schemeClr val="bg1"/>
                </a:solidFill>
              </a:rPr>
              <a:t>John 14:6 - Jesus said to him, “I am the way, the truth, and the life. No one comes to the Father except through Me</a:t>
            </a:r>
            <a:r>
              <a:rPr lang="en-US" b="1" i="1"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16968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900" dirty="0">
                <a:solidFill>
                  <a:schemeClr val="bg1"/>
                </a:solidFill>
              </a:rPr>
              <a:t>As we are completing our study of the letters to the seven churches as found in Revelation 2-3, let us remember that these messages that Jesus sent through the Apostle </a:t>
            </a:r>
            <a:r>
              <a:rPr lang="en-US" sz="2900" b="1" u="sng" dirty="0">
                <a:solidFill>
                  <a:srgbClr val="FFFF99"/>
                </a:solidFill>
              </a:rPr>
              <a:t>John</a:t>
            </a:r>
            <a:r>
              <a:rPr lang="en-US" sz="2900" dirty="0">
                <a:solidFill>
                  <a:srgbClr val="FFFF99"/>
                </a:solidFill>
              </a:rPr>
              <a:t> </a:t>
            </a:r>
            <a:r>
              <a:rPr lang="en-US" sz="2900" dirty="0">
                <a:solidFill>
                  <a:schemeClr val="bg1"/>
                </a:solidFill>
              </a:rPr>
              <a:t>have a three part meaning.</a:t>
            </a:r>
          </a:p>
          <a:p>
            <a:pPr lvl="1"/>
            <a:r>
              <a:rPr lang="en-US" sz="2900" dirty="0" smtClean="0">
                <a:solidFill>
                  <a:schemeClr val="bg1"/>
                </a:solidFill>
              </a:rPr>
              <a:t>There </a:t>
            </a:r>
            <a:r>
              <a:rPr lang="en-US" sz="2900" dirty="0">
                <a:solidFill>
                  <a:schemeClr val="bg1"/>
                </a:solidFill>
              </a:rPr>
              <a:t>was a message to the local church at the end of the 1</a:t>
            </a:r>
            <a:r>
              <a:rPr lang="en-US" sz="2900" baseline="30000" dirty="0">
                <a:solidFill>
                  <a:schemeClr val="bg1"/>
                </a:solidFill>
              </a:rPr>
              <a:t>st</a:t>
            </a:r>
            <a:r>
              <a:rPr lang="en-US" sz="2900" dirty="0">
                <a:solidFill>
                  <a:schemeClr val="bg1"/>
                </a:solidFill>
              </a:rPr>
              <a:t> century A.D.</a:t>
            </a:r>
          </a:p>
          <a:p>
            <a:pPr lvl="1"/>
            <a:r>
              <a:rPr lang="en-US" sz="2900" dirty="0">
                <a:solidFill>
                  <a:schemeClr val="bg1"/>
                </a:solidFill>
              </a:rPr>
              <a:t>There was a message concerning the historical development of the church.</a:t>
            </a:r>
          </a:p>
          <a:p>
            <a:pPr lvl="1"/>
            <a:r>
              <a:rPr lang="en-US" sz="2900" dirty="0">
                <a:solidFill>
                  <a:schemeClr val="bg1"/>
                </a:solidFill>
              </a:rPr>
              <a:t>There is a message to churches and believers today.</a:t>
            </a:r>
          </a:p>
        </p:txBody>
      </p:sp>
    </p:spTree>
    <p:extLst>
      <p:ext uri="{BB962C8B-B14F-4D97-AF65-F5344CB8AC3E}">
        <p14:creationId xmlns:p14="http://schemas.microsoft.com/office/powerpoint/2010/main" val="4150641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The Faithful and True Witness – </a:t>
            </a:r>
            <a:r>
              <a:rPr lang="en-US" dirty="0">
                <a:solidFill>
                  <a:schemeClr val="bg1"/>
                </a:solidFill>
              </a:rPr>
              <a:t>All the Old Testament promises of forgiveness, mercy, lovingkindness, grace, hope and eternal life are bound up in Jesus Christ’s life, death, and resurrection. He is the Faithful and True Witness because He is the One who confirmed all of God’s promises. He is </a:t>
            </a:r>
            <a:r>
              <a:rPr lang="en-US" b="1" u="sng" dirty="0"/>
              <a:t>completely</a:t>
            </a:r>
            <a:r>
              <a:rPr lang="en-US" dirty="0"/>
              <a:t> </a:t>
            </a:r>
            <a:r>
              <a:rPr lang="en-US" dirty="0">
                <a:solidFill>
                  <a:schemeClr val="bg1"/>
                </a:solidFill>
              </a:rPr>
              <a:t>trustworthy, perfectly accurate, and His testimony is always reliable.</a:t>
            </a:r>
          </a:p>
        </p:txBody>
      </p:sp>
    </p:spTree>
    <p:extLst>
      <p:ext uri="{BB962C8B-B14F-4D97-AF65-F5344CB8AC3E}">
        <p14:creationId xmlns:p14="http://schemas.microsoft.com/office/powerpoint/2010/main" val="2294403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The Faithful and True Witness – </a:t>
            </a:r>
            <a:r>
              <a:rPr lang="en-US" dirty="0">
                <a:solidFill>
                  <a:schemeClr val="bg1"/>
                </a:solidFill>
              </a:rPr>
              <a:t>All the Old Testament promises of forgiveness, mercy, lovingkindness, grace, hope and eternal life are bound up in Jesus Christ’s life, death, and resurrection. He is the Faithful and True Witness because He is the One who confirmed all of God’s promises. He is </a:t>
            </a:r>
            <a:r>
              <a:rPr lang="en-US" b="1" u="sng" dirty="0">
                <a:solidFill>
                  <a:srgbClr val="FFFF99"/>
                </a:solidFill>
              </a:rPr>
              <a:t>completely</a:t>
            </a:r>
            <a:r>
              <a:rPr lang="en-US" dirty="0">
                <a:solidFill>
                  <a:srgbClr val="FFFF99"/>
                </a:solidFill>
              </a:rPr>
              <a:t> </a:t>
            </a:r>
            <a:r>
              <a:rPr lang="en-US" dirty="0">
                <a:solidFill>
                  <a:schemeClr val="bg1"/>
                </a:solidFill>
              </a:rPr>
              <a:t>trustworthy, perfectly accurate, and His testimony is always reliable.</a:t>
            </a:r>
          </a:p>
        </p:txBody>
      </p:sp>
    </p:spTree>
    <p:extLst>
      <p:ext uri="{BB962C8B-B14F-4D97-AF65-F5344CB8AC3E}">
        <p14:creationId xmlns:p14="http://schemas.microsoft.com/office/powerpoint/2010/main" val="2617966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From Adam to present day, there has been only one. Every other witness except Christ has </a:t>
            </a:r>
            <a:r>
              <a:rPr lang="en-US" b="1" u="sng" dirty="0"/>
              <a:t>failed</a:t>
            </a:r>
            <a:r>
              <a:rPr lang="en-US" dirty="0"/>
              <a:t> </a:t>
            </a:r>
            <a:r>
              <a:rPr lang="en-US" dirty="0">
                <a:solidFill>
                  <a:schemeClr val="bg1"/>
                </a:solidFill>
              </a:rPr>
              <a:t>in one way or another.</a:t>
            </a:r>
          </a:p>
          <a:p>
            <a:r>
              <a:rPr lang="en-US" b="1" i="1" dirty="0">
                <a:solidFill>
                  <a:schemeClr val="bg1"/>
                </a:solidFill>
              </a:rPr>
              <a:t>Hebrews 4:15 -  For we do not have a High Priest who cannot sympathize with our weaknesses, but was in all points tempted as we are, yet without sin.</a:t>
            </a:r>
            <a:endParaRPr lang="en-US" dirty="0">
              <a:solidFill>
                <a:schemeClr val="bg1"/>
              </a:solidFill>
            </a:endParaRPr>
          </a:p>
        </p:txBody>
      </p:sp>
    </p:spTree>
    <p:extLst>
      <p:ext uri="{BB962C8B-B14F-4D97-AF65-F5344CB8AC3E}">
        <p14:creationId xmlns:p14="http://schemas.microsoft.com/office/powerpoint/2010/main" val="2198213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From Adam to present day, there has been only one. Every other witness except Christ has </a:t>
            </a:r>
            <a:r>
              <a:rPr lang="en-US" b="1" u="sng" dirty="0">
                <a:solidFill>
                  <a:srgbClr val="FFFF99"/>
                </a:solidFill>
              </a:rPr>
              <a:t>failed</a:t>
            </a:r>
            <a:r>
              <a:rPr lang="en-US" dirty="0">
                <a:solidFill>
                  <a:srgbClr val="FFFF99"/>
                </a:solidFill>
              </a:rPr>
              <a:t> </a:t>
            </a:r>
            <a:r>
              <a:rPr lang="en-US" dirty="0">
                <a:solidFill>
                  <a:schemeClr val="bg1"/>
                </a:solidFill>
              </a:rPr>
              <a:t>in one way or another.</a:t>
            </a:r>
          </a:p>
          <a:p>
            <a:r>
              <a:rPr lang="en-US" b="1" i="1" dirty="0">
                <a:solidFill>
                  <a:schemeClr val="bg1"/>
                </a:solidFill>
              </a:rPr>
              <a:t>Hebrews 4:15 -  For we do not have a High Priest who cannot sympathize with our weaknesses, but was in all points tempted as we are, yet without sin.</a:t>
            </a:r>
            <a:endParaRPr lang="en-US" dirty="0">
              <a:solidFill>
                <a:schemeClr val="bg1"/>
              </a:solidFill>
            </a:endParaRPr>
          </a:p>
        </p:txBody>
      </p:sp>
    </p:spTree>
    <p:extLst>
      <p:ext uri="{BB962C8B-B14F-4D97-AF65-F5344CB8AC3E}">
        <p14:creationId xmlns:p14="http://schemas.microsoft.com/office/powerpoint/2010/main" val="31286504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The Beginning of the creation of God – </a:t>
            </a:r>
            <a:r>
              <a:rPr lang="en-US" dirty="0">
                <a:solidFill>
                  <a:schemeClr val="bg1"/>
                </a:solidFill>
              </a:rPr>
              <a:t>The English translation is somewhat ambiguous and misleading. As a result, false teachers seeking to deny Christ’s </a:t>
            </a:r>
            <a:r>
              <a:rPr lang="en-US" b="1" u="sng" dirty="0"/>
              <a:t>deity</a:t>
            </a:r>
            <a:r>
              <a:rPr lang="en-US" dirty="0"/>
              <a:t> </a:t>
            </a:r>
            <a:r>
              <a:rPr lang="en-US" dirty="0">
                <a:solidFill>
                  <a:schemeClr val="bg1"/>
                </a:solidFill>
              </a:rPr>
              <a:t>have attempted to use this verse to prove He is a created being. Using our language tools and comparing Scripture with Scripture, we see that there is no ambiguity in the meaning of this word. </a:t>
            </a:r>
          </a:p>
        </p:txBody>
      </p:sp>
    </p:spTree>
    <p:extLst>
      <p:ext uri="{BB962C8B-B14F-4D97-AF65-F5344CB8AC3E}">
        <p14:creationId xmlns:p14="http://schemas.microsoft.com/office/powerpoint/2010/main" val="22630347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The Beginning of the creation of God – </a:t>
            </a:r>
            <a:r>
              <a:rPr lang="en-US" dirty="0">
                <a:solidFill>
                  <a:schemeClr val="bg1"/>
                </a:solidFill>
              </a:rPr>
              <a:t>The English translation is somewhat ambiguous and misleading. As a result, false teachers seeking to deny Christ’s </a:t>
            </a:r>
            <a:r>
              <a:rPr lang="en-US" b="1" u="sng" dirty="0">
                <a:solidFill>
                  <a:srgbClr val="FFFF99"/>
                </a:solidFill>
              </a:rPr>
              <a:t>deity</a:t>
            </a:r>
            <a:r>
              <a:rPr lang="en-US" dirty="0">
                <a:solidFill>
                  <a:srgbClr val="FFFF99"/>
                </a:solidFill>
              </a:rPr>
              <a:t> </a:t>
            </a:r>
            <a:r>
              <a:rPr lang="en-US" dirty="0">
                <a:solidFill>
                  <a:schemeClr val="bg1"/>
                </a:solidFill>
              </a:rPr>
              <a:t>have attempted to use this verse to prove He is a created being. Using our language tools and comparing Scripture with Scripture, we see that there is no ambiguity in the meaning of this word. </a:t>
            </a:r>
          </a:p>
        </p:txBody>
      </p:sp>
    </p:spTree>
    <p:extLst>
      <p:ext uri="{BB962C8B-B14F-4D97-AF65-F5344CB8AC3E}">
        <p14:creationId xmlns:p14="http://schemas.microsoft.com/office/powerpoint/2010/main" val="2600138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The Greek word is </a:t>
            </a:r>
            <a:r>
              <a:rPr lang="en-US" sz="3000" dirty="0" err="1">
                <a:solidFill>
                  <a:schemeClr val="bg1"/>
                </a:solidFill>
              </a:rPr>
              <a:t>arche</a:t>
            </a:r>
            <a:r>
              <a:rPr lang="en-US" sz="3000" dirty="0">
                <a:solidFill>
                  <a:schemeClr val="bg1"/>
                </a:solidFill>
              </a:rPr>
              <a:t>, which is defined as a starting point, </a:t>
            </a:r>
            <a:r>
              <a:rPr lang="en-US" sz="3000" b="1" u="sng" dirty="0"/>
              <a:t>origin</a:t>
            </a:r>
            <a:r>
              <a:rPr lang="en-US" sz="3000" dirty="0">
                <a:solidFill>
                  <a:schemeClr val="bg1"/>
                </a:solidFill>
              </a:rPr>
              <a:t>, or source. Arche (Beginning) does not mean that Christ was the first person God created, but rather that Christ Himself is the </a:t>
            </a:r>
            <a:r>
              <a:rPr lang="en-US" sz="3000" b="1" u="sng" dirty="0"/>
              <a:t>source</a:t>
            </a:r>
            <a:r>
              <a:rPr lang="en-US" sz="3000" dirty="0"/>
              <a:t> </a:t>
            </a:r>
            <a:r>
              <a:rPr lang="en-US" sz="3000" dirty="0">
                <a:solidFill>
                  <a:schemeClr val="bg1"/>
                </a:solidFill>
              </a:rPr>
              <a:t>or origin of creation. </a:t>
            </a:r>
          </a:p>
          <a:p>
            <a:r>
              <a:rPr lang="en-US" sz="3000" b="1" i="1" dirty="0">
                <a:solidFill>
                  <a:schemeClr val="bg1"/>
                </a:solidFill>
              </a:rPr>
              <a:t>John 1:1-3 -  In the beginning was the Word, and the Word was with God, and the Word was God. 2</a:t>
            </a:r>
            <a:r>
              <a:rPr lang="en-US" sz="3000" b="1" i="1" baseline="30000" dirty="0">
                <a:solidFill>
                  <a:schemeClr val="bg1"/>
                </a:solidFill>
              </a:rPr>
              <a:t> </a:t>
            </a:r>
            <a:r>
              <a:rPr lang="en-US" sz="3000" b="1" i="1" dirty="0">
                <a:solidFill>
                  <a:schemeClr val="bg1"/>
                </a:solidFill>
              </a:rPr>
              <a:t>He was in the beginning with God. 3 All things were made through Him, and without Him nothing was made that was made.</a:t>
            </a:r>
            <a:endParaRPr lang="en-US" sz="3000" dirty="0">
              <a:solidFill>
                <a:schemeClr val="bg1"/>
              </a:solidFill>
            </a:endParaRPr>
          </a:p>
        </p:txBody>
      </p:sp>
    </p:spTree>
    <p:extLst>
      <p:ext uri="{BB962C8B-B14F-4D97-AF65-F5344CB8AC3E}">
        <p14:creationId xmlns:p14="http://schemas.microsoft.com/office/powerpoint/2010/main" val="19077209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The Greek word is </a:t>
            </a:r>
            <a:r>
              <a:rPr lang="en-US" sz="3000" dirty="0" err="1">
                <a:solidFill>
                  <a:schemeClr val="bg1"/>
                </a:solidFill>
              </a:rPr>
              <a:t>arche</a:t>
            </a:r>
            <a:r>
              <a:rPr lang="en-US" sz="3000" dirty="0">
                <a:solidFill>
                  <a:schemeClr val="bg1"/>
                </a:solidFill>
              </a:rPr>
              <a:t>, which is defined as a starting point, </a:t>
            </a:r>
            <a:r>
              <a:rPr lang="en-US" sz="3000" b="1" u="sng" dirty="0">
                <a:solidFill>
                  <a:srgbClr val="FFFF99"/>
                </a:solidFill>
              </a:rPr>
              <a:t>origin</a:t>
            </a:r>
            <a:r>
              <a:rPr lang="en-US" sz="3000" dirty="0">
                <a:solidFill>
                  <a:schemeClr val="bg1"/>
                </a:solidFill>
              </a:rPr>
              <a:t>, or source. Arche (Beginning) does not mean that Christ was the first person God created, but rather that Christ Himself is the </a:t>
            </a:r>
            <a:r>
              <a:rPr lang="en-US" sz="3000" b="1" u="sng" dirty="0"/>
              <a:t>source</a:t>
            </a:r>
            <a:r>
              <a:rPr lang="en-US" sz="3000" dirty="0"/>
              <a:t> </a:t>
            </a:r>
            <a:r>
              <a:rPr lang="en-US" sz="3000" dirty="0">
                <a:solidFill>
                  <a:schemeClr val="bg1"/>
                </a:solidFill>
              </a:rPr>
              <a:t>or origin of creation. </a:t>
            </a:r>
          </a:p>
          <a:p>
            <a:r>
              <a:rPr lang="en-US" sz="3000" b="1" i="1" dirty="0">
                <a:solidFill>
                  <a:schemeClr val="bg1"/>
                </a:solidFill>
              </a:rPr>
              <a:t>John 1:1-3 -  In the beginning was the Word, and the Word was with God, and the Word was God. 2</a:t>
            </a:r>
            <a:r>
              <a:rPr lang="en-US" sz="3000" b="1" i="1" baseline="30000" dirty="0">
                <a:solidFill>
                  <a:schemeClr val="bg1"/>
                </a:solidFill>
              </a:rPr>
              <a:t> </a:t>
            </a:r>
            <a:r>
              <a:rPr lang="en-US" sz="3000" b="1" i="1" dirty="0">
                <a:solidFill>
                  <a:schemeClr val="bg1"/>
                </a:solidFill>
              </a:rPr>
              <a:t>He was in the beginning with God. 3 All things were made through Him, and without Him nothing was made that was made.</a:t>
            </a:r>
            <a:endParaRPr lang="en-US" sz="3000" dirty="0">
              <a:solidFill>
                <a:schemeClr val="bg1"/>
              </a:solidFill>
            </a:endParaRPr>
          </a:p>
        </p:txBody>
      </p:sp>
    </p:spTree>
    <p:extLst>
      <p:ext uri="{BB962C8B-B14F-4D97-AF65-F5344CB8AC3E}">
        <p14:creationId xmlns:p14="http://schemas.microsoft.com/office/powerpoint/2010/main" val="22893039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dirty="0">
                <a:solidFill>
                  <a:schemeClr val="bg1"/>
                </a:solidFill>
              </a:rPr>
              <a:t>The Greek word is </a:t>
            </a:r>
            <a:r>
              <a:rPr lang="en-US" sz="3000" dirty="0" err="1">
                <a:solidFill>
                  <a:schemeClr val="bg1"/>
                </a:solidFill>
              </a:rPr>
              <a:t>arche</a:t>
            </a:r>
            <a:r>
              <a:rPr lang="en-US" sz="3000" dirty="0">
                <a:solidFill>
                  <a:schemeClr val="bg1"/>
                </a:solidFill>
              </a:rPr>
              <a:t>, which is defined as a starting point, </a:t>
            </a:r>
            <a:r>
              <a:rPr lang="en-US" sz="3000" b="1" u="sng" dirty="0">
                <a:solidFill>
                  <a:srgbClr val="FFFF99"/>
                </a:solidFill>
              </a:rPr>
              <a:t>origin</a:t>
            </a:r>
            <a:r>
              <a:rPr lang="en-US" sz="3000" dirty="0">
                <a:solidFill>
                  <a:schemeClr val="bg1"/>
                </a:solidFill>
              </a:rPr>
              <a:t>, or source. Arche (Beginning) does not mean that Christ was the first person God created, but rather that Christ Himself is the </a:t>
            </a:r>
            <a:r>
              <a:rPr lang="en-US" sz="3000" b="1" u="sng" dirty="0">
                <a:solidFill>
                  <a:srgbClr val="FFFF99"/>
                </a:solidFill>
              </a:rPr>
              <a:t>source</a:t>
            </a:r>
            <a:r>
              <a:rPr lang="en-US" sz="3000" dirty="0">
                <a:solidFill>
                  <a:srgbClr val="FFFF99"/>
                </a:solidFill>
              </a:rPr>
              <a:t> </a:t>
            </a:r>
            <a:r>
              <a:rPr lang="en-US" sz="3000" dirty="0">
                <a:solidFill>
                  <a:schemeClr val="bg1"/>
                </a:solidFill>
              </a:rPr>
              <a:t>or origin of creation. </a:t>
            </a:r>
          </a:p>
          <a:p>
            <a:r>
              <a:rPr lang="en-US" sz="3000" b="1" i="1" dirty="0">
                <a:solidFill>
                  <a:schemeClr val="bg1"/>
                </a:solidFill>
              </a:rPr>
              <a:t>John 1:1-3 -  In the beginning was the Word, and the Word was with God, and the Word was God. 2</a:t>
            </a:r>
            <a:r>
              <a:rPr lang="en-US" sz="3000" b="1" i="1" baseline="30000" dirty="0">
                <a:solidFill>
                  <a:schemeClr val="bg1"/>
                </a:solidFill>
              </a:rPr>
              <a:t> </a:t>
            </a:r>
            <a:r>
              <a:rPr lang="en-US" sz="3000" b="1" i="1" dirty="0">
                <a:solidFill>
                  <a:schemeClr val="bg1"/>
                </a:solidFill>
              </a:rPr>
              <a:t>He was in the beginning with God. 3 All things were made through Him, and without Him nothing was made that was made.</a:t>
            </a:r>
            <a:endParaRPr lang="en-US" sz="3000" dirty="0">
              <a:solidFill>
                <a:schemeClr val="bg1"/>
              </a:solidFill>
            </a:endParaRPr>
          </a:p>
        </p:txBody>
      </p:sp>
    </p:spTree>
    <p:extLst>
      <p:ext uri="{BB962C8B-B14F-4D97-AF65-F5344CB8AC3E}">
        <p14:creationId xmlns:p14="http://schemas.microsoft.com/office/powerpoint/2010/main" val="1539887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800" b="1" i="1" dirty="0">
                <a:solidFill>
                  <a:schemeClr val="bg1"/>
                </a:solidFill>
              </a:rPr>
              <a:t>15 - 16 “I know your works, that you are neither cold nor hot. I could wish you were cold or hot. 16 So then, because you are lukewarm, and neither cold nor hot, I will vomit you out of My mouth. </a:t>
            </a:r>
            <a:r>
              <a:rPr lang="en-US" sz="2800" dirty="0">
                <a:solidFill>
                  <a:schemeClr val="bg1"/>
                </a:solidFill>
              </a:rPr>
              <a:t>– It is likely that Christ’s metaphorical language here is drawn from Laodicea’s poor </a:t>
            </a:r>
            <a:r>
              <a:rPr lang="en-US" b="1" u="sng" dirty="0"/>
              <a:t>water</a:t>
            </a:r>
            <a:r>
              <a:rPr lang="en-US" sz="2800" dirty="0"/>
              <a:t> </a:t>
            </a:r>
            <a:r>
              <a:rPr lang="en-US" sz="2800" dirty="0">
                <a:solidFill>
                  <a:schemeClr val="bg1"/>
                </a:solidFill>
              </a:rPr>
              <a:t>supply issue. Let me explain. Earlier we mentioned that Laodicea was one of a triad of cities located in the </a:t>
            </a:r>
            <a:r>
              <a:rPr lang="en-US" sz="2800" dirty="0" err="1">
                <a:solidFill>
                  <a:schemeClr val="bg1"/>
                </a:solidFill>
              </a:rPr>
              <a:t>Lycus</a:t>
            </a:r>
            <a:r>
              <a:rPr lang="en-US" sz="2800" dirty="0">
                <a:solidFill>
                  <a:schemeClr val="bg1"/>
                </a:solidFill>
              </a:rPr>
              <a:t> Valley. The other two cities we mentioned were </a:t>
            </a:r>
            <a:r>
              <a:rPr lang="en-US" sz="2800" dirty="0" err="1">
                <a:solidFill>
                  <a:schemeClr val="bg1"/>
                </a:solidFill>
              </a:rPr>
              <a:t>Colosse</a:t>
            </a:r>
            <a:r>
              <a:rPr lang="en-US" sz="2800" dirty="0">
                <a:solidFill>
                  <a:schemeClr val="bg1"/>
                </a:solidFill>
              </a:rPr>
              <a:t> and Hierapolis. We actually see them mentioned together in Colossians 4:13. Below is a synopsis of the water supply in each of the cities;</a:t>
            </a:r>
          </a:p>
        </p:txBody>
      </p:sp>
    </p:spTree>
    <p:extLst>
      <p:ext uri="{BB962C8B-B14F-4D97-AF65-F5344CB8AC3E}">
        <p14:creationId xmlns:p14="http://schemas.microsoft.com/office/powerpoint/2010/main" val="4058276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message to the </a:t>
            </a:r>
            <a:r>
              <a:rPr lang="en-US" dirty="0" err="1">
                <a:solidFill>
                  <a:schemeClr val="bg1"/>
                </a:solidFill>
              </a:rPr>
              <a:t>Laodicean</a:t>
            </a:r>
            <a:r>
              <a:rPr lang="en-US" dirty="0">
                <a:solidFill>
                  <a:schemeClr val="bg1"/>
                </a:solidFill>
              </a:rPr>
              <a:t> church is especially </a:t>
            </a:r>
            <a:r>
              <a:rPr lang="en-US" b="1" u="sng" dirty="0"/>
              <a:t>relevant</a:t>
            </a:r>
            <a:r>
              <a:rPr lang="en-US" dirty="0"/>
              <a:t> </a:t>
            </a:r>
            <a:r>
              <a:rPr lang="en-US" dirty="0">
                <a:solidFill>
                  <a:schemeClr val="bg1"/>
                </a:solidFill>
              </a:rPr>
              <a:t>to us today as this represents the historical period of the church in our own day. We live in the </a:t>
            </a:r>
            <a:r>
              <a:rPr lang="en-US" dirty="0" err="1">
                <a:solidFill>
                  <a:schemeClr val="bg1"/>
                </a:solidFill>
              </a:rPr>
              <a:t>Laodicean</a:t>
            </a:r>
            <a:r>
              <a:rPr lang="en-US" dirty="0">
                <a:solidFill>
                  <a:schemeClr val="bg1"/>
                </a:solidFill>
              </a:rPr>
              <a:t> age of the church!</a:t>
            </a:r>
          </a:p>
        </p:txBody>
      </p:sp>
    </p:spTree>
    <p:extLst>
      <p:ext uri="{BB962C8B-B14F-4D97-AF65-F5344CB8AC3E}">
        <p14:creationId xmlns:p14="http://schemas.microsoft.com/office/powerpoint/2010/main" val="14496597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800" b="1" i="1" dirty="0">
                <a:solidFill>
                  <a:schemeClr val="bg1"/>
                </a:solidFill>
              </a:rPr>
              <a:t>15 - 16 “I know your works, that you are neither cold nor hot. I could wish you were cold or hot. 16 So then, because you are lukewarm, and neither cold nor hot, I will vomit you out of My mouth. </a:t>
            </a:r>
            <a:r>
              <a:rPr lang="en-US" sz="2800" dirty="0">
                <a:solidFill>
                  <a:schemeClr val="bg1"/>
                </a:solidFill>
              </a:rPr>
              <a:t>– It is likely that Christ’s metaphorical language here is drawn from Laodicea’s poor </a:t>
            </a:r>
            <a:r>
              <a:rPr lang="en-US" b="1" u="sng" dirty="0">
                <a:solidFill>
                  <a:srgbClr val="FFFF99"/>
                </a:solidFill>
              </a:rPr>
              <a:t>water</a:t>
            </a:r>
            <a:r>
              <a:rPr lang="en-US" sz="2800" dirty="0">
                <a:solidFill>
                  <a:srgbClr val="FFFF99"/>
                </a:solidFill>
              </a:rPr>
              <a:t> </a:t>
            </a:r>
            <a:r>
              <a:rPr lang="en-US" sz="2800" dirty="0">
                <a:solidFill>
                  <a:schemeClr val="bg1"/>
                </a:solidFill>
              </a:rPr>
              <a:t>supply issue. Let me explain. Earlier we mentioned that Laodicea was one of a triad of cities located in the </a:t>
            </a:r>
            <a:r>
              <a:rPr lang="en-US" sz="2800" dirty="0" err="1">
                <a:solidFill>
                  <a:schemeClr val="bg1"/>
                </a:solidFill>
              </a:rPr>
              <a:t>Lycus</a:t>
            </a:r>
            <a:r>
              <a:rPr lang="en-US" sz="2800" dirty="0">
                <a:solidFill>
                  <a:schemeClr val="bg1"/>
                </a:solidFill>
              </a:rPr>
              <a:t> Valley. The other two cities we mentioned were </a:t>
            </a:r>
            <a:r>
              <a:rPr lang="en-US" sz="2800" dirty="0" err="1">
                <a:solidFill>
                  <a:schemeClr val="bg1"/>
                </a:solidFill>
              </a:rPr>
              <a:t>Colosse</a:t>
            </a:r>
            <a:r>
              <a:rPr lang="en-US" sz="2800" dirty="0">
                <a:solidFill>
                  <a:schemeClr val="bg1"/>
                </a:solidFill>
              </a:rPr>
              <a:t> and Hierapolis. We actually see them mentioned together in Colossians 4:13. Below is a synopsis of the water supply in each of the cities;</a:t>
            </a:r>
          </a:p>
        </p:txBody>
      </p:sp>
    </p:spTree>
    <p:extLst>
      <p:ext uri="{BB962C8B-B14F-4D97-AF65-F5344CB8AC3E}">
        <p14:creationId xmlns:p14="http://schemas.microsoft.com/office/powerpoint/2010/main" val="14943047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err="1">
                <a:solidFill>
                  <a:schemeClr val="bg1"/>
                </a:solidFill>
              </a:rPr>
              <a:t>Colosse</a:t>
            </a:r>
            <a:r>
              <a:rPr lang="en-US" b="1" dirty="0">
                <a:solidFill>
                  <a:schemeClr val="bg1"/>
                </a:solidFill>
              </a:rPr>
              <a:t> </a:t>
            </a:r>
            <a:r>
              <a:rPr lang="en-US" dirty="0">
                <a:solidFill>
                  <a:schemeClr val="bg1"/>
                </a:solidFill>
              </a:rPr>
              <a:t>had access to a </a:t>
            </a:r>
            <a:r>
              <a:rPr lang="en-US" b="1" u="sng" dirty="0"/>
              <a:t>cold</a:t>
            </a:r>
            <a:r>
              <a:rPr lang="en-US" dirty="0"/>
              <a:t> </a:t>
            </a:r>
            <a:r>
              <a:rPr lang="en-US" dirty="0">
                <a:solidFill>
                  <a:schemeClr val="bg1"/>
                </a:solidFill>
              </a:rPr>
              <a:t>spring that flowed from the side of a nearby mountain. This water supply was boasted to be the finest supply of cold water in the region.</a:t>
            </a:r>
          </a:p>
          <a:p>
            <a:r>
              <a:rPr lang="en-US" b="1" dirty="0" err="1">
                <a:solidFill>
                  <a:schemeClr val="bg1"/>
                </a:solidFill>
              </a:rPr>
              <a:t>Heirapolis</a:t>
            </a:r>
            <a:r>
              <a:rPr lang="en-US" b="1" dirty="0">
                <a:solidFill>
                  <a:schemeClr val="bg1"/>
                </a:solidFill>
              </a:rPr>
              <a:t> </a:t>
            </a:r>
            <a:r>
              <a:rPr lang="en-US" dirty="0">
                <a:solidFill>
                  <a:schemeClr val="bg1"/>
                </a:solidFill>
              </a:rPr>
              <a:t>was also known as a spa. Famous for its </a:t>
            </a:r>
            <a:r>
              <a:rPr lang="en-US" b="1" u="sng" dirty="0"/>
              <a:t>hot</a:t>
            </a:r>
            <a:r>
              <a:rPr lang="en-US" dirty="0"/>
              <a:t> </a:t>
            </a:r>
            <a:r>
              <a:rPr lang="en-US" dirty="0">
                <a:solidFill>
                  <a:schemeClr val="bg1"/>
                </a:solidFill>
              </a:rPr>
              <a:t>mineral baths which were thought to have medical and healing qualities.</a:t>
            </a:r>
          </a:p>
        </p:txBody>
      </p:sp>
    </p:spTree>
    <p:extLst>
      <p:ext uri="{BB962C8B-B14F-4D97-AF65-F5344CB8AC3E}">
        <p14:creationId xmlns:p14="http://schemas.microsoft.com/office/powerpoint/2010/main" val="33738883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err="1">
                <a:solidFill>
                  <a:schemeClr val="bg1"/>
                </a:solidFill>
              </a:rPr>
              <a:t>Colosse</a:t>
            </a:r>
            <a:r>
              <a:rPr lang="en-US" b="1" dirty="0">
                <a:solidFill>
                  <a:schemeClr val="bg1"/>
                </a:solidFill>
              </a:rPr>
              <a:t> </a:t>
            </a:r>
            <a:r>
              <a:rPr lang="en-US" dirty="0">
                <a:solidFill>
                  <a:schemeClr val="bg1"/>
                </a:solidFill>
              </a:rPr>
              <a:t>had access to a </a:t>
            </a:r>
            <a:r>
              <a:rPr lang="en-US" b="1" u="sng" dirty="0">
                <a:solidFill>
                  <a:srgbClr val="FFFF99"/>
                </a:solidFill>
              </a:rPr>
              <a:t>cold</a:t>
            </a:r>
            <a:r>
              <a:rPr lang="en-US" dirty="0">
                <a:solidFill>
                  <a:srgbClr val="FFFF99"/>
                </a:solidFill>
              </a:rPr>
              <a:t> </a:t>
            </a:r>
            <a:r>
              <a:rPr lang="en-US" dirty="0">
                <a:solidFill>
                  <a:schemeClr val="bg1"/>
                </a:solidFill>
              </a:rPr>
              <a:t>spring that flowed from the side of a nearby mountain. This water supply was boasted to be the finest supply of cold water in the region.</a:t>
            </a:r>
          </a:p>
          <a:p>
            <a:r>
              <a:rPr lang="en-US" b="1" dirty="0" err="1">
                <a:solidFill>
                  <a:schemeClr val="bg1"/>
                </a:solidFill>
              </a:rPr>
              <a:t>Heirapolis</a:t>
            </a:r>
            <a:r>
              <a:rPr lang="en-US" b="1" dirty="0">
                <a:solidFill>
                  <a:schemeClr val="bg1"/>
                </a:solidFill>
              </a:rPr>
              <a:t> </a:t>
            </a:r>
            <a:r>
              <a:rPr lang="en-US" dirty="0">
                <a:solidFill>
                  <a:schemeClr val="bg1"/>
                </a:solidFill>
              </a:rPr>
              <a:t>was also known as a spa. Famous for its </a:t>
            </a:r>
            <a:r>
              <a:rPr lang="en-US" b="1" u="sng" dirty="0"/>
              <a:t>hot</a:t>
            </a:r>
            <a:r>
              <a:rPr lang="en-US" dirty="0"/>
              <a:t> </a:t>
            </a:r>
            <a:r>
              <a:rPr lang="en-US" dirty="0">
                <a:solidFill>
                  <a:schemeClr val="bg1"/>
                </a:solidFill>
              </a:rPr>
              <a:t>mineral baths which were thought to have medical and healing qualities.</a:t>
            </a:r>
          </a:p>
        </p:txBody>
      </p:sp>
    </p:spTree>
    <p:extLst>
      <p:ext uri="{BB962C8B-B14F-4D97-AF65-F5344CB8AC3E}">
        <p14:creationId xmlns:p14="http://schemas.microsoft.com/office/powerpoint/2010/main" val="2767328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err="1">
                <a:solidFill>
                  <a:schemeClr val="bg1"/>
                </a:solidFill>
              </a:rPr>
              <a:t>Colosse</a:t>
            </a:r>
            <a:r>
              <a:rPr lang="en-US" b="1" dirty="0">
                <a:solidFill>
                  <a:schemeClr val="bg1"/>
                </a:solidFill>
              </a:rPr>
              <a:t> </a:t>
            </a:r>
            <a:r>
              <a:rPr lang="en-US" dirty="0">
                <a:solidFill>
                  <a:schemeClr val="bg1"/>
                </a:solidFill>
              </a:rPr>
              <a:t>had access to a </a:t>
            </a:r>
            <a:r>
              <a:rPr lang="en-US" b="1" u="sng" dirty="0">
                <a:solidFill>
                  <a:srgbClr val="FFFF99"/>
                </a:solidFill>
              </a:rPr>
              <a:t>cold</a:t>
            </a:r>
            <a:r>
              <a:rPr lang="en-US" dirty="0">
                <a:solidFill>
                  <a:srgbClr val="FFFF99"/>
                </a:solidFill>
              </a:rPr>
              <a:t> </a:t>
            </a:r>
            <a:r>
              <a:rPr lang="en-US" dirty="0">
                <a:solidFill>
                  <a:schemeClr val="bg1"/>
                </a:solidFill>
              </a:rPr>
              <a:t>spring that flowed from the side of a nearby mountain. This water supply was boasted to be the finest supply of cold water in the region.</a:t>
            </a:r>
          </a:p>
          <a:p>
            <a:r>
              <a:rPr lang="en-US" b="1" dirty="0" err="1">
                <a:solidFill>
                  <a:schemeClr val="bg1"/>
                </a:solidFill>
              </a:rPr>
              <a:t>Heirapolis</a:t>
            </a:r>
            <a:r>
              <a:rPr lang="en-US" b="1" dirty="0">
                <a:solidFill>
                  <a:schemeClr val="bg1"/>
                </a:solidFill>
              </a:rPr>
              <a:t> </a:t>
            </a:r>
            <a:r>
              <a:rPr lang="en-US" dirty="0">
                <a:solidFill>
                  <a:schemeClr val="bg1"/>
                </a:solidFill>
              </a:rPr>
              <a:t>was also known as a spa. Famous for its </a:t>
            </a:r>
            <a:r>
              <a:rPr lang="en-US" b="1" u="sng" dirty="0">
                <a:solidFill>
                  <a:srgbClr val="FFFF99"/>
                </a:solidFill>
              </a:rPr>
              <a:t>hot</a:t>
            </a:r>
            <a:r>
              <a:rPr lang="en-US" dirty="0">
                <a:solidFill>
                  <a:srgbClr val="FFFF99"/>
                </a:solidFill>
              </a:rPr>
              <a:t> </a:t>
            </a:r>
            <a:r>
              <a:rPr lang="en-US" dirty="0">
                <a:solidFill>
                  <a:schemeClr val="bg1"/>
                </a:solidFill>
              </a:rPr>
              <a:t>mineral baths which were thought to have medical and healing qualities.</a:t>
            </a:r>
          </a:p>
        </p:txBody>
      </p:sp>
    </p:spTree>
    <p:extLst>
      <p:ext uri="{BB962C8B-B14F-4D97-AF65-F5344CB8AC3E}">
        <p14:creationId xmlns:p14="http://schemas.microsoft.com/office/powerpoint/2010/main" val="15769409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Laodicea, </a:t>
            </a:r>
            <a:r>
              <a:rPr lang="en-US" dirty="0">
                <a:solidFill>
                  <a:schemeClr val="bg1"/>
                </a:solidFill>
              </a:rPr>
              <a:t>however,</a:t>
            </a:r>
            <a:r>
              <a:rPr lang="en-US" b="1" dirty="0">
                <a:solidFill>
                  <a:schemeClr val="bg1"/>
                </a:solidFill>
              </a:rPr>
              <a:t> </a:t>
            </a:r>
            <a:r>
              <a:rPr lang="en-US" dirty="0">
                <a:solidFill>
                  <a:schemeClr val="bg1"/>
                </a:solidFill>
              </a:rPr>
              <a:t>imported its water from the mineral springs several miles through an underground aqueduct system into the city. The water arrived foul, dirty, and tepid. It was not like the </a:t>
            </a:r>
            <a:r>
              <a:rPr lang="en-US" b="1" u="sng" dirty="0"/>
              <a:t>hot</a:t>
            </a:r>
            <a:r>
              <a:rPr lang="en-US" dirty="0"/>
              <a:t> </a:t>
            </a:r>
            <a:r>
              <a:rPr lang="en-US" dirty="0">
                <a:solidFill>
                  <a:schemeClr val="bg1"/>
                </a:solidFill>
              </a:rPr>
              <a:t>mineral springs in neighboring Hierapolis or </a:t>
            </a:r>
            <a:r>
              <a:rPr lang="en-US" b="1" u="sng" dirty="0"/>
              <a:t>cold</a:t>
            </a:r>
            <a:r>
              <a:rPr lang="en-US" dirty="0"/>
              <a:t> </a:t>
            </a:r>
            <a:r>
              <a:rPr lang="en-US" dirty="0">
                <a:solidFill>
                  <a:schemeClr val="bg1"/>
                </a:solidFill>
              </a:rPr>
              <a:t>like the refreshing mountain springs of </a:t>
            </a:r>
            <a:r>
              <a:rPr lang="en-US" dirty="0" err="1">
                <a:solidFill>
                  <a:schemeClr val="bg1"/>
                </a:solidFill>
              </a:rPr>
              <a:t>Colosse</a:t>
            </a:r>
            <a:r>
              <a:rPr lang="en-US" dirty="0">
                <a:solidFill>
                  <a:schemeClr val="bg1"/>
                </a:solidFill>
              </a:rPr>
              <a:t>. Laodicea’s water was </a:t>
            </a:r>
            <a:r>
              <a:rPr lang="en-US" b="1" u="sng" dirty="0"/>
              <a:t>lukewarm</a:t>
            </a:r>
            <a:r>
              <a:rPr lang="en-US" dirty="0"/>
              <a:t> </a:t>
            </a:r>
            <a:r>
              <a:rPr lang="en-US" dirty="0">
                <a:solidFill>
                  <a:schemeClr val="bg1"/>
                </a:solidFill>
              </a:rPr>
              <a:t>and mineral laden making it nauseating to the taste.</a:t>
            </a:r>
          </a:p>
        </p:txBody>
      </p:sp>
    </p:spTree>
    <p:extLst>
      <p:ext uri="{BB962C8B-B14F-4D97-AF65-F5344CB8AC3E}">
        <p14:creationId xmlns:p14="http://schemas.microsoft.com/office/powerpoint/2010/main" val="39415942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Laodicea, </a:t>
            </a:r>
            <a:r>
              <a:rPr lang="en-US" dirty="0">
                <a:solidFill>
                  <a:schemeClr val="bg1"/>
                </a:solidFill>
              </a:rPr>
              <a:t>however,</a:t>
            </a:r>
            <a:r>
              <a:rPr lang="en-US" b="1" dirty="0">
                <a:solidFill>
                  <a:schemeClr val="bg1"/>
                </a:solidFill>
              </a:rPr>
              <a:t> </a:t>
            </a:r>
            <a:r>
              <a:rPr lang="en-US" dirty="0">
                <a:solidFill>
                  <a:schemeClr val="bg1"/>
                </a:solidFill>
              </a:rPr>
              <a:t>imported its water from the mineral springs several miles through an underground aqueduct system into the city. The water arrived foul, dirty, and tepid. It was not like the </a:t>
            </a:r>
            <a:r>
              <a:rPr lang="en-US" b="1" u="sng" dirty="0">
                <a:solidFill>
                  <a:srgbClr val="FFFF99"/>
                </a:solidFill>
              </a:rPr>
              <a:t>hot</a:t>
            </a:r>
            <a:r>
              <a:rPr lang="en-US" dirty="0">
                <a:solidFill>
                  <a:srgbClr val="FFFF99"/>
                </a:solidFill>
              </a:rPr>
              <a:t> </a:t>
            </a:r>
            <a:r>
              <a:rPr lang="en-US" dirty="0">
                <a:solidFill>
                  <a:schemeClr val="bg1"/>
                </a:solidFill>
              </a:rPr>
              <a:t>mineral springs in neighboring Hierapolis or </a:t>
            </a:r>
            <a:r>
              <a:rPr lang="en-US" b="1" u="sng" dirty="0"/>
              <a:t>cold</a:t>
            </a:r>
            <a:r>
              <a:rPr lang="en-US" dirty="0"/>
              <a:t> </a:t>
            </a:r>
            <a:r>
              <a:rPr lang="en-US" dirty="0">
                <a:solidFill>
                  <a:schemeClr val="bg1"/>
                </a:solidFill>
              </a:rPr>
              <a:t>like the refreshing mountain springs of </a:t>
            </a:r>
            <a:r>
              <a:rPr lang="en-US" dirty="0" err="1">
                <a:solidFill>
                  <a:schemeClr val="bg1"/>
                </a:solidFill>
              </a:rPr>
              <a:t>Colosse</a:t>
            </a:r>
            <a:r>
              <a:rPr lang="en-US" dirty="0">
                <a:solidFill>
                  <a:schemeClr val="bg1"/>
                </a:solidFill>
              </a:rPr>
              <a:t>. Laodicea’s water was </a:t>
            </a:r>
            <a:r>
              <a:rPr lang="en-US" b="1" u="sng" dirty="0"/>
              <a:t>lukewarm</a:t>
            </a:r>
            <a:r>
              <a:rPr lang="en-US" dirty="0"/>
              <a:t> </a:t>
            </a:r>
            <a:r>
              <a:rPr lang="en-US" dirty="0">
                <a:solidFill>
                  <a:schemeClr val="bg1"/>
                </a:solidFill>
              </a:rPr>
              <a:t>and mineral laden making it nauseating to the taste.</a:t>
            </a:r>
          </a:p>
        </p:txBody>
      </p:sp>
    </p:spTree>
    <p:extLst>
      <p:ext uri="{BB962C8B-B14F-4D97-AF65-F5344CB8AC3E}">
        <p14:creationId xmlns:p14="http://schemas.microsoft.com/office/powerpoint/2010/main" val="506579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Laodicea, </a:t>
            </a:r>
            <a:r>
              <a:rPr lang="en-US" dirty="0">
                <a:solidFill>
                  <a:schemeClr val="bg1"/>
                </a:solidFill>
              </a:rPr>
              <a:t>however,</a:t>
            </a:r>
            <a:r>
              <a:rPr lang="en-US" b="1" dirty="0">
                <a:solidFill>
                  <a:schemeClr val="bg1"/>
                </a:solidFill>
              </a:rPr>
              <a:t> </a:t>
            </a:r>
            <a:r>
              <a:rPr lang="en-US" dirty="0">
                <a:solidFill>
                  <a:schemeClr val="bg1"/>
                </a:solidFill>
              </a:rPr>
              <a:t>imported its water from the mineral springs several miles through an underground aqueduct system into the city. The water arrived foul, dirty, and tepid. It was not like the </a:t>
            </a:r>
            <a:r>
              <a:rPr lang="en-US" b="1" u="sng" dirty="0">
                <a:solidFill>
                  <a:srgbClr val="FFFF99"/>
                </a:solidFill>
              </a:rPr>
              <a:t>hot</a:t>
            </a:r>
            <a:r>
              <a:rPr lang="en-US" dirty="0">
                <a:solidFill>
                  <a:srgbClr val="FFFF99"/>
                </a:solidFill>
              </a:rPr>
              <a:t> </a:t>
            </a:r>
            <a:r>
              <a:rPr lang="en-US" dirty="0">
                <a:solidFill>
                  <a:schemeClr val="bg1"/>
                </a:solidFill>
              </a:rPr>
              <a:t>mineral springs in neighboring Hierapolis or </a:t>
            </a:r>
            <a:r>
              <a:rPr lang="en-US" b="1" u="sng" dirty="0">
                <a:solidFill>
                  <a:srgbClr val="FFFF99"/>
                </a:solidFill>
              </a:rPr>
              <a:t>cold</a:t>
            </a:r>
            <a:r>
              <a:rPr lang="en-US" dirty="0">
                <a:solidFill>
                  <a:srgbClr val="FFFF99"/>
                </a:solidFill>
              </a:rPr>
              <a:t> </a:t>
            </a:r>
            <a:r>
              <a:rPr lang="en-US" dirty="0">
                <a:solidFill>
                  <a:schemeClr val="bg1"/>
                </a:solidFill>
              </a:rPr>
              <a:t>like the refreshing mountain springs of </a:t>
            </a:r>
            <a:r>
              <a:rPr lang="en-US" dirty="0" err="1">
                <a:solidFill>
                  <a:schemeClr val="bg1"/>
                </a:solidFill>
              </a:rPr>
              <a:t>Colosse</a:t>
            </a:r>
            <a:r>
              <a:rPr lang="en-US" dirty="0">
                <a:solidFill>
                  <a:schemeClr val="bg1"/>
                </a:solidFill>
              </a:rPr>
              <a:t>. Laodicea’s water was </a:t>
            </a:r>
            <a:r>
              <a:rPr lang="en-US" b="1" u="sng" dirty="0"/>
              <a:t>lukewarm</a:t>
            </a:r>
            <a:r>
              <a:rPr lang="en-US" dirty="0"/>
              <a:t> </a:t>
            </a:r>
            <a:r>
              <a:rPr lang="en-US" dirty="0">
                <a:solidFill>
                  <a:schemeClr val="bg1"/>
                </a:solidFill>
              </a:rPr>
              <a:t>and mineral laden making it nauseating to the taste.</a:t>
            </a:r>
          </a:p>
        </p:txBody>
      </p:sp>
    </p:spTree>
    <p:extLst>
      <p:ext uri="{BB962C8B-B14F-4D97-AF65-F5344CB8AC3E}">
        <p14:creationId xmlns:p14="http://schemas.microsoft.com/office/powerpoint/2010/main" val="1361591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Laodicea, </a:t>
            </a:r>
            <a:r>
              <a:rPr lang="en-US" dirty="0">
                <a:solidFill>
                  <a:schemeClr val="bg1"/>
                </a:solidFill>
              </a:rPr>
              <a:t>however,</a:t>
            </a:r>
            <a:r>
              <a:rPr lang="en-US" b="1" dirty="0">
                <a:solidFill>
                  <a:schemeClr val="bg1"/>
                </a:solidFill>
              </a:rPr>
              <a:t> </a:t>
            </a:r>
            <a:r>
              <a:rPr lang="en-US" dirty="0">
                <a:solidFill>
                  <a:schemeClr val="bg1"/>
                </a:solidFill>
              </a:rPr>
              <a:t>imported its water from the mineral springs several miles through an underground aqueduct system into the city. The water arrived foul, dirty, and tepid. It was not like the </a:t>
            </a:r>
            <a:r>
              <a:rPr lang="en-US" b="1" u="sng" dirty="0">
                <a:solidFill>
                  <a:srgbClr val="FFFF99"/>
                </a:solidFill>
              </a:rPr>
              <a:t>hot</a:t>
            </a:r>
            <a:r>
              <a:rPr lang="en-US" dirty="0">
                <a:solidFill>
                  <a:srgbClr val="FFFF99"/>
                </a:solidFill>
              </a:rPr>
              <a:t> </a:t>
            </a:r>
            <a:r>
              <a:rPr lang="en-US" dirty="0">
                <a:solidFill>
                  <a:schemeClr val="bg1"/>
                </a:solidFill>
              </a:rPr>
              <a:t>mineral springs in neighboring Hierapolis or </a:t>
            </a:r>
            <a:r>
              <a:rPr lang="en-US" b="1" u="sng" dirty="0">
                <a:solidFill>
                  <a:srgbClr val="FFFF99"/>
                </a:solidFill>
              </a:rPr>
              <a:t>cold</a:t>
            </a:r>
            <a:r>
              <a:rPr lang="en-US" dirty="0">
                <a:solidFill>
                  <a:srgbClr val="FFFF99"/>
                </a:solidFill>
              </a:rPr>
              <a:t> </a:t>
            </a:r>
            <a:r>
              <a:rPr lang="en-US" dirty="0">
                <a:solidFill>
                  <a:schemeClr val="bg1"/>
                </a:solidFill>
              </a:rPr>
              <a:t>like the refreshing mountain springs of </a:t>
            </a:r>
            <a:r>
              <a:rPr lang="en-US" dirty="0" err="1">
                <a:solidFill>
                  <a:schemeClr val="bg1"/>
                </a:solidFill>
              </a:rPr>
              <a:t>Colosse</a:t>
            </a:r>
            <a:r>
              <a:rPr lang="en-US" dirty="0">
                <a:solidFill>
                  <a:schemeClr val="bg1"/>
                </a:solidFill>
              </a:rPr>
              <a:t>. Laodicea’s water was </a:t>
            </a:r>
            <a:r>
              <a:rPr lang="en-US" b="1" u="sng" dirty="0">
                <a:solidFill>
                  <a:srgbClr val="FFFF99"/>
                </a:solidFill>
              </a:rPr>
              <a:t>lukewarm</a:t>
            </a:r>
            <a:r>
              <a:rPr lang="en-US" dirty="0">
                <a:solidFill>
                  <a:srgbClr val="FFFF99"/>
                </a:solidFill>
              </a:rPr>
              <a:t> </a:t>
            </a:r>
            <a:r>
              <a:rPr lang="en-US" dirty="0">
                <a:solidFill>
                  <a:schemeClr val="bg1"/>
                </a:solidFill>
              </a:rPr>
              <a:t>and mineral laden making it nauseating to the taste.</a:t>
            </a:r>
          </a:p>
        </p:txBody>
      </p:sp>
    </p:spTree>
    <p:extLst>
      <p:ext uri="{BB962C8B-B14F-4D97-AF65-F5344CB8AC3E}">
        <p14:creationId xmlns:p14="http://schemas.microsoft.com/office/powerpoint/2010/main" val="30955024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With this in view, an understanding of these verses would have made perfect sense to the </a:t>
            </a:r>
            <a:r>
              <a:rPr lang="en-US" dirty="0" err="1">
                <a:solidFill>
                  <a:schemeClr val="bg1"/>
                </a:solidFill>
              </a:rPr>
              <a:t>Laodiceans</a:t>
            </a:r>
            <a:r>
              <a:rPr lang="en-US" dirty="0">
                <a:solidFill>
                  <a:schemeClr val="bg1"/>
                </a:solidFill>
              </a:rPr>
              <a:t>. God is saying, just like your own water supply, your </a:t>
            </a:r>
            <a:r>
              <a:rPr lang="en-US" b="1" u="sng" dirty="0"/>
              <a:t>faith</a:t>
            </a:r>
            <a:r>
              <a:rPr lang="en-US" dirty="0"/>
              <a:t> </a:t>
            </a:r>
            <a:r>
              <a:rPr lang="en-US" dirty="0">
                <a:solidFill>
                  <a:schemeClr val="bg1"/>
                </a:solidFill>
              </a:rPr>
              <a:t>is lukewarm and disgusting to me. I wish that you were either a fresh, life-giving drink of cold water or else a healing, hot mineral bath.</a:t>
            </a:r>
          </a:p>
        </p:txBody>
      </p:sp>
    </p:spTree>
    <p:extLst>
      <p:ext uri="{BB962C8B-B14F-4D97-AF65-F5344CB8AC3E}">
        <p14:creationId xmlns:p14="http://schemas.microsoft.com/office/powerpoint/2010/main" val="33869838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With this in view, an understanding of these verses would have made perfect sense to the </a:t>
            </a:r>
            <a:r>
              <a:rPr lang="en-US" dirty="0" err="1">
                <a:solidFill>
                  <a:schemeClr val="bg1"/>
                </a:solidFill>
              </a:rPr>
              <a:t>Laodiceans</a:t>
            </a:r>
            <a:r>
              <a:rPr lang="en-US" dirty="0">
                <a:solidFill>
                  <a:schemeClr val="bg1"/>
                </a:solidFill>
              </a:rPr>
              <a:t>. God is saying, just like your own water supply, your </a:t>
            </a:r>
            <a:r>
              <a:rPr lang="en-US" b="1" u="sng" dirty="0">
                <a:solidFill>
                  <a:srgbClr val="FFFF99"/>
                </a:solidFill>
              </a:rPr>
              <a:t>faith</a:t>
            </a:r>
            <a:r>
              <a:rPr lang="en-US" dirty="0">
                <a:solidFill>
                  <a:srgbClr val="FFFF99"/>
                </a:solidFill>
              </a:rPr>
              <a:t> </a:t>
            </a:r>
            <a:r>
              <a:rPr lang="en-US" dirty="0">
                <a:solidFill>
                  <a:schemeClr val="bg1"/>
                </a:solidFill>
              </a:rPr>
              <a:t>is lukewarm and disgusting to me. I wish that you were either a fresh, life-giving drink of cold water or else a healing, hot mineral bath.</a:t>
            </a:r>
          </a:p>
        </p:txBody>
      </p:sp>
    </p:spTree>
    <p:extLst>
      <p:ext uri="{BB962C8B-B14F-4D97-AF65-F5344CB8AC3E}">
        <p14:creationId xmlns:p14="http://schemas.microsoft.com/office/powerpoint/2010/main" val="1180603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message to the </a:t>
            </a:r>
            <a:r>
              <a:rPr lang="en-US" dirty="0" err="1">
                <a:solidFill>
                  <a:schemeClr val="bg1"/>
                </a:solidFill>
              </a:rPr>
              <a:t>Laodicean</a:t>
            </a:r>
            <a:r>
              <a:rPr lang="en-US" dirty="0">
                <a:solidFill>
                  <a:schemeClr val="bg1"/>
                </a:solidFill>
              </a:rPr>
              <a:t> church is especially </a:t>
            </a:r>
            <a:r>
              <a:rPr lang="en-US" b="1" u="sng" dirty="0">
                <a:solidFill>
                  <a:srgbClr val="FFFF99"/>
                </a:solidFill>
              </a:rPr>
              <a:t>relevant</a:t>
            </a:r>
            <a:r>
              <a:rPr lang="en-US" dirty="0">
                <a:solidFill>
                  <a:srgbClr val="FFFF99"/>
                </a:solidFill>
              </a:rPr>
              <a:t> </a:t>
            </a:r>
            <a:r>
              <a:rPr lang="en-US" dirty="0">
                <a:solidFill>
                  <a:schemeClr val="bg1"/>
                </a:solidFill>
              </a:rPr>
              <a:t>to us today as this represents the historical period of the church in our own day. We live in the </a:t>
            </a:r>
            <a:r>
              <a:rPr lang="en-US" dirty="0" err="1">
                <a:solidFill>
                  <a:schemeClr val="bg1"/>
                </a:solidFill>
              </a:rPr>
              <a:t>Laodicean</a:t>
            </a:r>
            <a:r>
              <a:rPr lang="en-US" dirty="0">
                <a:solidFill>
                  <a:schemeClr val="bg1"/>
                </a:solidFill>
              </a:rPr>
              <a:t> age of the church!</a:t>
            </a:r>
          </a:p>
        </p:txBody>
      </p:sp>
    </p:spTree>
    <p:extLst>
      <p:ext uri="{BB962C8B-B14F-4D97-AF65-F5344CB8AC3E}">
        <p14:creationId xmlns:p14="http://schemas.microsoft.com/office/powerpoint/2010/main" val="28687758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temperature of the </a:t>
            </a:r>
            <a:r>
              <a:rPr lang="en-US" dirty="0" err="1">
                <a:solidFill>
                  <a:schemeClr val="bg1"/>
                </a:solidFill>
              </a:rPr>
              <a:t>Laodicean</a:t>
            </a:r>
            <a:r>
              <a:rPr lang="en-US" dirty="0">
                <a:solidFill>
                  <a:schemeClr val="bg1"/>
                </a:solidFill>
              </a:rPr>
              <a:t> church was neither cold nor hot. They were living in a state of total </a:t>
            </a:r>
            <a:r>
              <a:rPr lang="en-US" b="1" u="sng" dirty="0"/>
              <a:t>indifference</a:t>
            </a:r>
            <a:r>
              <a:rPr lang="en-US" dirty="0"/>
              <a:t> </a:t>
            </a:r>
            <a:r>
              <a:rPr lang="en-US" dirty="0">
                <a:solidFill>
                  <a:schemeClr val="bg1"/>
                </a:solidFill>
              </a:rPr>
              <a:t>towards Christ. Not love nor hate. Their preference was a respectable morality over a passionate religion. They were </a:t>
            </a:r>
            <a:r>
              <a:rPr lang="en-US" b="1" u="sng" dirty="0"/>
              <a:t>apathetic</a:t>
            </a:r>
            <a:r>
              <a:rPr lang="en-US" dirty="0">
                <a:solidFill>
                  <a:schemeClr val="bg1"/>
                </a:solidFill>
              </a:rPr>
              <a:t>.</a:t>
            </a:r>
          </a:p>
        </p:txBody>
      </p:sp>
    </p:spTree>
    <p:extLst>
      <p:ext uri="{BB962C8B-B14F-4D97-AF65-F5344CB8AC3E}">
        <p14:creationId xmlns:p14="http://schemas.microsoft.com/office/powerpoint/2010/main" val="35407713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temperature of the </a:t>
            </a:r>
            <a:r>
              <a:rPr lang="en-US" dirty="0" err="1">
                <a:solidFill>
                  <a:schemeClr val="bg1"/>
                </a:solidFill>
              </a:rPr>
              <a:t>Laodicean</a:t>
            </a:r>
            <a:r>
              <a:rPr lang="en-US" dirty="0">
                <a:solidFill>
                  <a:schemeClr val="bg1"/>
                </a:solidFill>
              </a:rPr>
              <a:t> church was neither cold nor hot. They were living in a state of total </a:t>
            </a:r>
            <a:r>
              <a:rPr lang="en-US" b="1" u="sng" dirty="0">
                <a:solidFill>
                  <a:srgbClr val="FFFF99"/>
                </a:solidFill>
              </a:rPr>
              <a:t>indifference</a:t>
            </a:r>
            <a:r>
              <a:rPr lang="en-US" dirty="0">
                <a:solidFill>
                  <a:srgbClr val="FFFF99"/>
                </a:solidFill>
              </a:rPr>
              <a:t> </a:t>
            </a:r>
            <a:r>
              <a:rPr lang="en-US" dirty="0">
                <a:solidFill>
                  <a:schemeClr val="bg1"/>
                </a:solidFill>
              </a:rPr>
              <a:t>towards Christ. Not love nor hate. Their preference was a respectable morality over a passionate religion. They were </a:t>
            </a:r>
            <a:r>
              <a:rPr lang="en-US" b="1" u="sng" dirty="0"/>
              <a:t>apathetic</a:t>
            </a:r>
            <a:r>
              <a:rPr lang="en-US" dirty="0">
                <a:solidFill>
                  <a:schemeClr val="bg1"/>
                </a:solidFill>
              </a:rPr>
              <a:t>.</a:t>
            </a:r>
          </a:p>
        </p:txBody>
      </p:sp>
    </p:spTree>
    <p:extLst>
      <p:ext uri="{BB962C8B-B14F-4D97-AF65-F5344CB8AC3E}">
        <p14:creationId xmlns:p14="http://schemas.microsoft.com/office/powerpoint/2010/main" val="31694797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temperature of the </a:t>
            </a:r>
            <a:r>
              <a:rPr lang="en-US" dirty="0" err="1">
                <a:solidFill>
                  <a:schemeClr val="bg1"/>
                </a:solidFill>
              </a:rPr>
              <a:t>Laodicean</a:t>
            </a:r>
            <a:r>
              <a:rPr lang="en-US" dirty="0">
                <a:solidFill>
                  <a:schemeClr val="bg1"/>
                </a:solidFill>
              </a:rPr>
              <a:t> church was neither cold nor hot. They were living in a state of total </a:t>
            </a:r>
            <a:r>
              <a:rPr lang="en-US" b="1" u="sng" dirty="0">
                <a:solidFill>
                  <a:srgbClr val="FFFF99"/>
                </a:solidFill>
              </a:rPr>
              <a:t>indifference</a:t>
            </a:r>
            <a:r>
              <a:rPr lang="en-US" dirty="0">
                <a:solidFill>
                  <a:srgbClr val="FFFF99"/>
                </a:solidFill>
              </a:rPr>
              <a:t> </a:t>
            </a:r>
            <a:r>
              <a:rPr lang="en-US" dirty="0">
                <a:solidFill>
                  <a:schemeClr val="bg1"/>
                </a:solidFill>
              </a:rPr>
              <a:t>towards Christ. Not love nor hate. Their preference was a respectable morality over a passionate religion. They were </a:t>
            </a:r>
            <a:r>
              <a:rPr lang="en-US" b="1" u="sng" dirty="0">
                <a:solidFill>
                  <a:srgbClr val="FFFF99"/>
                </a:solidFill>
              </a:rPr>
              <a:t>apathetic</a:t>
            </a:r>
            <a:r>
              <a:rPr lang="en-US" dirty="0">
                <a:solidFill>
                  <a:schemeClr val="bg1"/>
                </a:solidFill>
              </a:rPr>
              <a:t>.</a:t>
            </a:r>
          </a:p>
        </p:txBody>
      </p:sp>
    </p:spTree>
    <p:extLst>
      <p:ext uri="{BB962C8B-B14F-4D97-AF65-F5344CB8AC3E}">
        <p14:creationId xmlns:p14="http://schemas.microsoft.com/office/powerpoint/2010/main" val="34682874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900" b="1" i="1" dirty="0">
                <a:solidFill>
                  <a:schemeClr val="bg1"/>
                </a:solidFill>
              </a:rPr>
              <a:t> 17 Because you say, ‘I am rich, have become wealthy, and have need of nothing’ </a:t>
            </a:r>
            <a:r>
              <a:rPr lang="en-US" sz="2900" dirty="0">
                <a:solidFill>
                  <a:schemeClr val="bg1"/>
                </a:solidFill>
              </a:rPr>
              <a:t>– Around A.D. 17 the city of Laodicea was devastated by the same earthquake that ravaged Sardis and Philadelphia. All three cities received </a:t>
            </a:r>
            <a:r>
              <a:rPr lang="en-US" b="1" u="sng" dirty="0"/>
              <a:t>financial</a:t>
            </a:r>
            <a:r>
              <a:rPr lang="en-US" sz="2900" dirty="0"/>
              <a:t> </a:t>
            </a:r>
            <a:r>
              <a:rPr lang="en-US" sz="2900" dirty="0">
                <a:solidFill>
                  <a:schemeClr val="bg1"/>
                </a:solidFill>
              </a:rPr>
              <a:t>help to rebuild. In AD 60, Laodicea was again devastated by an earthquake. Again, assistance was offered, but this time Laodicea </a:t>
            </a:r>
            <a:r>
              <a:rPr lang="en-US" b="1" u="sng" dirty="0"/>
              <a:t>refused</a:t>
            </a:r>
            <a:r>
              <a:rPr lang="en-US" sz="2900" dirty="0"/>
              <a:t> </a:t>
            </a:r>
            <a:r>
              <a:rPr lang="en-US" sz="2900" dirty="0">
                <a:solidFill>
                  <a:schemeClr val="bg1"/>
                </a:solidFill>
              </a:rPr>
              <a:t>the help. Tacitus, a Roman historian, tells us; “Laodicea arose from the ruins by the strength of her own resources, and with no help from us.” </a:t>
            </a:r>
          </a:p>
        </p:txBody>
      </p:sp>
    </p:spTree>
    <p:extLst>
      <p:ext uri="{BB962C8B-B14F-4D97-AF65-F5344CB8AC3E}">
        <p14:creationId xmlns:p14="http://schemas.microsoft.com/office/powerpoint/2010/main" val="35876157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900" b="1" i="1" dirty="0">
                <a:solidFill>
                  <a:schemeClr val="bg1"/>
                </a:solidFill>
              </a:rPr>
              <a:t> 17 Because you say, ‘I am rich, have become wealthy, and have need of nothing’ </a:t>
            </a:r>
            <a:r>
              <a:rPr lang="en-US" sz="2900" dirty="0">
                <a:solidFill>
                  <a:schemeClr val="bg1"/>
                </a:solidFill>
              </a:rPr>
              <a:t>– Around A.D. 17 the city of Laodicea was devastated by the same earthquake that ravaged Sardis and Philadelphia. All three cities received </a:t>
            </a:r>
            <a:r>
              <a:rPr lang="en-US" b="1" u="sng" dirty="0">
                <a:solidFill>
                  <a:srgbClr val="FFFF99"/>
                </a:solidFill>
              </a:rPr>
              <a:t>financial</a:t>
            </a:r>
            <a:r>
              <a:rPr lang="en-US" sz="2900" dirty="0">
                <a:solidFill>
                  <a:srgbClr val="FFFF99"/>
                </a:solidFill>
              </a:rPr>
              <a:t> </a:t>
            </a:r>
            <a:r>
              <a:rPr lang="en-US" sz="2900" dirty="0">
                <a:solidFill>
                  <a:schemeClr val="bg1"/>
                </a:solidFill>
              </a:rPr>
              <a:t>help to rebuild. In AD 60, Laodicea was again devastated by an earthquake. Again, assistance was offered, but this time Laodicea </a:t>
            </a:r>
            <a:r>
              <a:rPr lang="en-US" b="1" u="sng" dirty="0"/>
              <a:t>refused</a:t>
            </a:r>
            <a:r>
              <a:rPr lang="en-US" sz="2900" dirty="0"/>
              <a:t> </a:t>
            </a:r>
            <a:r>
              <a:rPr lang="en-US" sz="2900" dirty="0">
                <a:solidFill>
                  <a:schemeClr val="bg1"/>
                </a:solidFill>
              </a:rPr>
              <a:t>the help. Tacitus, a Roman historian, tells us; “Laodicea arose from the ruins by the strength of her own resources, and with no help from us.” </a:t>
            </a:r>
          </a:p>
        </p:txBody>
      </p:sp>
    </p:spTree>
    <p:extLst>
      <p:ext uri="{BB962C8B-B14F-4D97-AF65-F5344CB8AC3E}">
        <p14:creationId xmlns:p14="http://schemas.microsoft.com/office/powerpoint/2010/main" val="17735782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900" b="1" i="1" dirty="0">
                <a:solidFill>
                  <a:schemeClr val="bg1"/>
                </a:solidFill>
              </a:rPr>
              <a:t> 17 Because you say, ‘I am rich, have become wealthy, and have need of nothing’ </a:t>
            </a:r>
            <a:r>
              <a:rPr lang="en-US" sz="2900" dirty="0">
                <a:solidFill>
                  <a:schemeClr val="bg1"/>
                </a:solidFill>
              </a:rPr>
              <a:t>– Around A.D. 17 the city of Laodicea was devastated by the same earthquake that ravaged Sardis and Philadelphia. All three cities received </a:t>
            </a:r>
            <a:r>
              <a:rPr lang="en-US" b="1" u="sng" dirty="0">
                <a:solidFill>
                  <a:srgbClr val="FFFF99"/>
                </a:solidFill>
              </a:rPr>
              <a:t>financial</a:t>
            </a:r>
            <a:r>
              <a:rPr lang="en-US" sz="2900" dirty="0">
                <a:solidFill>
                  <a:srgbClr val="FFFF99"/>
                </a:solidFill>
              </a:rPr>
              <a:t> </a:t>
            </a:r>
            <a:r>
              <a:rPr lang="en-US" sz="2900" dirty="0">
                <a:solidFill>
                  <a:schemeClr val="bg1"/>
                </a:solidFill>
              </a:rPr>
              <a:t>help to rebuild. In AD 60, Laodicea was again devastated by an earthquake. Again, assistance was offered, but this time Laodicea </a:t>
            </a:r>
            <a:r>
              <a:rPr lang="en-US" b="1" u="sng" dirty="0">
                <a:solidFill>
                  <a:srgbClr val="FFFF99"/>
                </a:solidFill>
              </a:rPr>
              <a:t>refused</a:t>
            </a:r>
            <a:r>
              <a:rPr lang="en-US" sz="2900" dirty="0">
                <a:solidFill>
                  <a:srgbClr val="FFFF99"/>
                </a:solidFill>
              </a:rPr>
              <a:t> </a:t>
            </a:r>
            <a:r>
              <a:rPr lang="en-US" sz="2900" dirty="0">
                <a:solidFill>
                  <a:schemeClr val="bg1"/>
                </a:solidFill>
              </a:rPr>
              <a:t>the help. Tacitus, a Roman historian, tells us; “Laodicea arose from the ruins by the strength of her own resources, and with no help from us.” </a:t>
            </a:r>
          </a:p>
        </p:txBody>
      </p:sp>
    </p:spTree>
    <p:extLst>
      <p:ext uri="{BB962C8B-B14F-4D97-AF65-F5344CB8AC3E}">
        <p14:creationId xmlns:p14="http://schemas.microsoft.com/office/powerpoint/2010/main" val="23307172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As Christ says in verse 17, Laodicea was indeed a city which said, “I am rich, have become wealthy, and have need of nothing.”</a:t>
            </a:r>
          </a:p>
          <a:p>
            <a:r>
              <a:rPr lang="en-US" dirty="0">
                <a:solidFill>
                  <a:schemeClr val="bg1"/>
                </a:solidFill>
              </a:rPr>
              <a:t>Jesus goes on to say: </a:t>
            </a:r>
            <a:r>
              <a:rPr lang="en-US" b="1" i="1" dirty="0">
                <a:solidFill>
                  <a:schemeClr val="bg1"/>
                </a:solidFill>
              </a:rPr>
              <a:t>17b —and do not know that you are wretched, miserable, poor, blind, and naked—</a:t>
            </a:r>
            <a:r>
              <a:rPr lang="en-US" dirty="0">
                <a:solidFill>
                  <a:schemeClr val="bg1"/>
                </a:solidFill>
              </a:rPr>
              <a:t> the </a:t>
            </a:r>
            <a:r>
              <a:rPr lang="en-US" dirty="0" err="1">
                <a:solidFill>
                  <a:schemeClr val="bg1"/>
                </a:solidFill>
              </a:rPr>
              <a:t>Laodicean</a:t>
            </a:r>
            <a:r>
              <a:rPr lang="en-US" dirty="0">
                <a:solidFill>
                  <a:schemeClr val="bg1"/>
                </a:solidFill>
              </a:rPr>
              <a:t> church was so indifferent, so lukewarm to the truth, that they were calloused to their own </a:t>
            </a:r>
            <a:r>
              <a:rPr lang="en-US" b="1" u="sng" dirty="0"/>
              <a:t>spiritual</a:t>
            </a:r>
            <a:r>
              <a:rPr lang="en-US" dirty="0"/>
              <a:t> </a:t>
            </a:r>
            <a:r>
              <a:rPr lang="en-US" dirty="0">
                <a:solidFill>
                  <a:schemeClr val="bg1"/>
                </a:solidFill>
              </a:rPr>
              <a:t>condition. Much like those in the days of </a:t>
            </a:r>
            <a:r>
              <a:rPr lang="en-US" b="1" u="sng" dirty="0"/>
              <a:t>Noah</a:t>
            </a:r>
            <a:r>
              <a:rPr lang="en-US" dirty="0">
                <a:solidFill>
                  <a:schemeClr val="bg1"/>
                </a:solidFill>
              </a:rPr>
              <a:t>.</a:t>
            </a:r>
          </a:p>
        </p:txBody>
      </p:sp>
    </p:spTree>
    <p:extLst>
      <p:ext uri="{BB962C8B-B14F-4D97-AF65-F5344CB8AC3E}">
        <p14:creationId xmlns:p14="http://schemas.microsoft.com/office/powerpoint/2010/main" val="11704826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As Christ says in verse 17, Laodicea was indeed a city which said, “I am rich, have become wealthy, and have need of nothing.”</a:t>
            </a:r>
          </a:p>
          <a:p>
            <a:r>
              <a:rPr lang="en-US" dirty="0">
                <a:solidFill>
                  <a:schemeClr val="bg1"/>
                </a:solidFill>
              </a:rPr>
              <a:t>Jesus goes on to say: </a:t>
            </a:r>
            <a:r>
              <a:rPr lang="en-US" b="1" i="1" dirty="0">
                <a:solidFill>
                  <a:schemeClr val="bg1"/>
                </a:solidFill>
              </a:rPr>
              <a:t>17b —and do not know that you are wretched, miserable, poor, blind, and naked—</a:t>
            </a:r>
            <a:r>
              <a:rPr lang="en-US" dirty="0">
                <a:solidFill>
                  <a:schemeClr val="bg1"/>
                </a:solidFill>
              </a:rPr>
              <a:t> the </a:t>
            </a:r>
            <a:r>
              <a:rPr lang="en-US" dirty="0" err="1">
                <a:solidFill>
                  <a:schemeClr val="bg1"/>
                </a:solidFill>
              </a:rPr>
              <a:t>Laodicean</a:t>
            </a:r>
            <a:r>
              <a:rPr lang="en-US" dirty="0">
                <a:solidFill>
                  <a:schemeClr val="bg1"/>
                </a:solidFill>
              </a:rPr>
              <a:t> church was so indifferent, so lukewarm to the truth, that they were calloused to their own </a:t>
            </a:r>
            <a:r>
              <a:rPr lang="en-US" b="1" u="sng" dirty="0">
                <a:solidFill>
                  <a:srgbClr val="FFFF99"/>
                </a:solidFill>
              </a:rPr>
              <a:t>spiritual</a:t>
            </a:r>
            <a:r>
              <a:rPr lang="en-US" dirty="0">
                <a:solidFill>
                  <a:srgbClr val="FFFF99"/>
                </a:solidFill>
              </a:rPr>
              <a:t> </a:t>
            </a:r>
            <a:r>
              <a:rPr lang="en-US" dirty="0">
                <a:solidFill>
                  <a:schemeClr val="bg1"/>
                </a:solidFill>
              </a:rPr>
              <a:t>condition. Much like those in the days of </a:t>
            </a:r>
            <a:r>
              <a:rPr lang="en-US" b="1" u="sng" dirty="0"/>
              <a:t>Noah</a:t>
            </a:r>
            <a:r>
              <a:rPr lang="en-US" dirty="0">
                <a:solidFill>
                  <a:schemeClr val="bg1"/>
                </a:solidFill>
              </a:rPr>
              <a:t>.</a:t>
            </a:r>
          </a:p>
        </p:txBody>
      </p:sp>
    </p:spTree>
    <p:extLst>
      <p:ext uri="{BB962C8B-B14F-4D97-AF65-F5344CB8AC3E}">
        <p14:creationId xmlns:p14="http://schemas.microsoft.com/office/powerpoint/2010/main" val="1222224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As Christ says in verse 17, Laodicea was indeed a city which said, “I am rich, have become wealthy, and have need of nothing.”</a:t>
            </a:r>
          </a:p>
          <a:p>
            <a:r>
              <a:rPr lang="en-US" dirty="0">
                <a:solidFill>
                  <a:schemeClr val="bg1"/>
                </a:solidFill>
              </a:rPr>
              <a:t>Jesus goes on to say: </a:t>
            </a:r>
            <a:r>
              <a:rPr lang="en-US" b="1" i="1" dirty="0">
                <a:solidFill>
                  <a:schemeClr val="bg1"/>
                </a:solidFill>
              </a:rPr>
              <a:t>17b —and do not know that you are wretched, miserable, poor, blind, and naked—</a:t>
            </a:r>
            <a:r>
              <a:rPr lang="en-US" dirty="0">
                <a:solidFill>
                  <a:schemeClr val="bg1"/>
                </a:solidFill>
              </a:rPr>
              <a:t> the </a:t>
            </a:r>
            <a:r>
              <a:rPr lang="en-US" dirty="0" err="1">
                <a:solidFill>
                  <a:schemeClr val="bg1"/>
                </a:solidFill>
              </a:rPr>
              <a:t>Laodicean</a:t>
            </a:r>
            <a:r>
              <a:rPr lang="en-US" dirty="0">
                <a:solidFill>
                  <a:schemeClr val="bg1"/>
                </a:solidFill>
              </a:rPr>
              <a:t> church was so indifferent, so lukewarm to the truth, that they were calloused to their own </a:t>
            </a:r>
            <a:r>
              <a:rPr lang="en-US" b="1" u="sng" dirty="0">
                <a:solidFill>
                  <a:srgbClr val="FFFF99"/>
                </a:solidFill>
              </a:rPr>
              <a:t>spiritual</a:t>
            </a:r>
            <a:r>
              <a:rPr lang="en-US" dirty="0">
                <a:solidFill>
                  <a:srgbClr val="FFFF99"/>
                </a:solidFill>
              </a:rPr>
              <a:t> </a:t>
            </a:r>
            <a:r>
              <a:rPr lang="en-US" dirty="0">
                <a:solidFill>
                  <a:schemeClr val="bg1"/>
                </a:solidFill>
              </a:rPr>
              <a:t>condition. Much like those in the days of </a:t>
            </a:r>
            <a:r>
              <a:rPr lang="en-US" b="1" u="sng" dirty="0">
                <a:solidFill>
                  <a:srgbClr val="FFFF99"/>
                </a:solidFill>
              </a:rPr>
              <a:t>Noah</a:t>
            </a:r>
            <a:r>
              <a:rPr lang="en-US" dirty="0">
                <a:solidFill>
                  <a:schemeClr val="bg1"/>
                </a:solidFill>
              </a:rPr>
              <a:t>.</a:t>
            </a:r>
          </a:p>
        </p:txBody>
      </p:sp>
    </p:spTree>
    <p:extLst>
      <p:ext uri="{BB962C8B-B14F-4D97-AF65-F5344CB8AC3E}">
        <p14:creationId xmlns:p14="http://schemas.microsoft.com/office/powerpoint/2010/main" val="8952721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i="1" dirty="0">
                <a:solidFill>
                  <a:schemeClr val="bg1"/>
                </a:solidFill>
              </a:rPr>
              <a:t>Matthew 24:37-39 - But as the days of Noah were, so also will the coming of the Son of Man be. 38</a:t>
            </a:r>
            <a:r>
              <a:rPr lang="en-US" sz="3000" b="1" i="1" baseline="30000" dirty="0">
                <a:solidFill>
                  <a:schemeClr val="bg1"/>
                </a:solidFill>
              </a:rPr>
              <a:t> </a:t>
            </a:r>
            <a:r>
              <a:rPr lang="en-US" sz="3000" b="1" i="1" dirty="0">
                <a:solidFill>
                  <a:schemeClr val="bg1"/>
                </a:solidFill>
              </a:rPr>
              <a:t>For as in the days before the flood, they were eating and drinking, marrying and giving in marriage, until the day that Noah entered the ark, 39</a:t>
            </a:r>
            <a:r>
              <a:rPr lang="en-US" sz="3000" b="1" i="1" baseline="30000" dirty="0">
                <a:solidFill>
                  <a:schemeClr val="bg1"/>
                </a:solidFill>
              </a:rPr>
              <a:t> </a:t>
            </a:r>
            <a:r>
              <a:rPr lang="en-US" sz="3000" b="1" i="1" dirty="0">
                <a:solidFill>
                  <a:schemeClr val="bg1"/>
                </a:solidFill>
              </a:rPr>
              <a:t>and did not know until the flood came and took them all away, so also will the coming of the Son of Man be.</a:t>
            </a:r>
            <a:endParaRPr lang="en-US" sz="3000" dirty="0">
              <a:solidFill>
                <a:schemeClr val="bg1"/>
              </a:solidFill>
            </a:endParaRPr>
          </a:p>
          <a:p>
            <a:r>
              <a:rPr lang="en-US" sz="3000" dirty="0">
                <a:solidFill>
                  <a:schemeClr val="bg1"/>
                </a:solidFill>
              </a:rPr>
              <a:t>Believing they were to be </a:t>
            </a:r>
            <a:r>
              <a:rPr lang="en-US" sz="3000" b="1" u="sng" dirty="0"/>
              <a:t>envied</a:t>
            </a:r>
            <a:r>
              <a:rPr lang="en-US" sz="3000" dirty="0">
                <a:solidFill>
                  <a:schemeClr val="bg1"/>
                </a:solidFill>
              </a:rPr>
              <a:t>, they were in fact to be </a:t>
            </a:r>
            <a:r>
              <a:rPr lang="en-US" sz="3000" b="1" u="sng" dirty="0"/>
              <a:t>pitied</a:t>
            </a:r>
            <a:r>
              <a:rPr lang="en-US" sz="3000" dirty="0">
                <a:solidFill>
                  <a:schemeClr val="bg1"/>
                </a:solidFill>
              </a:rPr>
              <a:t>.</a:t>
            </a:r>
          </a:p>
        </p:txBody>
      </p:sp>
    </p:spTree>
    <p:extLst>
      <p:ext uri="{BB962C8B-B14F-4D97-AF65-F5344CB8AC3E}">
        <p14:creationId xmlns:p14="http://schemas.microsoft.com/office/powerpoint/2010/main" val="2516060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0" indent="0">
              <a:buNone/>
            </a:pPr>
            <a:r>
              <a:rPr lang="en-US" sz="2800" b="1" dirty="0">
                <a:solidFill>
                  <a:schemeClr val="bg1"/>
                </a:solidFill>
              </a:rPr>
              <a:t>The Church at Laodicea</a:t>
            </a:r>
            <a:endParaRPr lang="en-US" sz="2800" dirty="0">
              <a:solidFill>
                <a:schemeClr val="bg1"/>
              </a:solidFill>
            </a:endParaRPr>
          </a:p>
          <a:p>
            <a:pPr marL="0" indent="0">
              <a:buNone/>
            </a:pPr>
            <a:r>
              <a:rPr lang="en-US" sz="2800" b="1" i="1" dirty="0">
                <a:solidFill>
                  <a:schemeClr val="bg1"/>
                </a:solidFill>
              </a:rPr>
              <a:t>Revelation 3:14–22</a:t>
            </a:r>
            <a:r>
              <a:rPr lang="en-US" sz="2800" b="1" i="1" baseline="30000" dirty="0">
                <a:solidFill>
                  <a:schemeClr val="bg1"/>
                </a:solidFill>
              </a:rPr>
              <a:t> </a:t>
            </a:r>
            <a:r>
              <a:rPr lang="en-US" sz="2800" b="1" i="1" dirty="0">
                <a:solidFill>
                  <a:schemeClr val="bg1"/>
                </a:solidFill>
              </a:rPr>
              <a:t>“And to the angel of the church of the </a:t>
            </a:r>
            <a:r>
              <a:rPr lang="en-US" sz="2800" b="1" i="1" dirty="0" err="1">
                <a:solidFill>
                  <a:schemeClr val="bg1"/>
                </a:solidFill>
              </a:rPr>
              <a:t>Laodiceans</a:t>
            </a:r>
            <a:r>
              <a:rPr lang="en-US" sz="2800" b="1" i="1" dirty="0">
                <a:solidFill>
                  <a:schemeClr val="bg1"/>
                </a:solidFill>
              </a:rPr>
              <a:t> write, </a:t>
            </a:r>
            <a:endParaRPr lang="en-US" sz="2800" dirty="0">
              <a:solidFill>
                <a:schemeClr val="bg1"/>
              </a:solidFill>
            </a:endParaRPr>
          </a:p>
          <a:p>
            <a:pPr marL="0" indent="0">
              <a:buNone/>
            </a:pPr>
            <a:r>
              <a:rPr lang="en-US" sz="2800" b="1" i="1" dirty="0">
                <a:solidFill>
                  <a:schemeClr val="bg1"/>
                </a:solidFill>
              </a:rPr>
              <a:t>‘These things says the Amen, the Faithful and True Witness, the Beginning of the creation of God: 15 “I know your works, that you are neither cold nor hot. I could wish you were cold or hot. 16</a:t>
            </a:r>
            <a:r>
              <a:rPr lang="en-US" sz="2800" b="1" i="1" baseline="30000" dirty="0">
                <a:solidFill>
                  <a:schemeClr val="bg1"/>
                </a:solidFill>
              </a:rPr>
              <a:t> </a:t>
            </a:r>
            <a:r>
              <a:rPr lang="en-US" sz="2800" b="1" i="1" dirty="0">
                <a:solidFill>
                  <a:schemeClr val="bg1"/>
                </a:solidFill>
              </a:rPr>
              <a:t>So then, because you are lukewarm, and neither cold nor hot, I will vomit you out of My mouth. </a:t>
            </a:r>
            <a:endParaRPr lang="en-US" sz="2800" dirty="0">
              <a:solidFill>
                <a:schemeClr val="bg1"/>
              </a:solidFill>
            </a:endParaRPr>
          </a:p>
        </p:txBody>
      </p:sp>
    </p:spTree>
    <p:extLst>
      <p:ext uri="{BB962C8B-B14F-4D97-AF65-F5344CB8AC3E}">
        <p14:creationId xmlns:p14="http://schemas.microsoft.com/office/powerpoint/2010/main" val="1520861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i="1" dirty="0">
                <a:solidFill>
                  <a:schemeClr val="bg1"/>
                </a:solidFill>
              </a:rPr>
              <a:t>Matthew 24:37-39 - But as the days of Noah were, so also will the coming of the Son of Man be. 38</a:t>
            </a:r>
            <a:r>
              <a:rPr lang="en-US" sz="3000" b="1" i="1" baseline="30000" dirty="0">
                <a:solidFill>
                  <a:schemeClr val="bg1"/>
                </a:solidFill>
              </a:rPr>
              <a:t> </a:t>
            </a:r>
            <a:r>
              <a:rPr lang="en-US" sz="3000" b="1" i="1" dirty="0">
                <a:solidFill>
                  <a:schemeClr val="bg1"/>
                </a:solidFill>
              </a:rPr>
              <a:t>For as in the days before the flood, they were eating and drinking, marrying and giving in marriage, until the day that Noah entered the ark, 39</a:t>
            </a:r>
            <a:r>
              <a:rPr lang="en-US" sz="3000" b="1" i="1" baseline="30000" dirty="0">
                <a:solidFill>
                  <a:schemeClr val="bg1"/>
                </a:solidFill>
              </a:rPr>
              <a:t> </a:t>
            </a:r>
            <a:r>
              <a:rPr lang="en-US" sz="3000" b="1" i="1" dirty="0">
                <a:solidFill>
                  <a:schemeClr val="bg1"/>
                </a:solidFill>
              </a:rPr>
              <a:t>and did not know until the flood came and took them all away, so also will the coming of the Son of Man be.</a:t>
            </a:r>
            <a:endParaRPr lang="en-US" sz="3000" dirty="0">
              <a:solidFill>
                <a:schemeClr val="bg1"/>
              </a:solidFill>
            </a:endParaRPr>
          </a:p>
          <a:p>
            <a:r>
              <a:rPr lang="en-US" sz="3000" dirty="0">
                <a:solidFill>
                  <a:schemeClr val="bg1"/>
                </a:solidFill>
              </a:rPr>
              <a:t>Believing they were to be </a:t>
            </a:r>
            <a:r>
              <a:rPr lang="en-US" sz="3000" b="1" u="sng" dirty="0">
                <a:solidFill>
                  <a:srgbClr val="FFFF99"/>
                </a:solidFill>
              </a:rPr>
              <a:t>envied</a:t>
            </a:r>
            <a:r>
              <a:rPr lang="en-US" sz="3000" dirty="0">
                <a:solidFill>
                  <a:schemeClr val="bg1"/>
                </a:solidFill>
              </a:rPr>
              <a:t>, they were in fact to be </a:t>
            </a:r>
            <a:r>
              <a:rPr lang="en-US" sz="3000" b="1" u="sng" dirty="0"/>
              <a:t>pitied</a:t>
            </a:r>
            <a:r>
              <a:rPr lang="en-US" sz="3000" dirty="0">
                <a:solidFill>
                  <a:schemeClr val="bg1"/>
                </a:solidFill>
              </a:rPr>
              <a:t>.</a:t>
            </a:r>
          </a:p>
        </p:txBody>
      </p:sp>
    </p:spTree>
    <p:extLst>
      <p:ext uri="{BB962C8B-B14F-4D97-AF65-F5344CB8AC3E}">
        <p14:creationId xmlns:p14="http://schemas.microsoft.com/office/powerpoint/2010/main" val="4461942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i="1" dirty="0">
                <a:solidFill>
                  <a:schemeClr val="bg1"/>
                </a:solidFill>
              </a:rPr>
              <a:t>Matthew 24:37-39 - But as the days of Noah were, so also will the coming of the Son of Man be. 38</a:t>
            </a:r>
            <a:r>
              <a:rPr lang="en-US" sz="3000" b="1" i="1" baseline="30000" dirty="0">
                <a:solidFill>
                  <a:schemeClr val="bg1"/>
                </a:solidFill>
              </a:rPr>
              <a:t> </a:t>
            </a:r>
            <a:r>
              <a:rPr lang="en-US" sz="3000" b="1" i="1" dirty="0">
                <a:solidFill>
                  <a:schemeClr val="bg1"/>
                </a:solidFill>
              </a:rPr>
              <a:t>For as in the days before the flood, they were eating and drinking, marrying and giving in marriage, until the day that Noah entered the ark, 39</a:t>
            </a:r>
            <a:r>
              <a:rPr lang="en-US" sz="3000" b="1" i="1" baseline="30000" dirty="0">
                <a:solidFill>
                  <a:schemeClr val="bg1"/>
                </a:solidFill>
              </a:rPr>
              <a:t> </a:t>
            </a:r>
            <a:r>
              <a:rPr lang="en-US" sz="3000" b="1" i="1" dirty="0">
                <a:solidFill>
                  <a:schemeClr val="bg1"/>
                </a:solidFill>
              </a:rPr>
              <a:t>and did not know until the flood came and took them all away, so also will the coming of the Son of Man be.</a:t>
            </a:r>
            <a:endParaRPr lang="en-US" sz="3000" dirty="0">
              <a:solidFill>
                <a:schemeClr val="bg1"/>
              </a:solidFill>
            </a:endParaRPr>
          </a:p>
          <a:p>
            <a:r>
              <a:rPr lang="en-US" sz="3000" dirty="0">
                <a:solidFill>
                  <a:schemeClr val="bg1"/>
                </a:solidFill>
              </a:rPr>
              <a:t>Believing they were to be </a:t>
            </a:r>
            <a:r>
              <a:rPr lang="en-US" sz="3000" b="1" u="sng" dirty="0">
                <a:solidFill>
                  <a:srgbClr val="FFFF99"/>
                </a:solidFill>
              </a:rPr>
              <a:t>envied</a:t>
            </a:r>
            <a:r>
              <a:rPr lang="en-US" sz="3000" dirty="0">
                <a:solidFill>
                  <a:schemeClr val="bg1"/>
                </a:solidFill>
              </a:rPr>
              <a:t>, they were in fact to be </a:t>
            </a:r>
            <a:r>
              <a:rPr lang="en-US" sz="3000" b="1" u="sng" dirty="0">
                <a:solidFill>
                  <a:srgbClr val="FFFF99"/>
                </a:solidFill>
              </a:rPr>
              <a:t>pitied</a:t>
            </a:r>
            <a:r>
              <a:rPr lang="en-US" sz="3000" dirty="0">
                <a:solidFill>
                  <a:schemeClr val="bg1"/>
                </a:solidFill>
              </a:rPr>
              <a:t>.</a:t>
            </a:r>
          </a:p>
        </p:txBody>
      </p:sp>
    </p:spTree>
    <p:extLst>
      <p:ext uri="{BB962C8B-B14F-4D97-AF65-F5344CB8AC3E}">
        <p14:creationId xmlns:p14="http://schemas.microsoft.com/office/powerpoint/2010/main" val="15478615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18 I counsel you to buy from Me gold refined in the fire, that you may be rich; and white garments, that you may be clothed, that the shame of your nakedness may not be revealed; and anoint your eyes with eye salve, that you may see. </a:t>
            </a:r>
            <a:r>
              <a:rPr lang="en-US" dirty="0">
                <a:solidFill>
                  <a:schemeClr val="bg1"/>
                </a:solidFill>
              </a:rPr>
              <a:t>– In verse 17 they were poor, blind, and naked. Here God counsels them and offers the </a:t>
            </a:r>
            <a:r>
              <a:rPr lang="en-US" b="1" u="sng" dirty="0"/>
              <a:t>remedy</a:t>
            </a:r>
            <a:r>
              <a:rPr lang="en-US" dirty="0"/>
              <a:t> </a:t>
            </a:r>
            <a:r>
              <a:rPr lang="en-US" dirty="0">
                <a:solidFill>
                  <a:schemeClr val="bg1"/>
                </a:solidFill>
              </a:rPr>
              <a:t>for their poverty, blindness, and nakedness. He offers them;</a:t>
            </a:r>
          </a:p>
        </p:txBody>
      </p:sp>
    </p:spTree>
    <p:extLst>
      <p:ext uri="{BB962C8B-B14F-4D97-AF65-F5344CB8AC3E}">
        <p14:creationId xmlns:p14="http://schemas.microsoft.com/office/powerpoint/2010/main" val="40352381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18 I counsel you to buy from Me gold refined in the fire, that you may be rich; and white garments, that you may be clothed, that the shame of your nakedness may not be revealed; and anoint your eyes with eye salve, that you may see. </a:t>
            </a:r>
            <a:r>
              <a:rPr lang="en-US" dirty="0">
                <a:solidFill>
                  <a:schemeClr val="bg1"/>
                </a:solidFill>
              </a:rPr>
              <a:t>– In verse 17 they were poor, blind, and naked. Here God counsels them and offers the </a:t>
            </a:r>
            <a:r>
              <a:rPr lang="en-US" b="1" u="sng" dirty="0">
                <a:solidFill>
                  <a:srgbClr val="FFFF99"/>
                </a:solidFill>
              </a:rPr>
              <a:t>remedy</a:t>
            </a:r>
            <a:r>
              <a:rPr lang="en-US" dirty="0">
                <a:solidFill>
                  <a:srgbClr val="FFFF99"/>
                </a:solidFill>
              </a:rPr>
              <a:t> </a:t>
            </a:r>
            <a:r>
              <a:rPr lang="en-US" dirty="0">
                <a:solidFill>
                  <a:schemeClr val="bg1"/>
                </a:solidFill>
              </a:rPr>
              <a:t>for their poverty, blindness, and nakedness. He offers them;</a:t>
            </a:r>
          </a:p>
        </p:txBody>
      </p:sp>
    </p:spTree>
    <p:extLst>
      <p:ext uri="{BB962C8B-B14F-4D97-AF65-F5344CB8AC3E}">
        <p14:creationId xmlns:p14="http://schemas.microsoft.com/office/powerpoint/2010/main" val="20693858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dirty="0">
                <a:solidFill>
                  <a:schemeClr val="bg1"/>
                </a:solidFill>
              </a:rPr>
              <a:t>Gold – </a:t>
            </a:r>
            <a:r>
              <a:rPr lang="en-US" sz="3000" dirty="0">
                <a:solidFill>
                  <a:schemeClr val="bg1"/>
                </a:solidFill>
              </a:rPr>
              <a:t>Perplexing to a city known for its riches and banking industry, Jesus says, “buy from me gold.” Jesus goes on to differentiate His gold as being refined in the fire, a process that removes </a:t>
            </a:r>
            <a:r>
              <a:rPr lang="en-US" sz="3000" b="1" u="sng" dirty="0"/>
              <a:t>impurities</a:t>
            </a:r>
            <a:r>
              <a:rPr lang="en-US" sz="3000" dirty="0">
                <a:solidFill>
                  <a:schemeClr val="bg1"/>
                </a:solidFill>
              </a:rPr>
              <a:t>. The Psalmist said that God’s Words are to be desired more than fine gold.</a:t>
            </a:r>
          </a:p>
          <a:p>
            <a:r>
              <a:rPr lang="en-US" sz="3000" b="1" i="1" dirty="0">
                <a:solidFill>
                  <a:schemeClr val="bg1"/>
                </a:solidFill>
              </a:rPr>
              <a:t>Psalm 19:9-10 – “…..The judgments of the </a:t>
            </a:r>
            <a:r>
              <a:rPr lang="en-US" sz="3000" b="1" i="1" cap="small" dirty="0">
                <a:solidFill>
                  <a:schemeClr val="bg1"/>
                </a:solidFill>
              </a:rPr>
              <a:t>Lord</a:t>
            </a:r>
            <a:r>
              <a:rPr lang="en-US" sz="3000" b="1" i="1" dirty="0">
                <a:solidFill>
                  <a:schemeClr val="bg1"/>
                </a:solidFill>
              </a:rPr>
              <a:t> are true and righteous altogether. 10</a:t>
            </a:r>
            <a:r>
              <a:rPr lang="en-US" sz="3000" b="1" i="1" baseline="30000" dirty="0">
                <a:solidFill>
                  <a:schemeClr val="bg1"/>
                </a:solidFill>
              </a:rPr>
              <a:t> </a:t>
            </a:r>
            <a:r>
              <a:rPr lang="en-US" sz="3000" b="1" i="1" dirty="0">
                <a:solidFill>
                  <a:schemeClr val="bg1"/>
                </a:solidFill>
              </a:rPr>
              <a:t>More to be desired are they than gold, Yea, than much fine gold;…..”</a:t>
            </a:r>
            <a:endParaRPr lang="en-US" sz="3000" dirty="0">
              <a:solidFill>
                <a:schemeClr val="bg1"/>
              </a:solidFill>
            </a:endParaRPr>
          </a:p>
        </p:txBody>
      </p:sp>
    </p:spTree>
    <p:extLst>
      <p:ext uri="{BB962C8B-B14F-4D97-AF65-F5344CB8AC3E}">
        <p14:creationId xmlns:p14="http://schemas.microsoft.com/office/powerpoint/2010/main" val="12014031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dirty="0">
                <a:solidFill>
                  <a:schemeClr val="bg1"/>
                </a:solidFill>
              </a:rPr>
              <a:t>Gold – </a:t>
            </a:r>
            <a:r>
              <a:rPr lang="en-US" sz="3000" dirty="0">
                <a:solidFill>
                  <a:schemeClr val="bg1"/>
                </a:solidFill>
              </a:rPr>
              <a:t>Perplexing to a city known for its riches and banking industry, Jesus says, “buy from me gold.” Jesus goes on to differentiate His gold as being refined in the fire, a process that removes </a:t>
            </a:r>
            <a:r>
              <a:rPr lang="en-US" sz="3000" b="1" u="sng" dirty="0">
                <a:solidFill>
                  <a:srgbClr val="FFFF99"/>
                </a:solidFill>
              </a:rPr>
              <a:t>impurities</a:t>
            </a:r>
            <a:r>
              <a:rPr lang="en-US" sz="3000" dirty="0">
                <a:solidFill>
                  <a:schemeClr val="bg1"/>
                </a:solidFill>
              </a:rPr>
              <a:t>. The Psalmist said that God’s Words are to be desired more than fine gold.</a:t>
            </a:r>
          </a:p>
          <a:p>
            <a:r>
              <a:rPr lang="en-US" sz="3000" b="1" i="1" dirty="0">
                <a:solidFill>
                  <a:schemeClr val="bg1"/>
                </a:solidFill>
              </a:rPr>
              <a:t>Psalm 19:9-10 – “…..The judgments of the </a:t>
            </a:r>
            <a:r>
              <a:rPr lang="en-US" sz="3000" b="1" i="1" cap="small" dirty="0">
                <a:solidFill>
                  <a:schemeClr val="bg1"/>
                </a:solidFill>
              </a:rPr>
              <a:t>Lord</a:t>
            </a:r>
            <a:r>
              <a:rPr lang="en-US" sz="3000" b="1" i="1" dirty="0">
                <a:solidFill>
                  <a:schemeClr val="bg1"/>
                </a:solidFill>
              </a:rPr>
              <a:t> are true and righteous altogether. 10</a:t>
            </a:r>
            <a:r>
              <a:rPr lang="en-US" sz="3000" b="1" i="1" baseline="30000" dirty="0">
                <a:solidFill>
                  <a:schemeClr val="bg1"/>
                </a:solidFill>
              </a:rPr>
              <a:t> </a:t>
            </a:r>
            <a:r>
              <a:rPr lang="en-US" sz="3000" b="1" i="1" dirty="0">
                <a:solidFill>
                  <a:schemeClr val="bg1"/>
                </a:solidFill>
              </a:rPr>
              <a:t>More to be desired are they than gold, Yea, than much fine gold;…..”</a:t>
            </a:r>
            <a:endParaRPr lang="en-US" sz="3000" dirty="0">
              <a:solidFill>
                <a:schemeClr val="bg1"/>
              </a:solidFill>
            </a:endParaRPr>
          </a:p>
        </p:txBody>
      </p:sp>
    </p:spTree>
    <p:extLst>
      <p:ext uri="{BB962C8B-B14F-4D97-AF65-F5344CB8AC3E}">
        <p14:creationId xmlns:p14="http://schemas.microsoft.com/office/powerpoint/2010/main" val="5051086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dirty="0">
                <a:solidFill>
                  <a:schemeClr val="bg1"/>
                </a:solidFill>
              </a:rPr>
              <a:t>White Garments –</a:t>
            </a:r>
            <a:r>
              <a:rPr lang="en-US" sz="3000" dirty="0">
                <a:solidFill>
                  <a:schemeClr val="bg1"/>
                </a:solidFill>
              </a:rPr>
              <a:t> An ancient geographer named Strabo wrote: “The country around Laodicea breeds excellent sheep, remarkable not only for the softness of their wool, in which they surpass the Milesian sheep, but for their </a:t>
            </a:r>
            <a:r>
              <a:rPr lang="en-US" sz="3000" b="1" u="sng" dirty="0"/>
              <a:t>dark</a:t>
            </a:r>
            <a:r>
              <a:rPr lang="en-US" sz="3000" dirty="0"/>
              <a:t> </a:t>
            </a:r>
            <a:r>
              <a:rPr lang="en-US" sz="3000" dirty="0">
                <a:solidFill>
                  <a:schemeClr val="bg1"/>
                </a:solidFill>
              </a:rPr>
              <a:t>or raven color.” The </a:t>
            </a:r>
            <a:r>
              <a:rPr lang="en-US" sz="3000" dirty="0" err="1">
                <a:solidFill>
                  <a:schemeClr val="bg1"/>
                </a:solidFill>
              </a:rPr>
              <a:t>Laodicean’s</a:t>
            </a:r>
            <a:r>
              <a:rPr lang="en-US" sz="3000" dirty="0">
                <a:solidFill>
                  <a:schemeClr val="bg1"/>
                </a:solidFill>
              </a:rPr>
              <a:t> were known for this dark, soft wool as they exported it throughout the Greco-Roman world. They thought much of the adornment of the </a:t>
            </a:r>
            <a:r>
              <a:rPr lang="en-US" sz="3000" b="1" u="sng" dirty="0"/>
              <a:t>body</a:t>
            </a:r>
            <a:r>
              <a:rPr lang="en-US" sz="3000" dirty="0">
                <a:solidFill>
                  <a:schemeClr val="bg1"/>
                </a:solidFill>
              </a:rPr>
              <a:t>, but very little of the adornment of the </a:t>
            </a:r>
            <a:r>
              <a:rPr lang="en-US" sz="3000" b="1" u="sng" dirty="0"/>
              <a:t>soul</a:t>
            </a:r>
            <a:r>
              <a:rPr lang="en-US" sz="3000" dirty="0">
                <a:solidFill>
                  <a:schemeClr val="bg1"/>
                </a:solidFill>
              </a:rPr>
              <a:t>. White garments represents genuine salvation</a:t>
            </a:r>
            <a:r>
              <a:rPr lang="en-US" sz="30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7313946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dirty="0">
                <a:solidFill>
                  <a:schemeClr val="bg1"/>
                </a:solidFill>
              </a:rPr>
              <a:t>White Garments –</a:t>
            </a:r>
            <a:r>
              <a:rPr lang="en-US" sz="3000" dirty="0">
                <a:solidFill>
                  <a:schemeClr val="bg1"/>
                </a:solidFill>
              </a:rPr>
              <a:t> An ancient geographer named Strabo wrote: “The country around Laodicea breeds excellent sheep, remarkable not only for the softness of their wool, in which they surpass the Milesian sheep, but for their </a:t>
            </a:r>
            <a:r>
              <a:rPr lang="en-US" sz="3000" b="1" u="sng" dirty="0">
                <a:solidFill>
                  <a:srgbClr val="FFFF99"/>
                </a:solidFill>
              </a:rPr>
              <a:t>dark</a:t>
            </a:r>
            <a:r>
              <a:rPr lang="en-US" sz="3000" dirty="0">
                <a:solidFill>
                  <a:srgbClr val="FFFF99"/>
                </a:solidFill>
              </a:rPr>
              <a:t> </a:t>
            </a:r>
            <a:r>
              <a:rPr lang="en-US" sz="3000" dirty="0">
                <a:solidFill>
                  <a:schemeClr val="bg1"/>
                </a:solidFill>
              </a:rPr>
              <a:t>or raven color.” The </a:t>
            </a:r>
            <a:r>
              <a:rPr lang="en-US" sz="3000" dirty="0" err="1">
                <a:solidFill>
                  <a:schemeClr val="bg1"/>
                </a:solidFill>
              </a:rPr>
              <a:t>Laodicean’s</a:t>
            </a:r>
            <a:r>
              <a:rPr lang="en-US" sz="3000" dirty="0">
                <a:solidFill>
                  <a:schemeClr val="bg1"/>
                </a:solidFill>
              </a:rPr>
              <a:t> were known for this dark, soft wool as they exported it throughout the Greco-Roman world. They thought much of the adornment of the </a:t>
            </a:r>
            <a:r>
              <a:rPr lang="en-US" sz="3000" b="1" u="sng" dirty="0"/>
              <a:t>body</a:t>
            </a:r>
            <a:r>
              <a:rPr lang="en-US" sz="3000" dirty="0">
                <a:solidFill>
                  <a:schemeClr val="bg1"/>
                </a:solidFill>
              </a:rPr>
              <a:t>, but very little of the adornment of the </a:t>
            </a:r>
            <a:r>
              <a:rPr lang="en-US" sz="3000" b="1" u="sng" dirty="0"/>
              <a:t>soul</a:t>
            </a:r>
            <a:r>
              <a:rPr lang="en-US" sz="3000" dirty="0">
                <a:solidFill>
                  <a:schemeClr val="bg1"/>
                </a:solidFill>
              </a:rPr>
              <a:t>. White garments represents genuine salvation</a:t>
            </a:r>
            <a:r>
              <a:rPr lang="en-US" sz="30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34125266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dirty="0">
                <a:solidFill>
                  <a:schemeClr val="bg1"/>
                </a:solidFill>
              </a:rPr>
              <a:t>White Garments –</a:t>
            </a:r>
            <a:r>
              <a:rPr lang="en-US" sz="3000" dirty="0">
                <a:solidFill>
                  <a:schemeClr val="bg1"/>
                </a:solidFill>
              </a:rPr>
              <a:t> An ancient geographer named Strabo wrote: “The country around Laodicea breeds excellent sheep, remarkable not only for the softness of their wool, in which they surpass the Milesian sheep, but for their </a:t>
            </a:r>
            <a:r>
              <a:rPr lang="en-US" sz="3000" b="1" u="sng" dirty="0">
                <a:solidFill>
                  <a:srgbClr val="FFFF99"/>
                </a:solidFill>
              </a:rPr>
              <a:t>dark</a:t>
            </a:r>
            <a:r>
              <a:rPr lang="en-US" sz="3000" dirty="0">
                <a:solidFill>
                  <a:srgbClr val="FFFF99"/>
                </a:solidFill>
              </a:rPr>
              <a:t> </a:t>
            </a:r>
            <a:r>
              <a:rPr lang="en-US" sz="3000" dirty="0">
                <a:solidFill>
                  <a:schemeClr val="bg1"/>
                </a:solidFill>
              </a:rPr>
              <a:t>or raven color.” The </a:t>
            </a:r>
            <a:r>
              <a:rPr lang="en-US" sz="3000" dirty="0" err="1">
                <a:solidFill>
                  <a:schemeClr val="bg1"/>
                </a:solidFill>
              </a:rPr>
              <a:t>Laodicean’s</a:t>
            </a:r>
            <a:r>
              <a:rPr lang="en-US" sz="3000" dirty="0">
                <a:solidFill>
                  <a:schemeClr val="bg1"/>
                </a:solidFill>
              </a:rPr>
              <a:t> were known for this dark, soft wool as they exported it throughout the Greco-Roman world. They thought much of the adornment of the </a:t>
            </a:r>
            <a:r>
              <a:rPr lang="en-US" sz="3000" b="1" u="sng" dirty="0">
                <a:solidFill>
                  <a:srgbClr val="FFFF99"/>
                </a:solidFill>
              </a:rPr>
              <a:t>body</a:t>
            </a:r>
            <a:r>
              <a:rPr lang="en-US" sz="3000" dirty="0">
                <a:solidFill>
                  <a:schemeClr val="bg1"/>
                </a:solidFill>
              </a:rPr>
              <a:t>, but very little of the adornment of the </a:t>
            </a:r>
            <a:r>
              <a:rPr lang="en-US" sz="3000" b="1" u="sng" dirty="0"/>
              <a:t>soul</a:t>
            </a:r>
            <a:r>
              <a:rPr lang="en-US" sz="3000" dirty="0">
                <a:solidFill>
                  <a:schemeClr val="bg1"/>
                </a:solidFill>
              </a:rPr>
              <a:t>. White garments represents genuine salvation</a:t>
            </a:r>
            <a:r>
              <a:rPr lang="en-US" sz="30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178320697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3000" b="1" dirty="0">
                <a:solidFill>
                  <a:schemeClr val="bg1"/>
                </a:solidFill>
              </a:rPr>
              <a:t>White Garments –</a:t>
            </a:r>
            <a:r>
              <a:rPr lang="en-US" sz="3000" dirty="0">
                <a:solidFill>
                  <a:schemeClr val="bg1"/>
                </a:solidFill>
              </a:rPr>
              <a:t> An ancient geographer named Strabo wrote: “The country around Laodicea breeds excellent sheep, remarkable not only for the softness of their wool, in which they surpass the Milesian sheep, but for their </a:t>
            </a:r>
            <a:r>
              <a:rPr lang="en-US" sz="3000" b="1" u="sng" dirty="0">
                <a:solidFill>
                  <a:srgbClr val="FFFF99"/>
                </a:solidFill>
              </a:rPr>
              <a:t>dark</a:t>
            </a:r>
            <a:r>
              <a:rPr lang="en-US" sz="3000" dirty="0">
                <a:solidFill>
                  <a:srgbClr val="FFFF99"/>
                </a:solidFill>
              </a:rPr>
              <a:t> </a:t>
            </a:r>
            <a:r>
              <a:rPr lang="en-US" sz="3000" dirty="0">
                <a:solidFill>
                  <a:schemeClr val="bg1"/>
                </a:solidFill>
              </a:rPr>
              <a:t>or raven color.” The </a:t>
            </a:r>
            <a:r>
              <a:rPr lang="en-US" sz="3000" dirty="0" err="1">
                <a:solidFill>
                  <a:schemeClr val="bg1"/>
                </a:solidFill>
              </a:rPr>
              <a:t>Laodicean’s</a:t>
            </a:r>
            <a:r>
              <a:rPr lang="en-US" sz="3000" dirty="0">
                <a:solidFill>
                  <a:schemeClr val="bg1"/>
                </a:solidFill>
              </a:rPr>
              <a:t> were known for this dark, soft wool as they exported it throughout the Greco-Roman world. They thought much of the adornment of the </a:t>
            </a:r>
            <a:r>
              <a:rPr lang="en-US" sz="3000" b="1" u="sng" dirty="0">
                <a:solidFill>
                  <a:srgbClr val="FFFF99"/>
                </a:solidFill>
              </a:rPr>
              <a:t>body</a:t>
            </a:r>
            <a:r>
              <a:rPr lang="en-US" sz="3000" dirty="0">
                <a:solidFill>
                  <a:schemeClr val="bg1"/>
                </a:solidFill>
              </a:rPr>
              <a:t>, but very little of the adornment of the </a:t>
            </a:r>
            <a:r>
              <a:rPr lang="en-US" sz="3000" b="1" u="sng" dirty="0">
                <a:solidFill>
                  <a:srgbClr val="FFFF99"/>
                </a:solidFill>
              </a:rPr>
              <a:t>soul</a:t>
            </a:r>
            <a:r>
              <a:rPr lang="en-US" sz="3000" dirty="0">
                <a:solidFill>
                  <a:schemeClr val="bg1"/>
                </a:solidFill>
              </a:rPr>
              <a:t>. White garments represents genuine salvation</a:t>
            </a:r>
            <a:r>
              <a:rPr lang="en-US" sz="30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2606540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0" indent="0">
              <a:buNone/>
            </a:pPr>
            <a:r>
              <a:rPr lang="en-US" sz="2800" b="1" i="1" dirty="0">
                <a:solidFill>
                  <a:schemeClr val="bg1"/>
                </a:solidFill>
              </a:rPr>
              <a:t>17</a:t>
            </a:r>
            <a:r>
              <a:rPr lang="en-US" sz="2800" b="1" i="1" baseline="30000" dirty="0">
                <a:solidFill>
                  <a:schemeClr val="bg1"/>
                </a:solidFill>
              </a:rPr>
              <a:t> </a:t>
            </a:r>
            <a:r>
              <a:rPr lang="en-US" sz="2800" b="1" i="1" dirty="0">
                <a:solidFill>
                  <a:schemeClr val="bg1"/>
                </a:solidFill>
              </a:rPr>
              <a:t>Because you say, ‘I am rich, have become wealthy, and have need of nothing’—and do not know that you are wretched, miserable, poor, blind, and naked— </a:t>
            </a:r>
            <a:r>
              <a:rPr lang="en-US" sz="2800" b="1" i="1" dirty="0">
                <a:solidFill>
                  <a:schemeClr val="bg1"/>
                </a:solidFill>
              </a:rPr>
              <a:t>18</a:t>
            </a:r>
            <a:r>
              <a:rPr lang="en-US" sz="2800" b="1" i="1" baseline="30000" dirty="0">
                <a:solidFill>
                  <a:schemeClr val="bg1"/>
                </a:solidFill>
              </a:rPr>
              <a:t> </a:t>
            </a:r>
            <a:r>
              <a:rPr lang="en-US" sz="2800" b="1" i="1" dirty="0">
                <a:solidFill>
                  <a:schemeClr val="bg1"/>
                </a:solidFill>
              </a:rPr>
              <a:t>I counsel you to buy from Me gold refined in the fire, that you may be rich; and white garments, that you may be clothed, that the shame of your nakedness may not be revealed; and anoint your eyes with eye salve, that you may see. 19</a:t>
            </a:r>
            <a:r>
              <a:rPr lang="en-US" sz="2800" b="1" i="1" baseline="30000" dirty="0">
                <a:solidFill>
                  <a:schemeClr val="bg1"/>
                </a:solidFill>
              </a:rPr>
              <a:t> </a:t>
            </a:r>
            <a:r>
              <a:rPr lang="en-US" sz="2800" b="1" i="1" dirty="0">
                <a:solidFill>
                  <a:schemeClr val="bg1"/>
                </a:solidFill>
              </a:rPr>
              <a:t>As many as I love, I rebuke and chasten. Therefore be zealous and repent. </a:t>
            </a:r>
            <a:endParaRPr lang="en-US" sz="2800" dirty="0">
              <a:solidFill>
                <a:schemeClr val="bg1"/>
              </a:solidFill>
            </a:endParaRPr>
          </a:p>
        </p:txBody>
      </p:sp>
    </p:spTree>
    <p:extLst>
      <p:ext uri="{BB962C8B-B14F-4D97-AF65-F5344CB8AC3E}">
        <p14:creationId xmlns:p14="http://schemas.microsoft.com/office/powerpoint/2010/main" val="23121349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Revelation 3:5 – “He who overcomes shall be clothed in white garments…..”</a:t>
            </a:r>
            <a:endParaRPr lang="en-US" dirty="0">
              <a:solidFill>
                <a:schemeClr val="bg1"/>
              </a:solidFill>
            </a:endParaRPr>
          </a:p>
        </p:txBody>
      </p:sp>
    </p:spTree>
    <p:extLst>
      <p:ext uri="{BB962C8B-B14F-4D97-AF65-F5344CB8AC3E}">
        <p14:creationId xmlns:p14="http://schemas.microsoft.com/office/powerpoint/2010/main" val="20187789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Eye Salve – </a:t>
            </a:r>
            <a:r>
              <a:rPr lang="en-US" dirty="0">
                <a:solidFill>
                  <a:schemeClr val="bg1"/>
                </a:solidFill>
              </a:rPr>
              <a:t>The development of the ocular sciences was apparently further advanced at Laodicea than any place else in the Greco-Roman world. Laodicea was a city which could cure the defects of </a:t>
            </a:r>
            <a:r>
              <a:rPr lang="en-US" b="1" u="sng" dirty="0"/>
              <a:t>physical</a:t>
            </a:r>
            <a:r>
              <a:rPr lang="en-US" dirty="0"/>
              <a:t> </a:t>
            </a:r>
            <a:r>
              <a:rPr lang="en-US" dirty="0">
                <a:solidFill>
                  <a:schemeClr val="bg1"/>
                </a:solidFill>
              </a:rPr>
              <a:t>sight with their medical advancements, but their own </a:t>
            </a:r>
            <a:r>
              <a:rPr lang="en-US" b="1" u="sng" dirty="0"/>
              <a:t>spiritual</a:t>
            </a:r>
            <a:r>
              <a:rPr lang="en-US" dirty="0"/>
              <a:t> </a:t>
            </a:r>
            <a:r>
              <a:rPr lang="en-US" dirty="0">
                <a:solidFill>
                  <a:schemeClr val="bg1"/>
                </a:solidFill>
              </a:rPr>
              <a:t>sight was failing them. </a:t>
            </a:r>
          </a:p>
          <a:p>
            <a:r>
              <a:rPr lang="en-US" b="1" i="1" dirty="0">
                <a:solidFill>
                  <a:schemeClr val="bg1"/>
                </a:solidFill>
              </a:rPr>
              <a:t>Psalm 146:8 – The Lord opens the eyes of the blind…..”</a:t>
            </a:r>
            <a:endParaRPr lang="en-US" dirty="0">
              <a:solidFill>
                <a:schemeClr val="bg1"/>
              </a:solidFill>
            </a:endParaRPr>
          </a:p>
        </p:txBody>
      </p:sp>
    </p:spTree>
    <p:extLst>
      <p:ext uri="{BB962C8B-B14F-4D97-AF65-F5344CB8AC3E}">
        <p14:creationId xmlns:p14="http://schemas.microsoft.com/office/powerpoint/2010/main" val="27987494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Eye Salve – </a:t>
            </a:r>
            <a:r>
              <a:rPr lang="en-US" dirty="0">
                <a:solidFill>
                  <a:schemeClr val="bg1"/>
                </a:solidFill>
              </a:rPr>
              <a:t>The development of the ocular sciences was apparently further advanced at Laodicea than any place else in the Greco-Roman world. Laodicea was a city which could cure the defects of </a:t>
            </a:r>
            <a:r>
              <a:rPr lang="en-US" b="1" u="sng" dirty="0">
                <a:solidFill>
                  <a:srgbClr val="FFFF99"/>
                </a:solidFill>
              </a:rPr>
              <a:t>physical</a:t>
            </a:r>
            <a:r>
              <a:rPr lang="en-US" dirty="0">
                <a:solidFill>
                  <a:srgbClr val="FFFF99"/>
                </a:solidFill>
              </a:rPr>
              <a:t> </a:t>
            </a:r>
            <a:r>
              <a:rPr lang="en-US" dirty="0">
                <a:solidFill>
                  <a:schemeClr val="bg1"/>
                </a:solidFill>
              </a:rPr>
              <a:t>sight with their medical advancements, but their own </a:t>
            </a:r>
            <a:r>
              <a:rPr lang="en-US" b="1" u="sng" dirty="0"/>
              <a:t>spiritual</a:t>
            </a:r>
            <a:r>
              <a:rPr lang="en-US" dirty="0"/>
              <a:t> </a:t>
            </a:r>
            <a:r>
              <a:rPr lang="en-US" dirty="0">
                <a:solidFill>
                  <a:schemeClr val="bg1"/>
                </a:solidFill>
              </a:rPr>
              <a:t>sight was failing them. </a:t>
            </a:r>
          </a:p>
          <a:p>
            <a:r>
              <a:rPr lang="en-US" b="1" i="1" dirty="0">
                <a:solidFill>
                  <a:schemeClr val="bg1"/>
                </a:solidFill>
              </a:rPr>
              <a:t>Psalm 146:8 – The Lord opens the eyes of the blind…..”</a:t>
            </a:r>
            <a:endParaRPr lang="en-US" dirty="0">
              <a:solidFill>
                <a:schemeClr val="bg1"/>
              </a:solidFill>
            </a:endParaRPr>
          </a:p>
        </p:txBody>
      </p:sp>
    </p:spTree>
    <p:extLst>
      <p:ext uri="{BB962C8B-B14F-4D97-AF65-F5344CB8AC3E}">
        <p14:creationId xmlns:p14="http://schemas.microsoft.com/office/powerpoint/2010/main" val="15414440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Eye Salve – </a:t>
            </a:r>
            <a:r>
              <a:rPr lang="en-US" dirty="0">
                <a:solidFill>
                  <a:schemeClr val="bg1"/>
                </a:solidFill>
              </a:rPr>
              <a:t>The development of the ocular sciences was apparently further advanced at Laodicea than any place else in the Greco-Roman world. Laodicea was a city which could cure the defects of </a:t>
            </a:r>
            <a:r>
              <a:rPr lang="en-US" b="1" u="sng" dirty="0">
                <a:solidFill>
                  <a:srgbClr val="FFFF99"/>
                </a:solidFill>
              </a:rPr>
              <a:t>physical</a:t>
            </a:r>
            <a:r>
              <a:rPr lang="en-US" dirty="0">
                <a:solidFill>
                  <a:srgbClr val="FFFF99"/>
                </a:solidFill>
              </a:rPr>
              <a:t> </a:t>
            </a:r>
            <a:r>
              <a:rPr lang="en-US" dirty="0">
                <a:solidFill>
                  <a:schemeClr val="bg1"/>
                </a:solidFill>
              </a:rPr>
              <a:t>sight with their medical advancements, but their own </a:t>
            </a:r>
            <a:r>
              <a:rPr lang="en-US" b="1" u="sng" dirty="0">
                <a:solidFill>
                  <a:srgbClr val="FFFF99"/>
                </a:solidFill>
              </a:rPr>
              <a:t>spiritual</a:t>
            </a:r>
            <a:r>
              <a:rPr lang="en-US" dirty="0">
                <a:solidFill>
                  <a:srgbClr val="FFFF99"/>
                </a:solidFill>
              </a:rPr>
              <a:t> </a:t>
            </a:r>
            <a:r>
              <a:rPr lang="en-US" dirty="0">
                <a:solidFill>
                  <a:schemeClr val="bg1"/>
                </a:solidFill>
              </a:rPr>
              <a:t>sight was failing them. </a:t>
            </a:r>
          </a:p>
          <a:p>
            <a:r>
              <a:rPr lang="en-US" b="1" i="1" dirty="0">
                <a:solidFill>
                  <a:schemeClr val="bg1"/>
                </a:solidFill>
              </a:rPr>
              <a:t>Psalm 146:8 – The Lord opens the eyes of the blind…..”</a:t>
            </a:r>
            <a:endParaRPr lang="en-US" dirty="0">
              <a:solidFill>
                <a:schemeClr val="bg1"/>
              </a:solidFill>
            </a:endParaRPr>
          </a:p>
        </p:txBody>
      </p:sp>
    </p:spTree>
    <p:extLst>
      <p:ext uri="{BB962C8B-B14F-4D97-AF65-F5344CB8AC3E}">
        <p14:creationId xmlns:p14="http://schemas.microsoft.com/office/powerpoint/2010/main" val="24254373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In summary, a city known for its financial wealth and banking industry, its unique dark wool and clothing industry, and its medical advancements in ophthalmology is being told by Jesus that they are </a:t>
            </a:r>
            <a:r>
              <a:rPr lang="en-US" b="1" u="sng" dirty="0"/>
              <a:t>spiritually</a:t>
            </a:r>
            <a:r>
              <a:rPr lang="en-US" dirty="0"/>
              <a:t> </a:t>
            </a:r>
            <a:r>
              <a:rPr lang="en-US" dirty="0">
                <a:solidFill>
                  <a:schemeClr val="bg1"/>
                </a:solidFill>
              </a:rPr>
              <a:t>poor, naked, and blind.</a:t>
            </a:r>
          </a:p>
        </p:txBody>
      </p:sp>
    </p:spTree>
    <p:extLst>
      <p:ext uri="{BB962C8B-B14F-4D97-AF65-F5344CB8AC3E}">
        <p14:creationId xmlns:p14="http://schemas.microsoft.com/office/powerpoint/2010/main" val="18598545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In summary, a city known for its financial wealth and banking industry, its unique dark wool and clothing industry, and its medical advancements in ophthalmology is being told by Jesus that they are </a:t>
            </a:r>
            <a:r>
              <a:rPr lang="en-US" b="1" u="sng" dirty="0">
                <a:solidFill>
                  <a:srgbClr val="FFFF99"/>
                </a:solidFill>
              </a:rPr>
              <a:t>spiritually</a:t>
            </a:r>
            <a:r>
              <a:rPr lang="en-US" dirty="0">
                <a:solidFill>
                  <a:srgbClr val="FFFF99"/>
                </a:solidFill>
              </a:rPr>
              <a:t> </a:t>
            </a:r>
            <a:r>
              <a:rPr lang="en-US" dirty="0">
                <a:solidFill>
                  <a:schemeClr val="bg1"/>
                </a:solidFill>
              </a:rPr>
              <a:t>poor, naked, and blind.</a:t>
            </a:r>
          </a:p>
        </p:txBody>
      </p:sp>
    </p:spTree>
    <p:extLst>
      <p:ext uri="{BB962C8B-B14F-4D97-AF65-F5344CB8AC3E}">
        <p14:creationId xmlns:p14="http://schemas.microsoft.com/office/powerpoint/2010/main" val="402958422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19 As many as I love, I rebuke and chasten. Therefore be zealous and repent. </a:t>
            </a:r>
            <a:r>
              <a:rPr lang="en-US" dirty="0">
                <a:solidFill>
                  <a:schemeClr val="bg1"/>
                </a:solidFill>
              </a:rPr>
              <a:t>– The message to this lost church, as it is to all the unsaved, is to zealously pursue the “repentance that leads to life.”</a:t>
            </a:r>
          </a:p>
        </p:txBody>
      </p:sp>
    </p:spTree>
    <p:extLst>
      <p:ext uri="{BB962C8B-B14F-4D97-AF65-F5344CB8AC3E}">
        <p14:creationId xmlns:p14="http://schemas.microsoft.com/office/powerpoint/2010/main" val="6015728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20 Behold, I stand at the door and knock. If anyone hears My voice and opens the door, I will come in to him and dine with him, and he with Me. </a:t>
            </a:r>
            <a:r>
              <a:rPr lang="en-US" dirty="0">
                <a:solidFill>
                  <a:schemeClr val="bg1"/>
                </a:solidFill>
              </a:rPr>
              <a:t>– Notice that in verse 18 Jesus did not </a:t>
            </a:r>
            <a:r>
              <a:rPr lang="en-US" b="1" u="sng" dirty="0"/>
              <a:t>command</a:t>
            </a:r>
            <a:r>
              <a:rPr lang="en-US" dirty="0"/>
              <a:t> </a:t>
            </a:r>
            <a:r>
              <a:rPr lang="en-US" dirty="0">
                <a:solidFill>
                  <a:schemeClr val="bg1"/>
                </a:solidFill>
              </a:rPr>
              <a:t>the </a:t>
            </a:r>
            <a:r>
              <a:rPr lang="en-US" dirty="0" err="1">
                <a:solidFill>
                  <a:schemeClr val="bg1"/>
                </a:solidFill>
              </a:rPr>
              <a:t>Laodiceans</a:t>
            </a:r>
            <a:r>
              <a:rPr lang="en-US" dirty="0">
                <a:solidFill>
                  <a:schemeClr val="bg1"/>
                </a:solidFill>
              </a:rPr>
              <a:t> to buy gold, nor in verse 20 does he </a:t>
            </a:r>
            <a:r>
              <a:rPr lang="en-US" b="1" u="sng" dirty="0"/>
              <a:t>force</a:t>
            </a:r>
            <a:r>
              <a:rPr lang="en-US" dirty="0"/>
              <a:t> </a:t>
            </a:r>
            <a:r>
              <a:rPr lang="en-US" dirty="0">
                <a:solidFill>
                  <a:schemeClr val="bg1"/>
                </a:solidFill>
              </a:rPr>
              <a:t>His entrance. He stands, He knocks. He follows the call to repentance in verse 19 with a gracious invitation in verse 20.</a:t>
            </a:r>
          </a:p>
        </p:txBody>
      </p:sp>
    </p:spTree>
    <p:extLst>
      <p:ext uri="{BB962C8B-B14F-4D97-AF65-F5344CB8AC3E}">
        <p14:creationId xmlns:p14="http://schemas.microsoft.com/office/powerpoint/2010/main" val="8270369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20 Behold, I stand at the door and knock. If anyone hears My voice and opens the door, I will come in to him and dine with him, and he with Me. </a:t>
            </a:r>
            <a:r>
              <a:rPr lang="en-US" dirty="0">
                <a:solidFill>
                  <a:schemeClr val="bg1"/>
                </a:solidFill>
              </a:rPr>
              <a:t>– Notice that in verse 18 Jesus did not </a:t>
            </a:r>
            <a:r>
              <a:rPr lang="en-US" b="1" u="sng" dirty="0">
                <a:solidFill>
                  <a:srgbClr val="FFFF99"/>
                </a:solidFill>
              </a:rPr>
              <a:t>command</a:t>
            </a:r>
            <a:r>
              <a:rPr lang="en-US" dirty="0">
                <a:solidFill>
                  <a:srgbClr val="FFFF99"/>
                </a:solidFill>
              </a:rPr>
              <a:t> </a:t>
            </a:r>
            <a:r>
              <a:rPr lang="en-US" dirty="0">
                <a:solidFill>
                  <a:schemeClr val="bg1"/>
                </a:solidFill>
              </a:rPr>
              <a:t>the </a:t>
            </a:r>
            <a:r>
              <a:rPr lang="en-US" dirty="0" err="1">
                <a:solidFill>
                  <a:schemeClr val="bg1"/>
                </a:solidFill>
              </a:rPr>
              <a:t>Laodiceans</a:t>
            </a:r>
            <a:r>
              <a:rPr lang="en-US" dirty="0">
                <a:solidFill>
                  <a:schemeClr val="bg1"/>
                </a:solidFill>
              </a:rPr>
              <a:t> to buy gold, nor in verse 20 does he </a:t>
            </a:r>
            <a:r>
              <a:rPr lang="en-US" b="1" u="sng" dirty="0"/>
              <a:t>force</a:t>
            </a:r>
            <a:r>
              <a:rPr lang="en-US" dirty="0"/>
              <a:t> </a:t>
            </a:r>
            <a:r>
              <a:rPr lang="en-US" dirty="0">
                <a:solidFill>
                  <a:schemeClr val="bg1"/>
                </a:solidFill>
              </a:rPr>
              <a:t>His entrance. He stands, He knocks. He follows the call to repentance in verse 19 with a gracious invitation in verse 20.</a:t>
            </a:r>
          </a:p>
        </p:txBody>
      </p:sp>
    </p:spTree>
    <p:extLst>
      <p:ext uri="{BB962C8B-B14F-4D97-AF65-F5344CB8AC3E}">
        <p14:creationId xmlns:p14="http://schemas.microsoft.com/office/powerpoint/2010/main" val="235091410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20 Behold, I stand at the door and knock. If anyone hears My voice and opens the door, I will come in to him and dine with him, and he with Me. </a:t>
            </a:r>
            <a:r>
              <a:rPr lang="en-US" dirty="0">
                <a:solidFill>
                  <a:schemeClr val="bg1"/>
                </a:solidFill>
              </a:rPr>
              <a:t>– Notice that in verse 18 Jesus did not </a:t>
            </a:r>
            <a:r>
              <a:rPr lang="en-US" b="1" u="sng" dirty="0">
                <a:solidFill>
                  <a:srgbClr val="FFFF99"/>
                </a:solidFill>
              </a:rPr>
              <a:t>command</a:t>
            </a:r>
            <a:r>
              <a:rPr lang="en-US" dirty="0">
                <a:solidFill>
                  <a:srgbClr val="FFFF99"/>
                </a:solidFill>
              </a:rPr>
              <a:t> </a:t>
            </a:r>
            <a:r>
              <a:rPr lang="en-US" dirty="0">
                <a:solidFill>
                  <a:schemeClr val="bg1"/>
                </a:solidFill>
              </a:rPr>
              <a:t>the </a:t>
            </a:r>
            <a:r>
              <a:rPr lang="en-US" dirty="0" err="1">
                <a:solidFill>
                  <a:schemeClr val="bg1"/>
                </a:solidFill>
              </a:rPr>
              <a:t>Laodiceans</a:t>
            </a:r>
            <a:r>
              <a:rPr lang="en-US" dirty="0">
                <a:solidFill>
                  <a:schemeClr val="bg1"/>
                </a:solidFill>
              </a:rPr>
              <a:t> to buy gold, nor in verse 20 does he </a:t>
            </a:r>
            <a:r>
              <a:rPr lang="en-US" b="1" u="sng" dirty="0">
                <a:solidFill>
                  <a:srgbClr val="FFFF99"/>
                </a:solidFill>
              </a:rPr>
              <a:t>force</a:t>
            </a:r>
            <a:r>
              <a:rPr lang="en-US" dirty="0">
                <a:solidFill>
                  <a:srgbClr val="FFFF99"/>
                </a:solidFill>
              </a:rPr>
              <a:t> </a:t>
            </a:r>
            <a:r>
              <a:rPr lang="en-US" dirty="0">
                <a:solidFill>
                  <a:schemeClr val="bg1"/>
                </a:solidFill>
              </a:rPr>
              <a:t>His entrance. He stands, He knocks. He follows the call to repentance in verse 19 with a gracious invitation in verse 20.</a:t>
            </a:r>
          </a:p>
        </p:txBody>
      </p:sp>
    </p:spTree>
    <p:extLst>
      <p:ext uri="{BB962C8B-B14F-4D97-AF65-F5344CB8AC3E}">
        <p14:creationId xmlns:p14="http://schemas.microsoft.com/office/powerpoint/2010/main" val="2091267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0" indent="0">
              <a:buNone/>
            </a:pPr>
            <a:r>
              <a:rPr lang="en-US" sz="2800" b="1" i="1" dirty="0">
                <a:solidFill>
                  <a:schemeClr val="bg1"/>
                </a:solidFill>
              </a:rPr>
              <a:t>20</a:t>
            </a:r>
            <a:r>
              <a:rPr lang="en-US" sz="2800" b="1" i="1" baseline="30000" dirty="0">
                <a:solidFill>
                  <a:schemeClr val="bg1"/>
                </a:solidFill>
              </a:rPr>
              <a:t> </a:t>
            </a:r>
            <a:r>
              <a:rPr lang="en-US" sz="2800" b="1" i="1" dirty="0">
                <a:solidFill>
                  <a:schemeClr val="bg1"/>
                </a:solidFill>
              </a:rPr>
              <a:t>Behold, I stand at the door and knock. If anyone hears My voice and opens the door, I will come in to him and dine with him, and he with Me. 21</a:t>
            </a:r>
            <a:r>
              <a:rPr lang="en-US" sz="2800" b="1" i="1" baseline="30000" dirty="0">
                <a:solidFill>
                  <a:schemeClr val="bg1"/>
                </a:solidFill>
              </a:rPr>
              <a:t> </a:t>
            </a:r>
            <a:r>
              <a:rPr lang="en-US" sz="2800" b="1" i="1" dirty="0">
                <a:solidFill>
                  <a:schemeClr val="bg1"/>
                </a:solidFill>
              </a:rPr>
              <a:t>To him who overcomes I will grant to sit with Me on My throne, as I also overcame and sat down with My Father on His throne.</a:t>
            </a:r>
            <a:endParaRPr lang="en-US" sz="2800" dirty="0">
              <a:solidFill>
                <a:schemeClr val="bg1"/>
              </a:solidFill>
            </a:endParaRPr>
          </a:p>
          <a:p>
            <a:pPr marL="0" indent="0">
              <a:buNone/>
            </a:pPr>
            <a:r>
              <a:rPr lang="en-US" sz="2800" b="1" i="1" dirty="0">
                <a:solidFill>
                  <a:schemeClr val="bg1"/>
                </a:solidFill>
              </a:rPr>
              <a:t>22</a:t>
            </a:r>
            <a:r>
              <a:rPr lang="en-US" sz="2800" b="1" i="1" baseline="30000" dirty="0">
                <a:solidFill>
                  <a:schemeClr val="bg1"/>
                </a:solidFill>
              </a:rPr>
              <a:t> </a:t>
            </a:r>
            <a:r>
              <a:rPr lang="en-US" sz="2800" b="1" i="1" dirty="0">
                <a:solidFill>
                  <a:schemeClr val="bg1"/>
                </a:solidFill>
              </a:rPr>
              <a:t>“He who has an ear, let him hear what the Spirit says to the churches.”’” </a:t>
            </a:r>
            <a:endParaRPr lang="en-US" sz="2800" dirty="0">
              <a:solidFill>
                <a:schemeClr val="bg1"/>
              </a:solidFill>
            </a:endParaRPr>
          </a:p>
        </p:txBody>
      </p:sp>
    </p:spTree>
    <p:extLst>
      <p:ext uri="{BB962C8B-B14F-4D97-AF65-F5344CB8AC3E}">
        <p14:creationId xmlns:p14="http://schemas.microsoft.com/office/powerpoint/2010/main" val="284508368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Be sure, that although the context is Jesus standing at the door of the </a:t>
            </a:r>
            <a:r>
              <a:rPr lang="en-US" dirty="0" err="1">
                <a:solidFill>
                  <a:schemeClr val="bg1"/>
                </a:solidFill>
              </a:rPr>
              <a:t>Laodicean</a:t>
            </a:r>
            <a:r>
              <a:rPr lang="en-US" dirty="0">
                <a:solidFill>
                  <a:schemeClr val="bg1"/>
                </a:solidFill>
              </a:rPr>
              <a:t> church, that the appeal of Christ here is an </a:t>
            </a:r>
            <a:r>
              <a:rPr lang="en-US" b="1" u="sng" dirty="0"/>
              <a:t>individual</a:t>
            </a:r>
            <a:r>
              <a:rPr lang="en-US" dirty="0"/>
              <a:t> </a:t>
            </a:r>
            <a:r>
              <a:rPr lang="en-US" dirty="0">
                <a:solidFill>
                  <a:schemeClr val="bg1"/>
                </a:solidFill>
              </a:rPr>
              <a:t>appeal. Jesus says if anyone, if any </a:t>
            </a:r>
            <a:r>
              <a:rPr lang="en-US" b="1" u="sng" dirty="0"/>
              <a:t>ONE</a:t>
            </a:r>
            <a:r>
              <a:rPr lang="en-US" dirty="0">
                <a:solidFill>
                  <a:schemeClr val="bg1"/>
                </a:solidFill>
              </a:rPr>
              <a:t>, hears My voice and opens the door, I will come in.</a:t>
            </a:r>
          </a:p>
        </p:txBody>
      </p:sp>
    </p:spTree>
    <p:extLst>
      <p:ext uri="{BB962C8B-B14F-4D97-AF65-F5344CB8AC3E}">
        <p14:creationId xmlns:p14="http://schemas.microsoft.com/office/powerpoint/2010/main" val="12321972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Be sure, that although the context is Jesus standing at the door of the </a:t>
            </a:r>
            <a:r>
              <a:rPr lang="en-US" dirty="0" err="1">
                <a:solidFill>
                  <a:schemeClr val="bg1"/>
                </a:solidFill>
              </a:rPr>
              <a:t>Laodicean</a:t>
            </a:r>
            <a:r>
              <a:rPr lang="en-US" dirty="0">
                <a:solidFill>
                  <a:schemeClr val="bg1"/>
                </a:solidFill>
              </a:rPr>
              <a:t> church, that the appeal of Christ here is an </a:t>
            </a:r>
            <a:r>
              <a:rPr lang="en-US" b="1" u="sng" dirty="0">
                <a:solidFill>
                  <a:srgbClr val="FFFF99"/>
                </a:solidFill>
              </a:rPr>
              <a:t>individual</a:t>
            </a:r>
            <a:r>
              <a:rPr lang="en-US" dirty="0">
                <a:solidFill>
                  <a:srgbClr val="FFFF99"/>
                </a:solidFill>
              </a:rPr>
              <a:t> </a:t>
            </a:r>
            <a:r>
              <a:rPr lang="en-US" dirty="0">
                <a:solidFill>
                  <a:schemeClr val="bg1"/>
                </a:solidFill>
              </a:rPr>
              <a:t>appeal. Jesus says if anyone, if any </a:t>
            </a:r>
            <a:r>
              <a:rPr lang="en-US" b="1" u="sng" dirty="0"/>
              <a:t>ONE</a:t>
            </a:r>
            <a:r>
              <a:rPr lang="en-US" dirty="0">
                <a:solidFill>
                  <a:schemeClr val="bg1"/>
                </a:solidFill>
              </a:rPr>
              <a:t>, hears My voice and opens the door, I will come in.</a:t>
            </a:r>
          </a:p>
        </p:txBody>
      </p:sp>
    </p:spTree>
    <p:extLst>
      <p:ext uri="{BB962C8B-B14F-4D97-AF65-F5344CB8AC3E}">
        <p14:creationId xmlns:p14="http://schemas.microsoft.com/office/powerpoint/2010/main" val="234048191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Be sure, that although the context is Jesus standing at the door of the </a:t>
            </a:r>
            <a:r>
              <a:rPr lang="en-US" dirty="0" err="1">
                <a:solidFill>
                  <a:schemeClr val="bg1"/>
                </a:solidFill>
              </a:rPr>
              <a:t>Laodicean</a:t>
            </a:r>
            <a:r>
              <a:rPr lang="en-US" dirty="0">
                <a:solidFill>
                  <a:schemeClr val="bg1"/>
                </a:solidFill>
              </a:rPr>
              <a:t> church, that the appeal of Christ here is an </a:t>
            </a:r>
            <a:r>
              <a:rPr lang="en-US" b="1" u="sng" dirty="0">
                <a:solidFill>
                  <a:srgbClr val="FFFF99"/>
                </a:solidFill>
              </a:rPr>
              <a:t>individual</a:t>
            </a:r>
            <a:r>
              <a:rPr lang="en-US" dirty="0">
                <a:solidFill>
                  <a:srgbClr val="FFFF99"/>
                </a:solidFill>
              </a:rPr>
              <a:t> </a:t>
            </a:r>
            <a:r>
              <a:rPr lang="en-US" dirty="0">
                <a:solidFill>
                  <a:schemeClr val="bg1"/>
                </a:solidFill>
              </a:rPr>
              <a:t>appeal. Jesus says if anyone, if any </a:t>
            </a:r>
            <a:r>
              <a:rPr lang="en-US" b="1" u="sng" dirty="0">
                <a:solidFill>
                  <a:srgbClr val="FFFF99"/>
                </a:solidFill>
              </a:rPr>
              <a:t>ONE</a:t>
            </a:r>
            <a:r>
              <a:rPr lang="en-US" dirty="0">
                <a:solidFill>
                  <a:schemeClr val="bg1"/>
                </a:solidFill>
              </a:rPr>
              <a:t>, hears My voice and opens the door, I will come in.</a:t>
            </a:r>
          </a:p>
        </p:txBody>
      </p:sp>
    </p:spTree>
    <p:extLst>
      <p:ext uri="{BB962C8B-B14F-4D97-AF65-F5344CB8AC3E}">
        <p14:creationId xmlns:p14="http://schemas.microsoft.com/office/powerpoint/2010/main" val="2078453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21 To him who overcomes I will grant to sit with Me on My throne, as I also overcame and sat down with My Father on His throne. </a:t>
            </a:r>
            <a:r>
              <a:rPr lang="en-US" dirty="0">
                <a:solidFill>
                  <a:schemeClr val="bg1"/>
                </a:solidFill>
              </a:rPr>
              <a:t>– Overcomers are promised the privilege of;</a:t>
            </a:r>
          </a:p>
          <a:p>
            <a:pPr lvl="2"/>
            <a:r>
              <a:rPr lang="en-US" sz="3200" dirty="0">
                <a:solidFill>
                  <a:schemeClr val="bg1"/>
                </a:solidFill>
              </a:rPr>
              <a:t>eating from the tree of life (2:7),</a:t>
            </a:r>
          </a:p>
          <a:p>
            <a:pPr lvl="2"/>
            <a:r>
              <a:rPr lang="en-US" sz="3200" dirty="0">
                <a:solidFill>
                  <a:schemeClr val="bg1"/>
                </a:solidFill>
              </a:rPr>
              <a:t>the </a:t>
            </a:r>
            <a:r>
              <a:rPr lang="en-US" sz="3200" b="1" u="sng" dirty="0"/>
              <a:t>crown</a:t>
            </a:r>
            <a:r>
              <a:rPr lang="en-US" sz="3200" dirty="0"/>
              <a:t> </a:t>
            </a:r>
            <a:r>
              <a:rPr lang="en-US" sz="3200" dirty="0">
                <a:solidFill>
                  <a:schemeClr val="bg1"/>
                </a:solidFill>
              </a:rPr>
              <a:t>of life (2:10), </a:t>
            </a:r>
          </a:p>
          <a:p>
            <a:pPr lvl="2"/>
            <a:r>
              <a:rPr lang="en-US" sz="3200" dirty="0">
                <a:solidFill>
                  <a:schemeClr val="bg1"/>
                </a:solidFill>
              </a:rPr>
              <a:t>protection from the second death (2:11), </a:t>
            </a:r>
          </a:p>
          <a:p>
            <a:pPr lvl="2"/>
            <a:r>
              <a:rPr lang="en-US" sz="3200" dirty="0">
                <a:solidFill>
                  <a:schemeClr val="bg1"/>
                </a:solidFill>
              </a:rPr>
              <a:t>the hidden manna (2:17), </a:t>
            </a:r>
          </a:p>
        </p:txBody>
      </p:sp>
    </p:spTree>
    <p:extLst>
      <p:ext uri="{BB962C8B-B14F-4D97-AF65-F5344CB8AC3E}">
        <p14:creationId xmlns:p14="http://schemas.microsoft.com/office/powerpoint/2010/main" val="15378357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21 To him who overcomes I will grant to sit with Me on My throne, as I also overcame and sat down with My Father on His throne. </a:t>
            </a:r>
            <a:r>
              <a:rPr lang="en-US" dirty="0">
                <a:solidFill>
                  <a:schemeClr val="bg1"/>
                </a:solidFill>
              </a:rPr>
              <a:t>– Overcomers are promised the privilege of;</a:t>
            </a:r>
          </a:p>
          <a:p>
            <a:pPr lvl="2"/>
            <a:r>
              <a:rPr lang="en-US" sz="3200" dirty="0">
                <a:solidFill>
                  <a:schemeClr val="bg1"/>
                </a:solidFill>
              </a:rPr>
              <a:t>eating from the tree of life (2:7),</a:t>
            </a:r>
          </a:p>
          <a:p>
            <a:pPr lvl="2"/>
            <a:r>
              <a:rPr lang="en-US" sz="3200" dirty="0">
                <a:solidFill>
                  <a:schemeClr val="bg1"/>
                </a:solidFill>
              </a:rPr>
              <a:t>the </a:t>
            </a:r>
            <a:r>
              <a:rPr lang="en-US" sz="3200" b="1" u="sng" dirty="0">
                <a:solidFill>
                  <a:srgbClr val="FFFF99"/>
                </a:solidFill>
              </a:rPr>
              <a:t>crown</a:t>
            </a:r>
            <a:r>
              <a:rPr lang="en-US" sz="3200" dirty="0">
                <a:solidFill>
                  <a:srgbClr val="FFFF99"/>
                </a:solidFill>
              </a:rPr>
              <a:t> </a:t>
            </a:r>
            <a:r>
              <a:rPr lang="en-US" sz="3200" dirty="0">
                <a:solidFill>
                  <a:schemeClr val="bg1"/>
                </a:solidFill>
              </a:rPr>
              <a:t>of life (2:10), </a:t>
            </a:r>
          </a:p>
          <a:p>
            <a:pPr lvl="2"/>
            <a:r>
              <a:rPr lang="en-US" sz="3200" dirty="0">
                <a:solidFill>
                  <a:schemeClr val="bg1"/>
                </a:solidFill>
              </a:rPr>
              <a:t>protection from the second death (2:11), </a:t>
            </a:r>
          </a:p>
          <a:p>
            <a:pPr lvl="2"/>
            <a:r>
              <a:rPr lang="en-US" sz="3200" dirty="0">
                <a:solidFill>
                  <a:schemeClr val="bg1"/>
                </a:solidFill>
              </a:rPr>
              <a:t>the hidden manna (2:17), </a:t>
            </a:r>
          </a:p>
        </p:txBody>
      </p:sp>
    </p:spTree>
    <p:extLst>
      <p:ext uri="{BB962C8B-B14F-4D97-AF65-F5344CB8AC3E}">
        <p14:creationId xmlns:p14="http://schemas.microsoft.com/office/powerpoint/2010/main" val="27486159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2800" dirty="0">
                <a:solidFill>
                  <a:schemeClr val="bg1"/>
                </a:solidFill>
              </a:rPr>
              <a:t>a white stone with a </a:t>
            </a:r>
            <a:r>
              <a:rPr lang="en-US" sz="3200" b="1" u="sng" dirty="0"/>
              <a:t>new</a:t>
            </a:r>
            <a:r>
              <a:rPr lang="en-US" sz="2800" dirty="0"/>
              <a:t> </a:t>
            </a:r>
            <a:r>
              <a:rPr lang="en-US" sz="2800" dirty="0">
                <a:solidFill>
                  <a:schemeClr val="bg1"/>
                </a:solidFill>
              </a:rPr>
              <a:t>name written on it (2:17), </a:t>
            </a:r>
          </a:p>
          <a:p>
            <a:pPr marL="460375" lvl="2"/>
            <a:r>
              <a:rPr lang="en-US" sz="2800" dirty="0">
                <a:solidFill>
                  <a:schemeClr val="bg1"/>
                </a:solidFill>
              </a:rPr>
              <a:t>authority to rule the nations (2:26-27), </a:t>
            </a:r>
          </a:p>
          <a:p>
            <a:pPr marL="460375" lvl="2"/>
            <a:r>
              <a:rPr lang="en-US" sz="2800" dirty="0">
                <a:solidFill>
                  <a:schemeClr val="bg1"/>
                </a:solidFill>
              </a:rPr>
              <a:t>the morning star (2:28), </a:t>
            </a:r>
          </a:p>
          <a:p>
            <a:pPr marL="460375" lvl="2"/>
            <a:r>
              <a:rPr lang="en-US" sz="2800" dirty="0">
                <a:solidFill>
                  <a:schemeClr val="bg1"/>
                </a:solidFill>
              </a:rPr>
              <a:t>white </a:t>
            </a:r>
            <a:r>
              <a:rPr lang="en-US" sz="3200" b="1" u="sng" dirty="0"/>
              <a:t>garments</a:t>
            </a:r>
            <a:r>
              <a:rPr lang="en-US" sz="2800" dirty="0">
                <a:solidFill>
                  <a:schemeClr val="bg1"/>
                </a:solidFill>
              </a:rPr>
              <a:t>, symbolizing purity and holiness (3:5), </a:t>
            </a:r>
          </a:p>
          <a:p>
            <a:pPr marL="460375" lvl="2"/>
            <a:r>
              <a:rPr lang="en-US" sz="2800" dirty="0">
                <a:solidFill>
                  <a:schemeClr val="bg1"/>
                </a:solidFill>
              </a:rPr>
              <a:t>the honor of having Christ confess their names before God and His holy angels (3:5), </a:t>
            </a:r>
          </a:p>
          <a:p>
            <a:pPr marL="460375" lvl="2"/>
            <a:r>
              <a:rPr lang="en-US" sz="2800" dirty="0">
                <a:solidFill>
                  <a:schemeClr val="bg1"/>
                </a:solidFill>
              </a:rPr>
              <a:t>to be made a </a:t>
            </a:r>
            <a:r>
              <a:rPr lang="en-US" sz="3200" b="1" u="sng" dirty="0"/>
              <a:t>pillar</a:t>
            </a:r>
            <a:r>
              <a:rPr lang="en-US" sz="2800" dirty="0"/>
              <a:t> </a:t>
            </a:r>
            <a:r>
              <a:rPr lang="en-US" sz="2800" dirty="0">
                <a:solidFill>
                  <a:schemeClr val="bg1"/>
                </a:solidFill>
              </a:rPr>
              <a:t>in God’s temple (3:12), </a:t>
            </a:r>
          </a:p>
          <a:p>
            <a:pPr marL="460375" lvl="2"/>
            <a:r>
              <a:rPr lang="en-US" sz="2800" dirty="0">
                <a:solidFill>
                  <a:schemeClr val="bg1"/>
                </a:solidFill>
              </a:rPr>
              <a:t>to have written on them the name of God, of the new Jerusalem, and of Christ (3:12). </a:t>
            </a:r>
          </a:p>
        </p:txBody>
      </p:sp>
    </p:spTree>
    <p:extLst>
      <p:ext uri="{BB962C8B-B14F-4D97-AF65-F5344CB8AC3E}">
        <p14:creationId xmlns:p14="http://schemas.microsoft.com/office/powerpoint/2010/main" val="107554679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2800" dirty="0">
                <a:solidFill>
                  <a:schemeClr val="bg1"/>
                </a:solidFill>
              </a:rPr>
              <a:t>a white stone with a </a:t>
            </a:r>
            <a:r>
              <a:rPr lang="en-US" sz="3200" b="1" u="sng" dirty="0">
                <a:solidFill>
                  <a:srgbClr val="FFFF99"/>
                </a:solidFill>
              </a:rPr>
              <a:t>new</a:t>
            </a:r>
            <a:r>
              <a:rPr lang="en-US" sz="2800" dirty="0">
                <a:solidFill>
                  <a:srgbClr val="FFFF99"/>
                </a:solidFill>
              </a:rPr>
              <a:t> </a:t>
            </a:r>
            <a:r>
              <a:rPr lang="en-US" sz="2800" dirty="0">
                <a:solidFill>
                  <a:schemeClr val="bg1"/>
                </a:solidFill>
              </a:rPr>
              <a:t>name written on it (2:17), </a:t>
            </a:r>
          </a:p>
          <a:p>
            <a:pPr marL="460375" lvl="2"/>
            <a:r>
              <a:rPr lang="en-US" sz="2800" dirty="0">
                <a:solidFill>
                  <a:schemeClr val="bg1"/>
                </a:solidFill>
              </a:rPr>
              <a:t>authority to rule the nations (2:26-27), </a:t>
            </a:r>
          </a:p>
          <a:p>
            <a:pPr marL="460375" lvl="2"/>
            <a:r>
              <a:rPr lang="en-US" sz="2800" dirty="0">
                <a:solidFill>
                  <a:schemeClr val="bg1"/>
                </a:solidFill>
              </a:rPr>
              <a:t>the morning star (2:28), </a:t>
            </a:r>
          </a:p>
          <a:p>
            <a:pPr marL="460375" lvl="2"/>
            <a:r>
              <a:rPr lang="en-US" sz="2800" dirty="0">
                <a:solidFill>
                  <a:schemeClr val="bg1"/>
                </a:solidFill>
              </a:rPr>
              <a:t>white </a:t>
            </a:r>
            <a:r>
              <a:rPr lang="en-US" sz="3200" b="1" u="sng" dirty="0"/>
              <a:t>garments</a:t>
            </a:r>
            <a:r>
              <a:rPr lang="en-US" sz="2800" dirty="0">
                <a:solidFill>
                  <a:schemeClr val="bg1"/>
                </a:solidFill>
              </a:rPr>
              <a:t>, symbolizing purity and holiness (3:5), </a:t>
            </a:r>
          </a:p>
          <a:p>
            <a:pPr marL="460375" lvl="2"/>
            <a:r>
              <a:rPr lang="en-US" sz="2800" dirty="0">
                <a:solidFill>
                  <a:schemeClr val="bg1"/>
                </a:solidFill>
              </a:rPr>
              <a:t>the honor of having Christ confess their names before God and His holy angels (3:5), </a:t>
            </a:r>
          </a:p>
          <a:p>
            <a:pPr marL="460375" lvl="2"/>
            <a:r>
              <a:rPr lang="en-US" sz="2800" dirty="0">
                <a:solidFill>
                  <a:schemeClr val="bg1"/>
                </a:solidFill>
              </a:rPr>
              <a:t>to be made a </a:t>
            </a:r>
            <a:r>
              <a:rPr lang="en-US" sz="3200" b="1" u="sng" dirty="0"/>
              <a:t>pillar</a:t>
            </a:r>
            <a:r>
              <a:rPr lang="en-US" sz="2800" dirty="0"/>
              <a:t> </a:t>
            </a:r>
            <a:r>
              <a:rPr lang="en-US" sz="2800" dirty="0">
                <a:solidFill>
                  <a:schemeClr val="bg1"/>
                </a:solidFill>
              </a:rPr>
              <a:t>in God’s temple (3:12), </a:t>
            </a:r>
          </a:p>
          <a:p>
            <a:pPr marL="460375" lvl="2"/>
            <a:r>
              <a:rPr lang="en-US" sz="2800" dirty="0">
                <a:solidFill>
                  <a:schemeClr val="bg1"/>
                </a:solidFill>
              </a:rPr>
              <a:t>to have written on them the name of God, of the new Jerusalem, and of Christ (3:12). </a:t>
            </a:r>
          </a:p>
        </p:txBody>
      </p:sp>
    </p:spTree>
    <p:extLst>
      <p:ext uri="{BB962C8B-B14F-4D97-AF65-F5344CB8AC3E}">
        <p14:creationId xmlns:p14="http://schemas.microsoft.com/office/powerpoint/2010/main" val="165707493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2800" dirty="0">
                <a:solidFill>
                  <a:schemeClr val="bg1"/>
                </a:solidFill>
              </a:rPr>
              <a:t>a white stone with a </a:t>
            </a:r>
            <a:r>
              <a:rPr lang="en-US" sz="3200" b="1" u="sng" dirty="0">
                <a:solidFill>
                  <a:srgbClr val="FFFF99"/>
                </a:solidFill>
              </a:rPr>
              <a:t>new</a:t>
            </a:r>
            <a:r>
              <a:rPr lang="en-US" sz="2800" dirty="0">
                <a:solidFill>
                  <a:srgbClr val="FFFF99"/>
                </a:solidFill>
              </a:rPr>
              <a:t> </a:t>
            </a:r>
            <a:r>
              <a:rPr lang="en-US" sz="2800" dirty="0">
                <a:solidFill>
                  <a:schemeClr val="bg1"/>
                </a:solidFill>
              </a:rPr>
              <a:t>name written on it (2:17), </a:t>
            </a:r>
          </a:p>
          <a:p>
            <a:pPr marL="460375" lvl="2"/>
            <a:r>
              <a:rPr lang="en-US" sz="2800" dirty="0">
                <a:solidFill>
                  <a:schemeClr val="bg1"/>
                </a:solidFill>
              </a:rPr>
              <a:t>authority to rule the nations (2:26-27), </a:t>
            </a:r>
          </a:p>
          <a:p>
            <a:pPr marL="460375" lvl="2"/>
            <a:r>
              <a:rPr lang="en-US" sz="2800" dirty="0">
                <a:solidFill>
                  <a:schemeClr val="bg1"/>
                </a:solidFill>
              </a:rPr>
              <a:t>the morning star (2:28), </a:t>
            </a:r>
          </a:p>
          <a:p>
            <a:pPr marL="460375" lvl="2"/>
            <a:r>
              <a:rPr lang="en-US" sz="2800" dirty="0">
                <a:solidFill>
                  <a:schemeClr val="bg1"/>
                </a:solidFill>
              </a:rPr>
              <a:t>white </a:t>
            </a:r>
            <a:r>
              <a:rPr lang="en-US" sz="3200" b="1" u="sng" dirty="0">
                <a:solidFill>
                  <a:srgbClr val="FFFF99"/>
                </a:solidFill>
              </a:rPr>
              <a:t>garments</a:t>
            </a:r>
            <a:r>
              <a:rPr lang="en-US" sz="2800" dirty="0">
                <a:solidFill>
                  <a:schemeClr val="bg1"/>
                </a:solidFill>
              </a:rPr>
              <a:t>, symbolizing purity and holiness (3:5), </a:t>
            </a:r>
          </a:p>
          <a:p>
            <a:pPr marL="460375" lvl="2"/>
            <a:r>
              <a:rPr lang="en-US" sz="2800" dirty="0">
                <a:solidFill>
                  <a:schemeClr val="bg1"/>
                </a:solidFill>
              </a:rPr>
              <a:t>the honor of having Christ confess their names before God and His holy angels (3:5), </a:t>
            </a:r>
          </a:p>
          <a:p>
            <a:pPr marL="460375" lvl="2"/>
            <a:r>
              <a:rPr lang="en-US" sz="2800" dirty="0">
                <a:solidFill>
                  <a:schemeClr val="bg1"/>
                </a:solidFill>
              </a:rPr>
              <a:t>to be made a </a:t>
            </a:r>
            <a:r>
              <a:rPr lang="en-US" sz="3200" b="1" u="sng" dirty="0"/>
              <a:t>pillar</a:t>
            </a:r>
            <a:r>
              <a:rPr lang="en-US" sz="2800" dirty="0"/>
              <a:t> </a:t>
            </a:r>
            <a:r>
              <a:rPr lang="en-US" sz="2800" dirty="0">
                <a:solidFill>
                  <a:schemeClr val="bg1"/>
                </a:solidFill>
              </a:rPr>
              <a:t>in God’s temple (3:12), </a:t>
            </a:r>
          </a:p>
          <a:p>
            <a:pPr marL="460375" lvl="2"/>
            <a:r>
              <a:rPr lang="en-US" sz="2800" dirty="0">
                <a:solidFill>
                  <a:schemeClr val="bg1"/>
                </a:solidFill>
              </a:rPr>
              <a:t>to have written on them the name of God, of the new Jerusalem, and of Christ (3:12). </a:t>
            </a:r>
          </a:p>
        </p:txBody>
      </p:sp>
    </p:spTree>
    <p:extLst>
      <p:ext uri="{BB962C8B-B14F-4D97-AF65-F5344CB8AC3E}">
        <p14:creationId xmlns:p14="http://schemas.microsoft.com/office/powerpoint/2010/main" val="40840070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60375" lvl="2"/>
            <a:r>
              <a:rPr lang="en-US" sz="2800" dirty="0">
                <a:solidFill>
                  <a:schemeClr val="bg1"/>
                </a:solidFill>
              </a:rPr>
              <a:t>a white stone with a </a:t>
            </a:r>
            <a:r>
              <a:rPr lang="en-US" sz="3200" b="1" u="sng" dirty="0">
                <a:solidFill>
                  <a:srgbClr val="FFFF99"/>
                </a:solidFill>
              </a:rPr>
              <a:t>new</a:t>
            </a:r>
            <a:r>
              <a:rPr lang="en-US" sz="2800" dirty="0">
                <a:solidFill>
                  <a:srgbClr val="FFFF99"/>
                </a:solidFill>
              </a:rPr>
              <a:t> </a:t>
            </a:r>
            <a:r>
              <a:rPr lang="en-US" sz="2800" dirty="0">
                <a:solidFill>
                  <a:schemeClr val="bg1"/>
                </a:solidFill>
              </a:rPr>
              <a:t>name written on it (2:17), </a:t>
            </a:r>
          </a:p>
          <a:p>
            <a:pPr marL="460375" lvl="2"/>
            <a:r>
              <a:rPr lang="en-US" sz="2800" dirty="0">
                <a:solidFill>
                  <a:schemeClr val="bg1"/>
                </a:solidFill>
              </a:rPr>
              <a:t>authority to rule the nations (2:26-27), </a:t>
            </a:r>
          </a:p>
          <a:p>
            <a:pPr marL="460375" lvl="2"/>
            <a:r>
              <a:rPr lang="en-US" sz="2800" dirty="0">
                <a:solidFill>
                  <a:schemeClr val="bg1"/>
                </a:solidFill>
              </a:rPr>
              <a:t>the morning star (2:28), </a:t>
            </a:r>
          </a:p>
          <a:p>
            <a:pPr marL="460375" lvl="2"/>
            <a:r>
              <a:rPr lang="en-US" sz="2800" dirty="0">
                <a:solidFill>
                  <a:schemeClr val="bg1"/>
                </a:solidFill>
              </a:rPr>
              <a:t>white </a:t>
            </a:r>
            <a:r>
              <a:rPr lang="en-US" sz="3200" b="1" u="sng" dirty="0">
                <a:solidFill>
                  <a:srgbClr val="FFFF99"/>
                </a:solidFill>
              </a:rPr>
              <a:t>garments</a:t>
            </a:r>
            <a:r>
              <a:rPr lang="en-US" sz="2800" dirty="0">
                <a:solidFill>
                  <a:schemeClr val="bg1"/>
                </a:solidFill>
              </a:rPr>
              <a:t>, symbolizing purity and holiness (3:5), </a:t>
            </a:r>
          </a:p>
          <a:p>
            <a:pPr marL="460375" lvl="2"/>
            <a:r>
              <a:rPr lang="en-US" sz="2800" dirty="0">
                <a:solidFill>
                  <a:schemeClr val="bg1"/>
                </a:solidFill>
              </a:rPr>
              <a:t>the honor of having Christ confess their names before God and His holy angels (3:5), </a:t>
            </a:r>
          </a:p>
          <a:p>
            <a:pPr marL="460375" lvl="2"/>
            <a:r>
              <a:rPr lang="en-US" sz="2800" dirty="0">
                <a:solidFill>
                  <a:schemeClr val="bg1"/>
                </a:solidFill>
              </a:rPr>
              <a:t>to be made a </a:t>
            </a:r>
            <a:r>
              <a:rPr lang="en-US" sz="3200" b="1" u="sng" dirty="0">
                <a:solidFill>
                  <a:srgbClr val="FFFF99"/>
                </a:solidFill>
              </a:rPr>
              <a:t>pillar</a:t>
            </a:r>
            <a:r>
              <a:rPr lang="en-US" sz="2800" dirty="0">
                <a:solidFill>
                  <a:srgbClr val="FFFF99"/>
                </a:solidFill>
              </a:rPr>
              <a:t> </a:t>
            </a:r>
            <a:r>
              <a:rPr lang="en-US" sz="2800" dirty="0">
                <a:solidFill>
                  <a:schemeClr val="bg1"/>
                </a:solidFill>
              </a:rPr>
              <a:t>in God’s temple (3:12), </a:t>
            </a:r>
          </a:p>
          <a:p>
            <a:pPr marL="460375" lvl="2"/>
            <a:r>
              <a:rPr lang="en-US" sz="2800" dirty="0">
                <a:solidFill>
                  <a:schemeClr val="bg1"/>
                </a:solidFill>
              </a:rPr>
              <a:t>to have written on them the name of God, of the new Jerusalem, and of Christ (3:12). </a:t>
            </a:r>
          </a:p>
        </p:txBody>
      </p:sp>
    </p:spTree>
    <p:extLst>
      <p:ext uri="{BB962C8B-B14F-4D97-AF65-F5344CB8AC3E}">
        <p14:creationId xmlns:p14="http://schemas.microsoft.com/office/powerpoint/2010/main" val="310664325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And finally, overcomers are promised the right to sit with Christ on His heavenly throne (3:21).</a:t>
            </a:r>
          </a:p>
          <a:p>
            <a:r>
              <a:rPr lang="en-US" b="1" i="1" dirty="0">
                <a:solidFill>
                  <a:schemeClr val="bg1"/>
                </a:solidFill>
              </a:rPr>
              <a:t>22 “He who has an ear, let him hear what the Spirit says to the churches.” </a:t>
            </a:r>
            <a:r>
              <a:rPr lang="en-US" dirty="0">
                <a:solidFill>
                  <a:schemeClr val="bg1"/>
                </a:solidFill>
              </a:rPr>
              <a:t>– Because we live in the </a:t>
            </a:r>
            <a:r>
              <a:rPr lang="en-US" dirty="0" err="1">
                <a:solidFill>
                  <a:schemeClr val="bg1"/>
                </a:solidFill>
              </a:rPr>
              <a:t>Laodicean</a:t>
            </a:r>
            <a:r>
              <a:rPr lang="en-US" dirty="0">
                <a:solidFill>
                  <a:schemeClr val="bg1"/>
                </a:solidFill>
              </a:rPr>
              <a:t> age, we must pay special attention to this message.</a:t>
            </a:r>
          </a:p>
        </p:txBody>
      </p:sp>
    </p:spTree>
    <p:extLst>
      <p:ext uri="{BB962C8B-B14F-4D97-AF65-F5344CB8AC3E}">
        <p14:creationId xmlns:p14="http://schemas.microsoft.com/office/powerpoint/2010/main" val="3463675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sz="2700" b="1" dirty="0">
                <a:solidFill>
                  <a:schemeClr val="bg1"/>
                </a:solidFill>
              </a:rPr>
              <a:t>Historical Notes on Laodicea and the Church in that City</a:t>
            </a:r>
            <a:endParaRPr lang="en-US" sz="2700" dirty="0">
              <a:solidFill>
                <a:schemeClr val="bg1"/>
              </a:solidFill>
            </a:endParaRPr>
          </a:p>
          <a:p>
            <a:r>
              <a:rPr lang="en-US" sz="3000" dirty="0">
                <a:solidFill>
                  <a:schemeClr val="bg1"/>
                </a:solidFill>
              </a:rPr>
              <a:t>Laodicea was founded around 250 B.C. by Antiochus II, a Syrian ruler, and named after his first wife </a:t>
            </a:r>
            <a:r>
              <a:rPr lang="en-US" sz="3000" b="1" u="sng" dirty="0" err="1"/>
              <a:t>Laodice</a:t>
            </a:r>
            <a:r>
              <a:rPr lang="en-US" sz="3000" dirty="0">
                <a:solidFill>
                  <a:schemeClr val="bg1"/>
                </a:solidFill>
              </a:rPr>
              <a:t>.</a:t>
            </a:r>
            <a:endParaRPr lang="en-US" sz="3000" b="1" dirty="0">
              <a:solidFill>
                <a:schemeClr val="bg1"/>
              </a:solidFill>
            </a:endParaRPr>
          </a:p>
          <a:p>
            <a:r>
              <a:rPr lang="en-US" sz="3000" dirty="0">
                <a:solidFill>
                  <a:schemeClr val="bg1"/>
                </a:solidFill>
              </a:rPr>
              <a:t>Laodicea was located in the </a:t>
            </a:r>
            <a:r>
              <a:rPr lang="en-US" sz="3000" dirty="0" err="1">
                <a:solidFill>
                  <a:schemeClr val="bg1"/>
                </a:solidFill>
              </a:rPr>
              <a:t>Lycus</a:t>
            </a:r>
            <a:r>
              <a:rPr lang="en-US" sz="3000" dirty="0">
                <a:solidFill>
                  <a:schemeClr val="bg1"/>
                </a:solidFill>
              </a:rPr>
              <a:t> Valley, 100 miles east of Ephesus. It was one of a triad of cities located in this area including </a:t>
            </a:r>
            <a:r>
              <a:rPr lang="en-US" sz="3000" dirty="0" err="1">
                <a:solidFill>
                  <a:schemeClr val="bg1"/>
                </a:solidFill>
              </a:rPr>
              <a:t>Colosse</a:t>
            </a:r>
            <a:r>
              <a:rPr lang="en-US" sz="3000" dirty="0">
                <a:solidFill>
                  <a:schemeClr val="bg1"/>
                </a:solidFill>
              </a:rPr>
              <a:t> (10 miles south) and Hierapolis (5 miles northwest). Because of its position geographically, it became one of the </a:t>
            </a:r>
            <a:r>
              <a:rPr lang="en-US" sz="3000" b="1" u="sng" dirty="0"/>
              <a:t>richest</a:t>
            </a:r>
            <a:r>
              <a:rPr lang="en-US" sz="3000" dirty="0"/>
              <a:t> </a:t>
            </a:r>
            <a:r>
              <a:rPr lang="en-US" sz="3000" dirty="0">
                <a:solidFill>
                  <a:schemeClr val="bg1"/>
                </a:solidFill>
              </a:rPr>
              <a:t>commercial centers of the ancient world. </a:t>
            </a:r>
            <a:endParaRPr lang="en-US" sz="3000" b="1" dirty="0">
              <a:solidFill>
                <a:schemeClr val="bg1"/>
              </a:solidFill>
            </a:endParaRPr>
          </a:p>
        </p:txBody>
      </p:sp>
    </p:spTree>
    <p:extLst>
      <p:ext uri="{BB962C8B-B14F-4D97-AF65-F5344CB8AC3E}">
        <p14:creationId xmlns:p14="http://schemas.microsoft.com/office/powerpoint/2010/main" val="390993565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sz="2900" b="1" dirty="0">
                <a:solidFill>
                  <a:schemeClr val="bg1"/>
                </a:solidFill>
              </a:rPr>
              <a:t>To the local church - </a:t>
            </a:r>
            <a:r>
              <a:rPr lang="en-US" sz="2900" dirty="0">
                <a:solidFill>
                  <a:schemeClr val="bg1"/>
                </a:solidFill>
              </a:rPr>
              <a:t>Remember that the churches of Philadelphia and Laodicea were both well positioned to spread the gospel of Jesus Christ.</a:t>
            </a:r>
          </a:p>
          <a:p>
            <a:r>
              <a:rPr lang="en-US" sz="2900" dirty="0" smtClean="0">
                <a:solidFill>
                  <a:schemeClr val="bg1"/>
                </a:solidFill>
              </a:rPr>
              <a:t>Both </a:t>
            </a:r>
            <a:r>
              <a:rPr lang="en-US" sz="2900" dirty="0">
                <a:solidFill>
                  <a:schemeClr val="bg1"/>
                </a:solidFill>
              </a:rPr>
              <a:t>had roads leading from their cities into the wide open frontier.</a:t>
            </a:r>
          </a:p>
          <a:p>
            <a:pPr marL="679450" lvl="2"/>
            <a:r>
              <a:rPr lang="en-US" sz="2900" dirty="0">
                <a:solidFill>
                  <a:schemeClr val="bg1"/>
                </a:solidFill>
              </a:rPr>
              <a:t>Both had the </a:t>
            </a:r>
            <a:r>
              <a:rPr lang="en-US" sz="2900" b="1" u="sng" dirty="0"/>
              <a:t>commission</a:t>
            </a:r>
            <a:r>
              <a:rPr lang="en-US" sz="2900" dirty="0"/>
              <a:t> </a:t>
            </a:r>
            <a:r>
              <a:rPr lang="en-US" sz="2900" dirty="0">
                <a:solidFill>
                  <a:schemeClr val="bg1"/>
                </a:solidFill>
              </a:rPr>
              <a:t>to “make disciples.”</a:t>
            </a:r>
          </a:p>
          <a:p>
            <a:pPr marL="679450" lvl="2"/>
            <a:r>
              <a:rPr lang="en-US" sz="2900" dirty="0">
                <a:solidFill>
                  <a:schemeClr val="bg1"/>
                </a:solidFill>
              </a:rPr>
              <a:t>Both had the presence and power of the Risen Christ.</a:t>
            </a:r>
          </a:p>
          <a:p>
            <a:pPr marL="679450" lvl="2"/>
            <a:r>
              <a:rPr lang="en-US" sz="2900" dirty="0">
                <a:solidFill>
                  <a:schemeClr val="bg1"/>
                </a:solidFill>
              </a:rPr>
              <a:t>Only the church at Philadelphia was </a:t>
            </a:r>
            <a:r>
              <a:rPr lang="en-US" sz="2900" b="1" u="sng" dirty="0"/>
              <a:t>faithful</a:t>
            </a:r>
            <a:r>
              <a:rPr lang="en-US" sz="2900" dirty="0"/>
              <a:t> </a:t>
            </a:r>
            <a:r>
              <a:rPr lang="en-US" sz="2900" dirty="0">
                <a:solidFill>
                  <a:schemeClr val="bg1"/>
                </a:solidFill>
              </a:rPr>
              <a:t>to the task.</a:t>
            </a:r>
          </a:p>
        </p:txBody>
      </p:sp>
    </p:spTree>
    <p:extLst>
      <p:ext uri="{BB962C8B-B14F-4D97-AF65-F5344CB8AC3E}">
        <p14:creationId xmlns:p14="http://schemas.microsoft.com/office/powerpoint/2010/main" val="59809451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sz="2900" b="1" dirty="0">
                <a:solidFill>
                  <a:schemeClr val="bg1"/>
                </a:solidFill>
              </a:rPr>
              <a:t>To the local church - </a:t>
            </a:r>
            <a:r>
              <a:rPr lang="en-US" sz="2900" dirty="0">
                <a:solidFill>
                  <a:schemeClr val="bg1"/>
                </a:solidFill>
              </a:rPr>
              <a:t>Remember that the churches of Philadelphia and Laodicea were both well positioned to spread the gospel of Jesus Christ.</a:t>
            </a:r>
          </a:p>
          <a:p>
            <a:r>
              <a:rPr lang="en-US" sz="2900" dirty="0" smtClean="0">
                <a:solidFill>
                  <a:schemeClr val="bg1"/>
                </a:solidFill>
              </a:rPr>
              <a:t>Both </a:t>
            </a:r>
            <a:r>
              <a:rPr lang="en-US" sz="2900" dirty="0">
                <a:solidFill>
                  <a:schemeClr val="bg1"/>
                </a:solidFill>
              </a:rPr>
              <a:t>had roads leading from their cities into the wide open frontier.</a:t>
            </a:r>
          </a:p>
          <a:p>
            <a:pPr marL="679450" lvl="2"/>
            <a:r>
              <a:rPr lang="en-US" sz="2900" dirty="0">
                <a:solidFill>
                  <a:schemeClr val="bg1"/>
                </a:solidFill>
              </a:rPr>
              <a:t>Both had the </a:t>
            </a:r>
            <a:r>
              <a:rPr lang="en-US" sz="2900" b="1" u="sng" dirty="0">
                <a:solidFill>
                  <a:srgbClr val="FFFF99"/>
                </a:solidFill>
              </a:rPr>
              <a:t>commission</a:t>
            </a:r>
            <a:r>
              <a:rPr lang="en-US" sz="2900" dirty="0">
                <a:solidFill>
                  <a:srgbClr val="FFFF99"/>
                </a:solidFill>
              </a:rPr>
              <a:t> </a:t>
            </a:r>
            <a:r>
              <a:rPr lang="en-US" sz="2900" dirty="0">
                <a:solidFill>
                  <a:schemeClr val="bg1"/>
                </a:solidFill>
              </a:rPr>
              <a:t>to “make disciples.”</a:t>
            </a:r>
          </a:p>
          <a:p>
            <a:pPr marL="679450" lvl="2"/>
            <a:r>
              <a:rPr lang="en-US" sz="2900" dirty="0">
                <a:solidFill>
                  <a:schemeClr val="bg1"/>
                </a:solidFill>
              </a:rPr>
              <a:t>Both had the presence and power of the Risen Christ.</a:t>
            </a:r>
          </a:p>
          <a:p>
            <a:pPr marL="679450" lvl="2"/>
            <a:r>
              <a:rPr lang="en-US" sz="2900" dirty="0">
                <a:solidFill>
                  <a:schemeClr val="bg1"/>
                </a:solidFill>
              </a:rPr>
              <a:t>Only the church at Philadelphia was </a:t>
            </a:r>
            <a:r>
              <a:rPr lang="en-US" sz="2900" b="1" u="sng" dirty="0"/>
              <a:t>faithful</a:t>
            </a:r>
            <a:r>
              <a:rPr lang="en-US" sz="2900" dirty="0"/>
              <a:t> </a:t>
            </a:r>
            <a:r>
              <a:rPr lang="en-US" sz="2900" dirty="0">
                <a:solidFill>
                  <a:schemeClr val="bg1"/>
                </a:solidFill>
              </a:rPr>
              <a:t>to the task.</a:t>
            </a:r>
          </a:p>
        </p:txBody>
      </p:sp>
    </p:spTree>
    <p:extLst>
      <p:ext uri="{BB962C8B-B14F-4D97-AF65-F5344CB8AC3E}">
        <p14:creationId xmlns:p14="http://schemas.microsoft.com/office/powerpoint/2010/main" val="187185502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sz="2900" b="1" dirty="0">
                <a:solidFill>
                  <a:schemeClr val="bg1"/>
                </a:solidFill>
              </a:rPr>
              <a:t>To the local church - </a:t>
            </a:r>
            <a:r>
              <a:rPr lang="en-US" sz="2900" dirty="0">
                <a:solidFill>
                  <a:schemeClr val="bg1"/>
                </a:solidFill>
              </a:rPr>
              <a:t>Remember that the churches of Philadelphia and Laodicea were both well positioned to spread the gospel of Jesus Christ.</a:t>
            </a:r>
          </a:p>
          <a:p>
            <a:r>
              <a:rPr lang="en-US" sz="2900" dirty="0" smtClean="0">
                <a:solidFill>
                  <a:schemeClr val="bg1"/>
                </a:solidFill>
              </a:rPr>
              <a:t>Both </a:t>
            </a:r>
            <a:r>
              <a:rPr lang="en-US" sz="2900" dirty="0">
                <a:solidFill>
                  <a:schemeClr val="bg1"/>
                </a:solidFill>
              </a:rPr>
              <a:t>had roads leading from their cities into the wide open frontier.</a:t>
            </a:r>
          </a:p>
          <a:p>
            <a:pPr marL="679450" lvl="2"/>
            <a:r>
              <a:rPr lang="en-US" sz="2900" dirty="0">
                <a:solidFill>
                  <a:schemeClr val="bg1"/>
                </a:solidFill>
              </a:rPr>
              <a:t>Both had the </a:t>
            </a:r>
            <a:r>
              <a:rPr lang="en-US" sz="2900" b="1" u="sng" dirty="0">
                <a:solidFill>
                  <a:srgbClr val="FFFF99"/>
                </a:solidFill>
              </a:rPr>
              <a:t>commission</a:t>
            </a:r>
            <a:r>
              <a:rPr lang="en-US" sz="2900" dirty="0">
                <a:solidFill>
                  <a:srgbClr val="FFFF99"/>
                </a:solidFill>
              </a:rPr>
              <a:t> </a:t>
            </a:r>
            <a:r>
              <a:rPr lang="en-US" sz="2900" dirty="0">
                <a:solidFill>
                  <a:schemeClr val="bg1"/>
                </a:solidFill>
              </a:rPr>
              <a:t>to “make disciples.”</a:t>
            </a:r>
          </a:p>
          <a:p>
            <a:pPr marL="679450" lvl="2"/>
            <a:r>
              <a:rPr lang="en-US" sz="2900" dirty="0">
                <a:solidFill>
                  <a:schemeClr val="bg1"/>
                </a:solidFill>
              </a:rPr>
              <a:t>Both had the presence and power of the Risen Christ.</a:t>
            </a:r>
          </a:p>
          <a:p>
            <a:pPr marL="679450" lvl="2"/>
            <a:r>
              <a:rPr lang="en-US" sz="2900" dirty="0">
                <a:solidFill>
                  <a:schemeClr val="bg1"/>
                </a:solidFill>
              </a:rPr>
              <a:t>Only the church at Philadelphia was </a:t>
            </a:r>
            <a:r>
              <a:rPr lang="en-US" sz="2900" b="1" u="sng" dirty="0">
                <a:solidFill>
                  <a:srgbClr val="FFFF99"/>
                </a:solidFill>
              </a:rPr>
              <a:t>faithful</a:t>
            </a:r>
            <a:r>
              <a:rPr lang="en-US" sz="2900" dirty="0">
                <a:solidFill>
                  <a:srgbClr val="FFFF99"/>
                </a:solidFill>
              </a:rPr>
              <a:t> </a:t>
            </a:r>
            <a:r>
              <a:rPr lang="en-US" sz="2900" dirty="0">
                <a:solidFill>
                  <a:schemeClr val="bg1"/>
                </a:solidFill>
              </a:rPr>
              <a:t>to the task.</a:t>
            </a:r>
          </a:p>
        </p:txBody>
      </p:sp>
    </p:spTree>
    <p:extLst>
      <p:ext uri="{BB962C8B-B14F-4D97-AF65-F5344CB8AC3E}">
        <p14:creationId xmlns:p14="http://schemas.microsoft.com/office/powerpoint/2010/main" val="291944325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a:t>
            </a:r>
            <a:r>
              <a:rPr lang="en-US" dirty="0" err="1">
                <a:solidFill>
                  <a:schemeClr val="bg1"/>
                </a:solidFill>
              </a:rPr>
              <a:t>lukewarmness</a:t>
            </a:r>
            <a:r>
              <a:rPr lang="en-US" dirty="0">
                <a:solidFill>
                  <a:schemeClr val="bg1"/>
                </a:solidFill>
              </a:rPr>
              <a:t>, the apathy, of the church at Laodicea kept them from walking through the door of </a:t>
            </a:r>
            <a:r>
              <a:rPr lang="en-US" b="1" u="sng" dirty="0"/>
              <a:t>evangelistic</a:t>
            </a:r>
            <a:r>
              <a:rPr lang="en-US" dirty="0"/>
              <a:t> </a:t>
            </a:r>
            <a:r>
              <a:rPr lang="en-US" dirty="0">
                <a:solidFill>
                  <a:schemeClr val="bg1"/>
                </a:solidFill>
              </a:rPr>
              <a:t>and </a:t>
            </a:r>
            <a:r>
              <a:rPr lang="en-US" b="1" u="sng" dirty="0"/>
              <a:t>missionary</a:t>
            </a:r>
            <a:r>
              <a:rPr lang="en-US" dirty="0"/>
              <a:t> </a:t>
            </a:r>
            <a:r>
              <a:rPr lang="en-US" dirty="0">
                <a:solidFill>
                  <a:schemeClr val="bg1"/>
                </a:solidFill>
              </a:rPr>
              <a:t>opportunity.</a:t>
            </a:r>
          </a:p>
        </p:txBody>
      </p:sp>
    </p:spTree>
    <p:extLst>
      <p:ext uri="{BB962C8B-B14F-4D97-AF65-F5344CB8AC3E}">
        <p14:creationId xmlns:p14="http://schemas.microsoft.com/office/powerpoint/2010/main" val="8638760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a:t>
            </a:r>
            <a:r>
              <a:rPr lang="en-US" dirty="0" err="1">
                <a:solidFill>
                  <a:schemeClr val="bg1"/>
                </a:solidFill>
              </a:rPr>
              <a:t>lukewarmness</a:t>
            </a:r>
            <a:r>
              <a:rPr lang="en-US" dirty="0">
                <a:solidFill>
                  <a:schemeClr val="bg1"/>
                </a:solidFill>
              </a:rPr>
              <a:t>, the apathy, of the church at Laodicea kept them from walking through the door of </a:t>
            </a:r>
            <a:r>
              <a:rPr lang="en-US" b="1" u="sng" dirty="0">
                <a:solidFill>
                  <a:srgbClr val="FFFF99"/>
                </a:solidFill>
              </a:rPr>
              <a:t>evangelistic</a:t>
            </a:r>
            <a:r>
              <a:rPr lang="en-US" dirty="0">
                <a:solidFill>
                  <a:srgbClr val="FFFF99"/>
                </a:solidFill>
              </a:rPr>
              <a:t> </a:t>
            </a:r>
            <a:r>
              <a:rPr lang="en-US" dirty="0">
                <a:solidFill>
                  <a:schemeClr val="bg1"/>
                </a:solidFill>
              </a:rPr>
              <a:t>and </a:t>
            </a:r>
            <a:r>
              <a:rPr lang="en-US" b="1" u="sng" dirty="0"/>
              <a:t>missionary</a:t>
            </a:r>
            <a:r>
              <a:rPr lang="en-US" dirty="0"/>
              <a:t> </a:t>
            </a:r>
            <a:r>
              <a:rPr lang="en-US" dirty="0">
                <a:solidFill>
                  <a:schemeClr val="bg1"/>
                </a:solidFill>
              </a:rPr>
              <a:t>opportunity.</a:t>
            </a:r>
          </a:p>
        </p:txBody>
      </p:sp>
    </p:spTree>
    <p:extLst>
      <p:ext uri="{BB962C8B-B14F-4D97-AF65-F5344CB8AC3E}">
        <p14:creationId xmlns:p14="http://schemas.microsoft.com/office/powerpoint/2010/main" val="350975375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The </a:t>
            </a:r>
            <a:r>
              <a:rPr lang="en-US" dirty="0" err="1">
                <a:solidFill>
                  <a:schemeClr val="bg1"/>
                </a:solidFill>
              </a:rPr>
              <a:t>lukewarmness</a:t>
            </a:r>
            <a:r>
              <a:rPr lang="en-US" dirty="0">
                <a:solidFill>
                  <a:schemeClr val="bg1"/>
                </a:solidFill>
              </a:rPr>
              <a:t>, the apathy, of the church at Laodicea kept them from walking through the door of </a:t>
            </a:r>
            <a:r>
              <a:rPr lang="en-US" b="1" u="sng" dirty="0">
                <a:solidFill>
                  <a:srgbClr val="FFFF99"/>
                </a:solidFill>
              </a:rPr>
              <a:t>evangelistic</a:t>
            </a:r>
            <a:r>
              <a:rPr lang="en-US" dirty="0">
                <a:solidFill>
                  <a:srgbClr val="FFFF99"/>
                </a:solidFill>
              </a:rPr>
              <a:t> </a:t>
            </a:r>
            <a:r>
              <a:rPr lang="en-US" dirty="0">
                <a:solidFill>
                  <a:schemeClr val="bg1"/>
                </a:solidFill>
              </a:rPr>
              <a:t>and </a:t>
            </a:r>
            <a:r>
              <a:rPr lang="en-US" b="1" u="sng" dirty="0">
                <a:solidFill>
                  <a:srgbClr val="FFFF99"/>
                </a:solidFill>
              </a:rPr>
              <a:t>missionary</a:t>
            </a:r>
            <a:r>
              <a:rPr lang="en-US" dirty="0">
                <a:solidFill>
                  <a:srgbClr val="FFFF99"/>
                </a:solidFill>
              </a:rPr>
              <a:t> </a:t>
            </a:r>
            <a:r>
              <a:rPr lang="en-US" dirty="0">
                <a:solidFill>
                  <a:schemeClr val="bg1"/>
                </a:solidFill>
              </a:rPr>
              <a:t>opportunity.</a:t>
            </a:r>
          </a:p>
        </p:txBody>
      </p:sp>
    </p:spTree>
    <p:extLst>
      <p:ext uri="{BB962C8B-B14F-4D97-AF65-F5344CB8AC3E}">
        <p14:creationId xmlns:p14="http://schemas.microsoft.com/office/powerpoint/2010/main" val="34129487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Historically, the </a:t>
            </a:r>
            <a:r>
              <a:rPr lang="en-US" b="1" dirty="0" err="1">
                <a:solidFill>
                  <a:schemeClr val="bg1"/>
                </a:solidFill>
              </a:rPr>
              <a:t>Laodicean</a:t>
            </a:r>
            <a:r>
              <a:rPr lang="en-US" b="1" dirty="0">
                <a:solidFill>
                  <a:schemeClr val="bg1"/>
                </a:solidFill>
              </a:rPr>
              <a:t> period is from </a:t>
            </a:r>
            <a:r>
              <a:rPr lang="en-US" b="1" cap="all" dirty="0">
                <a:solidFill>
                  <a:schemeClr val="bg1"/>
                </a:solidFill>
              </a:rPr>
              <a:t>A.D. 1900 – ?.</a:t>
            </a:r>
            <a:r>
              <a:rPr lang="en-US" cap="all" dirty="0">
                <a:solidFill>
                  <a:schemeClr val="bg1"/>
                </a:solidFill>
              </a:rPr>
              <a:t>  </a:t>
            </a:r>
            <a:r>
              <a:rPr lang="en-US" dirty="0">
                <a:solidFill>
                  <a:schemeClr val="bg1"/>
                </a:solidFill>
              </a:rPr>
              <a:t>The passion and fervency of the Philadelphian church of the 1800’s brought revival, awakening, evangelism, and missions. It was replaced in the </a:t>
            </a:r>
            <a:r>
              <a:rPr lang="en-US" dirty="0" err="1">
                <a:solidFill>
                  <a:schemeClr val="bg1"/>
                </a:solidFill>
              </a:rPr>
              <a:t>Laodicean</a:t>
            </a:r>
            <a:r>
              <a:rPr lang="en-US" dirty="0">
                <a:solidFill>
                  <a:schemeClr val="bg1"/>
                </a:solidFill>
              </a:rPr>
              <a:t> period by an intellectualism that brought forth </a:t>
            </a:r>
            <a:r>
              <a:rPr lang="en-US" b="1" u="sng" dirty="0"/>
              <a:t>liberalism</a:t>
            </a:r>
            <a:r>
              <a:rPr lang="en-US" dirty="0"/>
              <a:t> </a:t>
            </a:r>
            <a:r>
              <a:rPr lang="en-US" dirty="0">
                <a:solidFill>
                  <a:schemeClr val="bg1"/>
                </a:solidFill>
              </a:rPr>
              <a:t>in most church denominations.</a:t>
            </a:r>
          </a:p>
        </p:txBody>
      </p:sp>
    </p:spTree>
    <p:extLst>
      <p:ext uri="{BB962C8B-B14F-4D97-AF65-F5344CB8AC3E}">
        <p14:creationId xmlns:p14="http://schemas.microsoft.com/office/powerpoint/2010/main" val="28655034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Historically, the </a:t>
            </a:r>
            <a:r>
              <a:rPr lang="en-US" b="1" dirty="0" err="1">
                <a:solidFill>
                  <a:schemeClr val="bg1"/>
                </a:solidFill>
              </a:rPr>
              <a:t>Laodicean</a:t>
            </a:r>
            <a:r>
              <a:rPr lang="en-US" b="1" dirty="0">
                <a:solidFill>
                  <a:schemeClr val="bg1"/>
                </a:solidFill>
              </a:rPr>
              <a:t> period is from </a:t>
            </a:r>
            <a:r>
              <a:rPr lang="en-US" b="1" cap="all" dirty="0">
                <a:solidFill>
                  <a:schemeClr val="bg1"/>
                </a:solidFill>
              </a:rPr>
              <a:t>A.D. 1900 – ?.</a:t>
            </a:r>
            <a:r>
              <a:rPr lang="en-US" cap="all" dirty="0">
                <a:solidFill>
                  <a:schemeClr val="bg1"/>
                </a:solidFill>
              </a:rPr>
              <a:t>  </a:t>
            </a:r>
            <a:r>
              <a:rPr lang="en-US" dirty="0">
                <a:solidFill>
                  <a:schemeClr val="bg1"/>
                </a:solidFill>
              </a:rPr>
              <a:t>The passion and fervency of the Philadelphian church of the 1800’s brought revival, awakening, evangelism, and missions. It was replaced in the </a:t>
            </a:r>
            <a:r>
              <a:rPr lang="en-US" dirty="0" err="1">
                <a:solidFill>
                  <a:schemeClr val="bg1"/>
                </a:solidFill>
              </a:rPr>
              <a:t>Laodicean</a:t>
            </a:r>
            <a:r>
              <a:rPr lang="en-US" dirty="0">
                <a:solidFill>
                  <a:schemeClr val="bg1"/>
                </a:solidFill>
              </a:rPr>
              <a:t> period by an intellectualism that brought forth </a:t>
            </a:r>
            <a:r>
              <a:rPr lang="en-US" b="1" u="sng" dirty="0">
                <a:solidFill>
                  <a:srgbClr val="FFFF99"/>
                </a:solidFill>
              </a:rPr>
              <a:t>liberalism</a:t>
            </a:r>
            <a:r>
              <a:rPr lang="en-US" dirty="0">
                <a:solidFill>
                  <a:srgbClr val="FFFF99"/>
                </a:solidFill>
              </a:rPr>
              <a:t> </a:t>
            </a:r>
            <a:r>
              <a:rPr lang="en-US" dirty="0">
                <a:solidFill>
                  <a:schemeClr val="bg1"/>
                </a:solidFill>
              </a:rPr>
              <a:t>in most church denominations.</a:t>
            </a:r>
          </a:p>
        </p:txBody>
      </p:sp>
    </p:spTree>
    <p:extLst>
      <p:ext uri="{BB962C8B-B14F-4D97-AF65-F5344CB8AC3E}">
        <p14:creationId xmlns:p14="http://schemas.microsoft.com/office/powerpoint/2010/main" val="393791006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One of the main causes for most people who had this shift in their world view was the popularizing of the theory of Darwinian </a:t>
            </a:r>
            <a:r>
              <a:rPr lang="en-US" b="1" u="sng" dirty="0"/>
              <a:t>evolution</a:t>
            </a:r>
            <a:r>
              <a:rPr lang="en-US" dirty="0">
                <a:solidFill>
                  <a:schemeClr val="bg1"/>
                </a:solidFill>
              </a:rPr>
              <a:t>. This wayward thought process lead many to believe that the Bible was not scientifically and historically accurate at its very outset concerning origins, therefore, they believed it could not be trusted to give an accurate scientific or historic account on other matters as well. This led to….</a:t>
            </a:r>
          </a:p>
        </p:txBody>
      </p:sp>
    </p:spTree>
    <p:extLst>
      <p:ext uri="{BB962C8B-B14F-4D97-AF65-F5344CB8AC3E}">
        <p14:creationId xmlns:p14="http://schemas.microsoft.com/office/powerpoint/2010/main" val="365566848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One of the main causes for most people who had this shift in their world view was the popularizing of the theory of Darwinian </a:t>
            </a:r>
            <a:r>
              <a:rPr lang="en-US" b="1" u="sng" dirty="0">
                <a:solidFill>
                  <a:srgbClr val="FFFF99"/>
                </a:solidFill>
              </a:rPr>
              <a:t>evolution</a:t>
            </a:r>
            <a:r>
              <a:rPr lang="en-US" dirty="0">
                <a:solidFill>
                  <a:schemeClr val="bg1"/>
                </a:solidFill>
              </a:rPr>
              <a:t>. This wayward thought process lead many to believe that the Bible was not scientifically and historically accurate at its very outset concerning origins, therefore, they believed it could not be trusted to give an accurate scientific or historic account on other matters as well. This led to….</a:t>
            </a:r>
          </a:p>
        </p:txBody>
      </p:sp>
    </p:spTree>
    <p:extLst>
      <p:ext uri="{BB962C8B-B14F-4D97-AF65-F5344CB8AC3E}">
        <p14:creationId xmlns:p14="http://schemas.microsoft.com/office/powerpoint/2010/main" val="246083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7420</Words>
  <Application>Microsoft Office PowerPoint</Application>
  <PresentationFormat>On-screen Show (16:9)</PresentationFormat>
  <Paragraphs>206</Paragraphs>
  <Slides>107</Slides>
  <Notes>0</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dc:creator>
  <cp:lastModifiedBy>Jennifer</cp:lastModifiedBy>
  <cp:revision>78</cp:revision>
  <dcterms:created xsi:type="dcterms:W3CDTF">2015-08-19T15:34:04Z</dcterms:created>
  <dcterms:modified xsi:type="dcterms:W3CDTF">2015-11-18T17:16:43Z</dcterms:modified>
</cp:coreProperties>
</file>