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19" r:id="rId2"/>
    <p:sldId id="297" r:id="rId3"/>
    <p:sldId id="320" r:id="rId4"/>
    <p:sldId id="321" r:id="rId5"/>
    <p:sldId id="322" r:id="rId6"/>
    <p:sldId id="323" r:id="rId7"/>
    <p:sldId id="324" r:id="rId8"/>
    <p:sldId id="399"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394" r:id="rId78"/>
    <p:sldId id="395" r:id="rId79"/>
    <p:sldId id="396" r:id="rId80"/>
    <p:sldId id="397" r:id="rId81"/>
    <p:sldId id="398"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2" y="-12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4140A-D231-4B43-A0BE-18C398F90634}" type="datetimeFigureOut">
              <a:rPr lang="en-US" smtClean="0"/>
              <a:t>12/9/2015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84BD2-AB3E-4567-80DF-DC099426239B}" type="slidenum">
              <a:rPr lang="en-US" smtClean="0"/>
              <a:t>‹#›</a:t>
            </a:fld>
            <a:endParaRPr lang="en-US"/>
          </a:p>
        </p:txBody>
      </p:sp>
    </p:spTree>
    <p:extLst>
      <p:ext uri="{BB962C8B-B14F-4D97-AF65-F5344CB8AC3E}">
        <p14:creationId xmlns:p14="http://schemas.microsoft.com/office/powerpoint/2010/main" val="423043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58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69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77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81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38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42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44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2E64DE-C757-41B2-A89D-AF01006E7B5B}"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52737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6962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8845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AAC8A-A02C-48A9-B32B-69BD9993B0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6338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AAC8A-A02C-48A9-B32B-69BD9993B0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109864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AAC8A-A02C-48A9-B32B-69BD9993B0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39934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AAC8A-A02C-48A9-B32B-69BD9993B02E}"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92493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AAC8A-A02C-48A9-B32B-69BD9993B02E}"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94323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AC8A-A02C-48A9-B32B-69BD9993B02E}"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384971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26256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AC8A-A02C-48A9-B32B-69BD9993B0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BED8B-43F1-46AD-9E3C-7C271541554B}" type="slidenum">
              <a:rPr lang="en-US" smtClean="0"/>
              <a:t>‹#›</a:t>
            </a:fld>
            <a:endParaRPr lang="en-US"/>
          </a:p>
        </p:txBody>
      </p:sp>
    </p:spTree>
    <p:extLst>
      <p:ext uri="{BB962C8B-B14F-4D97-AF65-F5344CB8AC3E}">
        <p14:creationId xmlns:p14="http://schemas.microsoft.com/office/powerpoint/2010/main" val="405028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6AAC8A-A02C-48A9-B32B-69BD9993B02E}" type="datetimeFigureOut">
              <a:rPr lang="en-US" smtClean="0"/>
              <a:t>12/9/2015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0BED8B-43F1-46AD-9E3C-7C271541554B}" type="slidenum">
              <a:rPr lang="en-US" smtClean="0"/>
              <a:t>‹#›</a:t>
            </a:fld>
            <a:endParaRPr lang="en-US"/>
          </a:p>
        </p:txBody>
      </p:sp>
    </p:spTree>
    <p:extLst>
      <p:ext uri="{BB962C8B-B14F-4D97-AF65-F5344CB8AC3E}">
        <p14:creationId xmlns:p14="http://schemas.microsoft.com/office/powerpoint/2010/main" val="266312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ennifer\AppData\Local\Microsoft\Windows\Temporary Internet Files\Content.Word\Learning to interpret the Revelation.jpg"/>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7543801" cy="5143500"/>
          </a:xfrm>
          <a:prstGeom prst="rect">
            <a:avLst/>
          </a:prstGeom>
          <a:noFill/>
          <a:ln>
            <a:noFill/>
          </a:ln>
        </p:spPr>
      </p:pic>
    </p:spTree>
    <p:extLst>
      <p:ext uri="{BB962C8B-B14F-4D97-AF65-F5344CB8AC3E}">
        <p14:creationId xmlns:p14="http://schemas.microsoft.com/office/powerpoint/2010/main" val="105116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a:buNone/>
            </a:pPr>
            <a:r>
              <a:rPr lang="en-US" b="1" i="1" dirty="0" smtClean="0">
                <a:solidFill>
                  <a:schemeClr val="bg1"/>
                </a:solidFill>
              </a:rPr>
              <a:t>Revelation 4:2–11   </a:t>
            </a:r>
          </a:p>
          <a:p>
            <a:pPr marL="0" indent="0">
              <a:buNone/>
            </a:pPr>
            <a:r>
              <a:rPr lang="en-US" b="1" i="1" baseline="30000" dirty="0">
                <a:solidFill>
                  <a:schemeClr val="bg1"/>
                </a:solidFill>
              </a:rPr>
              <a:t>3</a:t>
            </a:r>
            <a:r>
              <a:rPr lang="en-US" b="1" i="1" dirty="0">
                <a:solidFill>
                  <a:schemeClr val="bg1"/>
                </a:solidFill>
              </a:rPr>
              <a:t> And He who sat there was like a jasper and a </a:t>
            </a:r>
            <a:r>
              <a:rPr lang="en-US" b="1" i="1" dirty="0" err="1">
                <a:solidFill>
                  <a:schemeClr val="bg1"/>
                </a:solidFill>
              </a:rPr>
              <a:t>sardius</a:t>
            </a:r>
            <a:r>
              <a:rPr lang="en-US" b="1" i="1" dirty="0">
                <a:solidFill>
                  <a:schemeClr val="bg1"/>
                </a:solidFill>
              </a:rPr>
              <a:t> stone in appearance; and there was a rainbow around the throne, in appearance like an emerald. </a:t>
            </a:r>
            <a:endParaRPr lang="en-US" b="1" i="1" dirty="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3592396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t>One</a:t>
            </a:r>
            <a:r>
              <a:rPr lang="en-US" sz="2800" b="1" dirty="0"/>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t>Father</a:t>
            </a:r>
            <a:r>
              <a:rPr lang="en-US" sz="2800" b="1" dirty="0"/>
              <a:t> </a:t>
            </a:r>
            <a:r>
              <a:rPr lang="en-US" sz="2800" b="1" dirty="0">
                <a:solidFill>
                  <a:schemeClr val="bg1"/>
                </a:solidFill>
              </a:rPr>
              <a:t>(Verses 8 and 11, tell us it is God, and in 5:6, we find the </a:t>
            </a:r>
            <a:r>
              <a:rPr lang="en-US" sz="2800" b="1" u="sng" dirty="0"/>
              <a:t>Son</a:t>
            </a:r>
            <a:r>
              <a:rPr lang="en-US" sz="2800" b="1" dirty="0"/>
              <a:t> </a:t>
            </a:r>
            <a:r>
              <a:rPr lang="en-US" sz="2800" b="1" dirty="0">
                <a:solidFill>
                  <a:schemeClr val="bg1"/>
                </a:solidFill>
              </a:rPr>
              <a:t>standing by the throne. In verse 5 we see the </a:t>
            </a:r>
            <a:r>
              <a:rPr lang="en-US" sz="2800" b="1" u="sng" dirty="0"/>
              <a:t>Spirit</a:t>
            </a:r>
            <a:r>
              <a:rPr lang="en-US" sz="2800" b="1" dirty="0"/>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t>purity</a:t>
            </a:r>
            <a:r>
              <a:rPr lang="en-US" b="1" dirty="0"/>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359526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t>Father</a:t>
            </a:r>
            <a:r>
              <a:rPr lang="en-US" sz="2800" b="1" dirty="0"/>
              <a:t> </a:t>
            </a:r>
            <a:r>
              <a:rPr lang="en-US" sz="2800" b="1" dirty="0">
                <a:solidFill>
                  <a:schemeClr val="bg1"/>
                </a:solidFill>
              </a:rPr>
              <a:t>(Verses 8 and 11, tell us it is God, and in 5:6, we find the </a:t>
            </a:r>
            <a:r>
              <a:rPr lang="en-US" sz="2800" b="1" u="sng" dirty="0"/>
              <a:t>Son</a:t>
            </a:r>
            <a:r>
              <a:rPr lang="en-US" sz="2800" b="1" dirty="0"/>
              <a:t> </a:t>
            </a:r>
            <a:r>
              <a:rPr lang="en-US" sz="2800" b="1" dirty="0">
                <a:solidFill>
                  <a:schemeClr val="bg1"/>
                </a:solidFill>
              </a:rPr>
              <a:t>standing by the throne. In verse 5 we see the </a:t>
            </a:r>
            <a:r>
              <a:rPr lang="en-US" sz="2800" b="1" u="sng" dirty="0"/>
              <a:t>Spirit</a:t>
            </a:r>
            <a:r>
              <a:rPr lang="en-US" sz="2800" b="1" dirty="0"/>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t>purity</a:t>
            </a:r>
            <a:r>
              <a:rPr lang="en-US" b="1" dirty="0"/>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238860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t>Son</a:t>
            </a:r>
            <a:r>
              <a:rPr lang="en-US" sz="2800" b="1" dirty="0"/>
              <a:t> </a:t>
            </a:r>
            <a:r>
              <a:rPr lang="en-US" sz="2800" b="1" dirty="0">
                <a:solidFill>
                  <a:schemeClr val="bg1"/>
                </a:solidFill>
              </a:rPr>
              <a:t>standing by the throne. In verse 5 we see the </a:t>
            </a:r>
            <a:r>
              <a:rPr lang="en-US" sz="2800" b="1" u="sng" dirty="0"/>
              <a:t>Spirit</a:t>
            </a:r>
            <a:r>
              <a:rPr lang="en-US" sz="2800" b="1" dirty="0"/>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t>purity</a:t>
            </a:r>
            <a:r>
              <a:rPr lang="en-US" b="1" dirty="0"/>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141156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solidFill>
                  <a:srgbClr val="FFFF99"/>
                </a:solidFill>
              </a:rPr>
              <a:t>Son</a:t>
            </a:r>
            <a:r>
              <a:rPr lang="en-US" sz="2800" b="1" dirty="0">
                <a:solidFill>
                  <a:srgbClr val="FFFF99"/>
                </a:solidFill>
              </a:rPr>
              <a:t> </a:t>
            </a:r>
            <a:r>
              <a:rPr lang="en-US" sz="2800" b="1" dirty="0">
                <a:solidFill>
                  <a:schemeClr val="bg1"/>
                </a:solidFill>
              </a:rPr>
              <a:t>standing by the throne. In verse 5 we see the </a:t>
            </a:r>
            <a:r>
              <a:rPr lang="en-US" sz="2800" b="1" u="sng" dirty="0"/>
              <a:t>Spirit</a:t>
            </a:r>
            <a:r>
              <a:rPr lang="en-US" sz="2800" b="1" dirty="0"/>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t>purity</a:t>
            </a:r>
            <a:r>
              <a:rPr lang="en-US" b="1" dirty="0"/>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1897972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solidFill>
                  <a:srgbClr val="FFFF99"/>
                </a:solidFill>
              </a:rPr>
              <a:t>Son</a:t>
            </a:r>
            <a:r>
              <a:rPr lang="en-US" sz="2800" b="1" dirty="0">
                <a:solidFill>
                  <a:srgbClr val="FFFF99"/>
                </a:solidFill>
              </a:rPr>
              <a:t> </a:t>
            </a:r>
            <a:r>
              <a:rPr lang="en-US" sz="2800" b="1" dirty="0">
                <a:solidFill>
                  <a:schemeClr val="bg1"/>
                </a:solidFill>
              </a:rPr>
              <a:t>standing by the throne. In verse 5 we see the </a:t>
            </a:r>
            <a:r>
              <a:rPr lang="en-US" sz="2800" b="1" u="sng" dirty="0">
                <a:solidFill>
                  <a:srgbClr val="FFFF99"/>
                </a:solidFill>
              </a:rPr>
              <a:t>Spirit</a:t>
            </a:r>
            <a:r>
              <a:rPr lang="en-US" sz="2800" b="1" dirty="0">
                <a:solidFill>
                  <a:srgbClr val="FFFF99"/>
                </a:solidFill>
              </a:rPr>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t>purity</a:t>
            </a:r>
            <a:r>
              <a:rPr lang="en-US" b="1" dirty="0"/>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60856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solidFill>
                  <a:srgbClr val="FFFF99"/>
                </a:solidFill>
              </a:rPr>
              <a:t>Son</a:t>
            </a:r>
            <a:r>
              <a:rPr lang="en-US" sz="2800" b="1" dirty="0">
                <a:solidFill>
                  <a:srgbClr val="FFFF99"/>
                </a:solidFill>
              </a:rPr>
              <a:t> </a:t>
            </a:r>
            <a:r>
              <a:rPr lang="en-US" sz="2800" b="1" dirty="0">
                <a:solidFill>
                  <a:schemeClr val="bg1"/>
                </a:solidFill>
              </a:rPr>
              <a:t>standing by the throne. In verse 5 we see the </a:t>
            </a:r>
            <a:r>
              <a:rPr lang="en-US" sz="2800" b="1" u="sng" dirty="0">
                <a:solidFill>
                  <a:srgbClr val="FFFF99"/>
                </a:solidFill>
              </a:rPr>
              <a:t>Spirit</a:t>
            </a:r>
            <a:r>
              <a:rPr lang="en-US" sz="2800" b="1" dirty="0">
                <a:solidFill>
                  <a:srgbClr val="FFFF99"/>
                </a:solidFill>
              </a:rPr>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solidFill>
                  <a:srgbClr val="FFFF99"/>
                </a:solidFill>
              </a:rPr>
              <a:t>purity</a:t>
            </a:r>
            <a:r>
              <a:rPr lang="en-US" b="1" dirty="0">
                <a:solidFill>
                  <a:srgbClr val="FFFF99"/>
                </a:solidFill>
              </a:rPr>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t>righteousness</a:t>
            </a:r>
            <a:r>
              <a:rPr lang="en-US" b="1" dirty="0"/>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376413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solidFill>
                  <a:srgbClr val="FFFF99"/>
                </a:solidFill>
              </a:rPr>
              <a:t>Son</a:t>
            </a:r>
            <a:r>
              <a:rPr lang="en-US" sz="2800" b="1" dirty="0">
                <a:solidFill>
                  <a:srgbClr val="FFFF99"/>
                </a:solidFill>
              </a:rPr>
              <a:t> </a:t>
            </a:r>
            <a:r>
              <a:rPr lang="en-US" sz="2800" b="1" dirty="0">
                <a:solidFill>
                  <a:schemeClr val="bg1"/>
                </a:solidFill>
              </a:rPr>
              <a:t>standing by the throne. In verse 5 we see the </a:t>
            </a:r>
            <a:r>
              <a:rPr lang="en-US" sz="2800" b="1" u="sng" dirty="0">
                <a:solidFill>
                  <a:srgbClr val="FFFF99"/>
                </a:solidFill>
              </a:rPr>
              <a:t>Spirit</a:t>
            </a:r>
            <a:r>
              <a:rPr lang="en-US" sz="2800" b="1" dirty="0">
                <a:solidFill>
                  <a:srgbClr val="FFFF99"/>
                </a:solidFill>
              </a:rPr>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solidFill>
                  <a:srgbClr val="FFFF99"/>
                </a:solidFill>
              </a:rPr>
              <a:t>purity</a:t>
            </a:r>
            <a:r>
              <a:rPr lang="en-US" b="1" dirty="0">
                <a:solidFill>
                  <a:srgbClr val="FFFF99"/>
                </a:solidFill>
              </a:rPr>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solidFill>
                  <a:srgbClr val="FFFF99"/>
                </a:solidFill>
              </a:rPr>
              <a:t>righteousness</a:t>
            </a:r>
            <a:r>
              <a:rPr lang="en-US" b="1" dirty="0">
                <a:solidFill>
                  <a:srgbClr val="FFFF99"/>
                </a:solidFill>
              </a:rPr>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t>mercy</a:t>
            </a:r>
            <a:r>
              <a:rPr lang="en-US" b="1" dirty="0"/>
              <a:t> </a:t>
            </a:r>
            <a:r>
              <a:rPr lang="en-US" b="1" dirty="0">
                <a:solidFill>
                  <a:schemeClr val="bg1"/>
                </a:solidFill>
              </a:rPr>
              <a:t>of God (Ps 52:8)</a:t>
            </a:r>
          </a:p>
        </p:txBody>
      </p:sp>
    </p:spTree>
    <p:extLst>
      <p:ext uri="{BB962C8B-B14F-4D97-AF65-F5344CB8AC3E}">
        <p14:creationId xmlns:p14="http://schemas.microsoft.com/office/powerpoint/2010/main" val="504653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0" lvl="0" indent="0">
              <a:lnSpc>
                <a:spcPts val="3000"/>
              </a:lnSpc>
              <a:buNone/>
            </a:pPr>
            <a:r>
              <a:rPr lang="en-US" sz="2800" b="1" dirty="0">
                <a:solidFill>
                  <a:schemeClr val="bg1"/>
                </a:solidFill>
              </a:rPr>
              <a:t>There is </a:t>
            </a:r>
            <a:r>
              <a:rPr lang="en-US" sz="2800" b="1" u="sng" dirty="0">
                <a:solidFill>
                  <a:srgbClr val="FFFF99"/>
                </a:solidFill>
              </a:rPr>
              <a:t>One</a:t>
            </a:r>
            <a:r>
              <a:rPr lang="en-US" sz="2800" b="1" dirty="0">
                <a:solidFill>
                  <a:srgbClr val="FFFF99"/>
                </a:solidFill>
              </a:rPr>
              <a:t> </a:t>
            </a:r>
            <a:r>
              <a:rPr lang="en-US" sz="2800" b="1" dirty="0">
                <a:solidFill>
                  <a:schemeClr val="bg1"/>
                </a:solidFill>
              </a:rPr>
              <a:t>Seated on the Throne   </a:t>
            </a:r>
          </a:p>
          <a:p>
            <a:pPr marL="450850" lvl="2">
              <a:lnSpc>
                <a:spcPts val="3000"/>
              </a:lnSpc>
            </a:pPr>
            <a:r>
              <a:rPr lang="en-US" sz="2800" b="1" dirty="0">
                <a:solidFill>
                  <a:schemeClr val="bg1"/>
                </a:solidFill>
              </a:rPr>
              <a:t>Who is this? God the </a:t>
            </a:r>
            <a:r>
              <a:rPr lang="en-US" sz="2800" b="1" u="sng" dirty="0">
                <a:solidFill>
                  <a:srgbClr val="FFFF99"/>
                </a:solidFill>
              </a:rPr>
              <a:t>Father</a:t>
            </a:r>
            <a:r>
              <a:rPr lang="en-US" sz="2800" b="1" dirty="0">
                <a:solidFill>
                  <a:srgbClr val="FFFF99"/>
                </a:solidFill>
              </a:rPr>
              <a:t> </a:t>
            </a:r>
            <a:r>
              <a:rPr lang="en-US" sz="2800" b="1" dirty="0">
                <a:solidFill>
                  <a:schemeClr val="bg1"/>
                </a:solidFill>
              </a:rPr>
              <a:t>(Verses 8 and 11, tell us it is God, and in 5:6, we find the </a:t>
            </a:r>
            <a:r>
              <a:rPr lang="en-US" sz="2800" b="1" u="sng" dirty="0">
                <a:solidFill>
                  <a:srgbClr val="FFFF99"/>
                </a:solidFill>
              </a:rPr>
              <a:t>Son</a:t>
            </a:r>
            <a:r>
              <a:rPr lang="en-US" sz="2800" b="1" dirty="0">
                <a:solidFill>
                  <a:srgbClr val="FFFF99"/>
                </a:solidFill>
              </a:rPr>
              <a:t> </a:t>
            </a:r>
            <a:r>
              <a:rPr lang="en-US" sz="2800" b="1" dirty="0">
                <a:solidFill>
                  <a:schemeClr val="bg1"/>
                </a:solidFill>
              </a:rPr>
              <a:t>standing by the throne. In verse 5 we see the </a:t>
            </a:r>
            <a:r>
              <a:rPr lang="en-US" sz="2800" b="1" u="sng" dirty="0">
                <a:solidFill>
                  <a:srgbClr val="FFFF99"/>
                </a:solidFill>
              </a:rPr>
              <a:t>Spirit</a:t>
            </a:r>
            <a:r>
              <a:rPr lang="en-US" sz="2800" b="1" dirty="0">
                <a:solidFill>
                  <a:srgbClr val="FFFF99"/>
                </a:solidFill>
              </a:rPr>
              <a:t> </a:t>
            </a:r>
            <a:r>
              <a:rPr lang="en-US" sz="2800" b="1" dirty="0">
                <a:solidFill>
                  <a:schemeClr val="bg1"/>
                </a:solidFill>
              </a:rPr>
              <a:t>is before the throne.) The three precious gems named have characteristics which refer to God’s glory.</a:t>
            </a:r>
          </a:p>
          <a:p>
            <a:pPr lvl="1">
              <a:lnSpc>
                <a:spcPts val="3000"/>
              </a:lnSpc>
            </a:pPr>
            <a:r>
              <a:rPr lang="en-US" b="1" dirty="0">
                <a:solidFill>
                  <a:schemeClr val="bg1"/>
                </a:solidFill>
              </a:rPr>
              <a:t>Jasper – clear – the </a:t>
            </a:r>
            <a:r>
              <a:rPr lang="en-US" b="1" u="sng" dirty="0">
                <a:solidFill>
                  <a:srgbClr val="FFFF99"/>
                </a:solidFill>
              </a:rPr>
              <a:t>purity</a:t>
            </a:r>
            <a:r>
              <a:rPr lang="en-US" b="1" dirty="0">
                <a:solidFill>
                  <a:srgbClr val="FFFF99"/>
                </a:solidFill>
              </a:rPr>
              <a:t> </a:t>
            </a:r>
            <a:r>
              <a:rPr lang="en-US" b="1" dirty="0">
                <a:solidFill>
                  <a:schemeClr val="bg1"/>
                </a:solidFill>
              </a:rPr>
              <a:t>of God (Rev. 21:11, 18-19)</a:t>
            </a:r>
          </a:p>
          <a:p>
            <a:pPr lvl="1">
              <a:lnSpc>
                <a:spcPts val="3000"/>
              </a:lnSpc>
            </a:pPr>
            <a:r>
              <a:rPr lang="en-US" b="1" dirty="0" err="1">
                <a:solidFill>
                  <a:schemeClr val="bg1"/>
                </a:solidFill>
              </a:rPr>
              <a:t>Sardius</a:t>
            </a:r>
            <a:r>
              <a:rPr lang="en-US" b="1" dirty="0">
                <a:solidFill>
                  <a:schemeClr val="bg1"/>
                </a:solidFill>
              </a:rPr>
              <a:t> (Carnelian) – red (color of blood) – God´s </a:t>
            </a:r>
            <a:r>
              <a:rPr lang="en-US" b="1" u="sng" dirty="0">
                <a:solidFill>
                  <a:srgbClr val="FFFF99"/>
                </a:solidFill>
              </a:rPr>
              <a:t>righteousness</a:t>
            </a:r>
            <a:r>
              <a:rPr lang="en-US" b="1" dirty="0">
                <a:solidFill>
                  <a:srgbClr val="FFFF99"/>
                </a:solidFill>
              </a:rPr>
              <a:t> </a:t>
            </a:r>
            <a:r>
              <a:rPr lang="en-US" b="1" dirty="0">
                <a:solidFill>
                  <a:schemeClr val="bg1"/>
                </a:solidFill>
              </a:rPr>
              <a:t>and wrath </a:t>
            </a:r>
          </a:p>
          <a:p>
            <a:pPr lvl="1">
              <a:lnSpc>
                <a:spcPts val="3000"/>
              </a:lnSpc>
            </a:pPr>
            <a:r>
              <a:rPr lang="en-US" b="1" dirty="0">
                <a:solidFill>
                  <a:schemeClr val="bg1"/>
                </a:solidFill>
              </a:rPr>
              <a:t>Emerald – green – the grace and </a:t>
            </a:r>
            <a:r>
              <a:rPr lang="en-US" b="1" u="sng" dirty="0">
                <a:solidFill>
                  <a:srgbClr val="FFFF99"/>
                </a:solidFill>
              </a:rPr>
              <a:t>mercy</a:t>
            </a:r>
            <a:r>
              <a:rPr lang="en-US" b="1" dirty="0">
                <a:solidFill>
                  <a:srgbClr val="FFFF99"/>
                </a:solidFill>
              </a:rPr>
              <a:t> </a:t>
            </a:r>
            <a:r>
              <a:rPr lang="en-US" b="1" dirty="0">
                <a:solidFill>
                  <a:schemeClr val="bg1"/>
                </a:solidFill>
              </a:rPr>
              <a:t>of God (Ps 52:8)</a:t>
            </a:r>
          </a:p>
        </p:txBody>
      </p:sp>
    </p:spTree>
    <p:extLst>
      <p:ext uri="{BB962C8B-B14F-4D97-AF65-F5344CB8AC3E}">
        <p14:creationId xmlns:p14="http://schemas.microsoft.com/office/powerpoint/2010/main" val="21274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342900" lvl="2" indent="-342900"/>
            <a:r>
              <a:rPr lang="en-US" sz="2800" b="1" dirty="0">
                <a:solidFill>
                  <a:schemeClr val="bg1"/>
                </a:solidFill>
              </a:rPr>
              <a:t>God on His Throne is the focal point of everything in the room.</a:t>
            </a:r>
          </a:p>
          <a:p>
            <a:r>
              <a:rPr lang="en-US" sz="2800" b="1" dirty="0">
                <a:solidFill>
                  <a:schemeClr val="bg1"/>
                </a:solidFill>
              </a:rPr>
              <a:t>Everything else in the room is described in </a:t>
            </a:r>
            <a:r>
              <a:rPr lang="en-US" sz="2800" b="1" u="sng" dirty="0"/>
              <a:t>relation</a:t>
            </a:r>
            <a:r>
              <a:rPr lang="en-US" sz="2800" b="1" dirty="0"/>
              <a:t> </a:t>
            </a:r>
            <a:r>
              <a:rPr lang="en-US" sz="2800" b="1" dirty="0">
                <a:solidFill>
                  <a:schemeClr val="bg1"/>
                </a:solidFill>
              </a:rPr>
              <a:t>to the throne.</a:t>
            </a:r>
          </a:p>
          <a:p>
            <a:pPr lvl="1"/>
            <a:r>
              <a:rPr lang="en-US" b="1" dirty="0">
                <a:solidFill>
                  <a:schemeClr val="bg1"/>
                </a:solidFill>
              </a:rPr>
              <a:t>The 24 Elders are </a:t>
            </a:r>
            <a:r>
              <a:rPr lang="en-US" b="1" u="sng" dirty="0"/>
              <a:t>around</a:t>
            </a:r>
            <a:r>
              <a:rPr lang="en-US" b="1" dirty="0"/>
              <a:t> </a:t>
            </a:r>
            <a:r>
              <a:rPr lang="en-US" b="1" dirty="0">
                <a:solidFill>
                  <a:schemeClr val="bg1"/>
                </a:solidFill>
              </a:rPr>
              <a:t>the throne.</a:t>
            </a:r>
          </a:p>
          <a:p>
            <a:pPr lvl="1"/>
            <a:r>
              <a:rPr lang="en-US" b="1" dirty="0">
                <a:solidFill>
                  <a:schemeClr val="bg1"/>
                </a:solidFill>
              </a:rPr>
              <a:t>Lightning and thunder came </a:t>
            </a:r>
            <a:r>
              <a:rPr lang="en-US" b="1" u="sng" dirty="0"/>
              <a:t>from</a:t>
            </a:r>
            <a:r>
              <a:rPr lang="en-US" b="1" dirty="0"/>
              <a:t> </a:t>
            </a:r>
            <a:r>
              <a:rPr lang="en-US" b="1" dirty="0">
                <a:solidFill>
                  <a:schemeClr val="bg1"/>
                </a:solidFill>
              </a:rPr>
              <a:t>the throne.</a:t>
            </a:r>
          </a:p>
          <a:p>
            <a:pPr lvl="1"/>
            <a:r>
              <a:rPr lang="en-US" b="1" dirty="0">
                <a:solidFill>
                  <a:schemeClr val="bg1"/>
                </a:solidFill>
              </a:rPr>
              <a:t>Seven lamps of fire are </a:t>
            </a:r>
            <a:r>
              <a:rPr lang="en-US" b="1" u="sng" dirty="0"/>
              <a:t>before</a:t>
            </a:r>
            <a:r>
              <a:rPr lang="en-US" b="1" dirty="0"/>
              <a:t> </a:t>
            </a:r>
            <a:r>
              <a:rPr lang="en-US" b="1" dirty="0">
                <a:solidFill>
                  <a:schemeClr val="bg1"/>
                </a:solidFill>
              </a:rPr>
              <a:t>the throne.</a:t>
            </a:r>
          </a:p>
          <a:p>
            <a:pPr lvl="1"/>
            <a:r>
              <a:rPr lang="en-US" b="1" dirty="0">
                <a:solidFill>
                  <a:schemeClr val="bg1"/>
                </a:solidFill>
              </a:rPr>
              <a:t>The Crystal Sea is before the throne.</a:t>
            </a:r>
          </a:p>
          <a:p>
            <a:pPr lvl="1"/>
            <a:r>
              <a:rPr lang="en-US" b="1" dirty="0">
                <a:solidFill>
                  <a:schemeClr val="bg1"/>
                </a:solidFill>
              </a:rPr>
              <a:t>The four Living Creatures are around the throne.</a:t>
            </a:r>
          </a:p>
        </p:txBody>
      </p:sp>
    </p:spTree>
    <p:extLst>
      <p:ext uri="{BB962C8B-B14F-4D97-AF65-F5344CB8AC3E}">
        <p14:creationId xmlns:p14="http://schemas.microsoft.com/office/powerpoint/2010/main" val="79551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dirty="0">
                <a:solidFill>
                  <a:schemeClr val="bg1"/>
                </a:solidFill>
              </a:rPr>
              <a:t>Jesus commanded John </a:t>
            </a:r>
            <a:r>
              <a:rPr lang="en-US" b="1" dirty="0">
                <a:solidFill>
                  <a:schemeClr val="bg1"/>
                </a:solidFill>
              </a:rPr>
              <a:t>Write the things which you have seen, and the things which are, and the things which will take place after this. (Rev. 1:19)</a:t>
            </a:r>
            <a:r>
              <a:rPr lang="en-US" dirty="0">
                <a:solidFill>
                  <a:schemeClr val="bg1"/>
                </a:solidFill>
              </a:rPr>
              <a:t> Chapter 4 begins the section of the book that tells us what takes place “after this,” after the age of the </a:t>
            </a:r>
            <a:r>
              <a:rPr lang="en-US" b="1" u="sng" dirty="0"/>
              <a:t>church</a:t>
            </a:r>
            <a:r>
              <a:rPr lang="en-U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52551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342900" lvl="2" indent="-342900"/>
            <a:r>
              <a:rPr lang="en-US" sz="2800" b="1" dirty="0">
                <a:solidFill>
                  <a:schemeClr val="bg1"/>
                </a:solidFill>
              </a:rPr>
              <a:t>God on His Throne is the focal point of everything in the room.</a:t>
            </a:r>
          </a:p>
          <a:p>
            <a:r>
              <a:rPr lang="en-US" sz="2800" b="1" dirty="0">
                <a:solidFill>
                  <a:schemeClr val="bg1"/>
                </a:solidFill>
              </a:rPr>
              <a:t>Everything else in the room is described in </a:t>
            </a:r>
            <a:r>
              <a:rPr lang="en-US" sz="2800" b="1" u="sng" dirty="0">
                <a:solidFill>
                  <a:srgbClr val="FFFF99"/>
                </a:solidFill>
              </a:rPr>
              <a:t>relation</a:t>
            </a:r>
            <a:r>
              <a:rPr lang="en-US" sz="2800" b="1" dirty="0">
                <a:solidFill>
                  <a:srgbClr val="FFFF99"/>
                </a:solidFill>
              </a:rPr>
              <a:t> </a:t>
            </a:r>
            <a:r>
              <a:rPr lang="en-US" sz="2800" b="1" dirty="0">
                <a:solidFill>
                  <a:schemeClr val="bg1"/>
                </a:solidFill>
              </a:rPr>
              <a:t>to the throne.</a:t>
            </a:r>
          </a:p>
          <a:p>
            <a:pPr lvl="1"/>
            <a:r>
              <a:rPr lang="en-US" b="1" dirty="0">
                <a:solidFill>
                  <a:schemeClr val="bg1"/>
                </a:solidFill>
              </a:rPr>
              <a:t>The 24 Elders are </a:t>
            </a:r>
            <a:r>
              <a:rPr lang="en-US" b="1" u="sng" dirty="0"/>
              <a:t>around</a:t>
            </a:r>
            <a:r>
              <a:rPr lang="en-US" b="1" dirty="0"/>
              <a:t> </a:t>
            </a:r>
            <a:r>
              <a:rPr lang="en-US" b="1" dirty="0">
                <a:solidFill>
                  <a:schemeClr val="bg1"/>
                </a:solidFill>
              </a:rPr>
              <a:t>the throne.</a:t>
            </a:r>
          </a:p>
          <a:p>
            <a:pPr lvl="1"/>
            <a:r>
              <a:rPr lang="en-US" b="1" dirty="0">
                <a:solidFill>
                  <a:schemeClr val="bg1"/>
                </a:solidFill>
              </a:rPr>
              <a:t>Lightning and thunder came </a:t>
            </a:r>
            <a:r>
              <a:rPr lang="en-US" b="1" u="sng" dirty="0"/>
              <a:t>from</a:t>
            </a:r>
            <a:r>
              <a:rPr lang="en-US" b="1" dirty="0"/>
              <a:t> </a:t>
            </a:r>
            <a:r>
              <a:rPr lang="en-US" b="1" dirty="0">
                <a:solidFill>
                  <a:schemeClr val="bg1"/>
                </a:solidFill>
              </a:rPr>
              <a:t>the throne.</a:t>
            </a:r>
          </a:p>
          <a:p>
            <a:pPr lvl="1"/>
            <a:r>
              <a:rPr lang="en-US" b="1" dirty="0">
                <a:solidFill>
                  <a:schemeClr val="bg1"/>
                </a:solidFill>
              </a:rPr>
              <a:t>Seven lamps of fire are </a:t>
            </a:r>
            <a:r>
              <a:rPr lang="en-US" b="1" u="sng" dirty="0"/>
              <a:t>before</a:t>
            </a:r>
            <a:r>
              <a:rPr lang="en-US" b="1" dirty="0"/>
              <a:t> </a:t>
            </a:r>
            <a:r>
              <a:rPr lang="en-US" b="1" dirty="0">
                <a:solidFill>
                  <a:schemeClr val="bg1"/>
                </a:solidFill>
              </a:rPr>
              <a:t>the throne.</a:t>
            </a:r>
          </a:p>
          <a:p>
            <a:pPr lvl="1"/>
            <a:r>
              <a:rPr lang="en-US" b="1" dirty="0">
                <a:solidFill>
                  <a:schemeClr val="bg1"/>
                </a:solidFill>
              </a:rPr>
              <a:t>The Crystal Sea is before the throne.</a:t>
            </a:r>
          </a:p>
          <a:p>
            <a:pPr lvl="1"/>
            <a:r>
              <a:rPr lang="en-US" b="1" dirty="0">
                <a:solidFill>
                  <a:schemeClr val="bg1"/>
                </a:solidFill>
              </a:rPr>
              <a:t>The four Living Creatures are around the throne.</a:t>
            </a:r>
          </a:p>
        </p:txBody>
      </p:sp>
    </p:spTree>
    <p:extLst>
      <p:ext uri="{BB962C8B-B14F-4D97-AF65-F5344CB8AC3E}">
        <p14:creationId xmlns:p14="http://schemas.microsoft.com/office/powerpoint/2010/main" val="3283306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342900" lvl="2" indent="-342900"/>
            <a:r>
              <a:rPr lang="en-US" sz="2800" b="1" dirty="0">
                <a:solidFill>
                  <a:schemeClr val="bg1"/>
                </a:solidFill>
              </a:rPr>
              <a:t>God on His Throne is the focal point of everything in the room.</a:t>
            </a:r>
          </a:p>
          <a:p>
            <a:r>
              <a:rPr lang="en-US" sz="2800" b="1" dirty="0">
                <a:solidFill>
                  <a:schemeClr val="bg1"/>
                </a:solidFill>
              </a:rPr>
              <a:t>Everything else in the room is described in </a:t>
            </a:r>
            <a:r>
              <a:rPr lang="en-US" sz="2800" b="1" u="sng" dirty="0">
                <a:solidFill>
                  <a:srgbClr val="FFFF99"/>
                </a:solidFill>
              </a:rPr>
              <a:t>relation</a:t>
            </a:r>
            <a:r>
              <a:rPr lang="en-US" sz="2800" b="1" dirty="0">
                <a:solidFill>
                  <a:srgbClr val="FFFF99"/>
                </a:solidFill>
              </a:rPr>
              <a:t> </a:t>
            </a:r>
            <a:r>
              <a:rPr lang="en-US" sz="2800" b="1" dirty="0">
                <a:solidFill>
                  <a:schemeClr val="bg1"/>
                </a:solidFill>
              </a:rPr>
              <a:t>to the throne.</a:t>
            </a:r>
          </a:p>
          <a:p>
            <a:pPr lvl="1"/>
            <a:r>
              <a:rPr lang="en-US" b="1" dirty="0">
                <a:solidFill>
                  <a:schemeClr val="bg1"/>
                </a:solidFill>
              </a:rPr>
              <a:t>The 24 Elders are </a:t>
            </a:r>
            <a:r>
              <a:rPr lang="en-US" b="1" u="sng" dirty="0">
                <a:solidFill>
                  <a:srgbClr val="FFFF99"/>
                </a:solidFill>
              </a:rPr>
              <a:t>around</a:t>
            </a:r>
            <a:r>
              <a:rPr lang="en-US" b="1" dirty="0">
                <a:solidFill>
                  <a:srgbClr val="FFFF99"/>
                </a:solidFill>
              </a:rPr>
              <a:t> </a:t>
            </a:r>
            <a:r>
              <a:rPr lang="en-US" b="1" dirty="0">
                <a:solidFill>
                  <a:schemeClr val="bg1"/>
                </a:solidFill>
              </a:rPr>
              <a:t>the throne.</a:t>
            </a:r>
          </a:p>
          <a:p>
            <a:pPr lvl="1"/>
            <a:r>
              <a:rPr lang="en-US" b="1" dirty="0">
                <a:solidFill>
                  <a:schemeClr val="bg1"/>
                </a:solidFill>
              </a:rPr>
              <a:t>Lightning and thunder came </a:t>
            </a:r>
            <a:r>
              <a:rPr lang="en-US" b="1" u="sng" dirty="0"/>
              <a:t>from</a:t>
            </a:r>
            <a:r>
              <a:rPr lang="en-US" b="1" dirty="0"/>
              <a:t> </a:t>
            </a:r>
            <a:r>
              <a:rPr lang="en-US" b="1" dirty="0">
                <a:solidFill>
                  <a:schemeClr val="bg1"/>
                </a:solidFill>
              </a:rPr>
              <a:t>the throne.</a:t>
            </a:r>
          </a:p>
          <a:p>
            <a:pPr lvl="1"/>
            <a:r>
              <a:rPr lang="en-US" b="1" dirty="0">
                <a:solidFill>
                  <a:schemeClr val="bg1"/>
                </a:solidFill>
              </a:rPr>
              <a:t>Seven lamps of fire are </a:t>
            </a:r>
            <a:r>
              <a:rPr lang="en-US" b="1" u="sng" dirty="0"/>
              <a:t>before</a:t>
            </a:r>
            <a:r>
              <a:rPr lang="en-US" b="1" dirty="0"/>
              <a:t> </a:t>
            </a:r>
            <a:r>
              <a:rPr lang="en-US" b="1" dirty="0">
                <a:solidFill>
                  <a:schemeClr val="bg1"/>
                </a:solidFill>
              </a:rPr>
              <a:t>the throne.</a:t>
            </a:r>
          </a:p>
          <a:p>
            <a:pPr lvl="1"/>
            <a:r>
              <a:rPr lang="en-US" b="1" dirty="0">
                <a:solidFill>
                  <a:schemeClr val="bg1"/>
                </a:solidFill>
              </a:rPr>
              <a:t>The Crystal Sea is before the throne.</a:t>
            </a:r>
          </a:p>
          <a:p>
            <a:pPr lvl="1"/>
            <a:r>
              <a:rPr lang="en-US" b="1" dirty="0">
                <a:solidFill>
                  <a:schemeClr val="bg1"/>
                </a:solidFill>
              </a:rPr>
              <a:t>The four Living Creatures are around the throne.</a:t>
            </a:r>
          </a:p>
        </p:txBody>
      </p:sp>
    </p:spTree>
    <p:extLst>
      <p:ext uri="{BB962C8B-B14F-4D97-AF65-F5344CB8AC3E}">
        <p14:creationId xmlns:p14="http://schemas.microsoft.com/office/powerpoint/2010/main" val="1679243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342900" lvl="2" indent="-342900"/>
            <a:r>
              <a:rPr lang="en-US" sz="2800" b="1" dirty="0">
                <a:solidFill>
                  <a:schemeClr val="bg1"/>
                </a:solidFill>
              </a:rPr>
              <a:t>God on His Throne is the focal point of everything in the room.</a:t>
            </a:r>
          </a:p>
          <a:p>
            <a:r>
              <a:rPr lang="en-US" sz="2800" b="1" dirty="0">
                <a:solidFill>
                  <a:schemeClr val="bg1"/>
                </a:solidFill>
              </a:rPr>
              <a:t>Everything else in the room is described in </a:t>
            </a:r>
            <a:r>
              <a:rPr lang="en-US" sz="2800" b="1" u="sng" dirty="0">
                <a:solidFill>
                  <a:srgbClr val="FFFF99"/>
                </a:solidFill>
              </a:rPr>
              <a:t>relation</a:t>
            </a:r>
            <a:r>
              <a:rPr lang="en-US" sz="2800" b="1" dirty="0">
                <a:solidFill>
                  <a:srgbClr val="FFFF99"/>
                </a:solidFill>
              </a:rPr>
              <a:t> </a:t>
            </a:r>
            <a:r>
              <a:rPr lang="en-US" sz="2800" b="1" dirty="0">
                <a:solidFill>
                  <a:schemeClr val="bg1"/>
                </a:solidFill>
              </a:rPr>
              <a:t>to the throne.</a:t>
            </a:r>
          </a:p>
          <a:p>
            <a:pPr lvl="1"/>
            <a:r>
              <a:rPr lang="en-US" b="1" dirty="0">
                <a:solidFill>
                  <a:schemeClr val="bg1"/>
                </a:solidFill>
              </a:rPr>
              <a:t>The 24 Elders are </a:t>
            </a:r>
            <a:r>
              <a:rPr lang="en-US" b="1" u="sng" dirty="0">
                <a:solidFill>
                  <a:srgbClr val="FFFF99"/>
                </a:solidFill>
              </a:rPr>
              <a:t>around</a:t>
            </a:r>
            <a:r>
              <a:rPr lang="en-US" b="1" dirty="0">
                <a:solidFill>
                  <a:srgbClr val="FFFF99"/>
                </a:solidFill>
              </a:rPr>
              <a:t> </a:t>
            </a:r>
            <a:r>
              <a:rPr lang="en-US" b="1" dirty="0">
                <a:solidFill>
                  <a:schemeClr val="bg1"/>
                </a:solidFill>
              </a:rPr>
              <a:t>the throne.</a:t>
            </a:r>
          </a:p>
          <a:p>
            <a:pPr lvl="1"/>
            <a:r>
              <a:rPr lang="en-US" b="1" dirty="0">
                <a:solidFill>
                  <a:schemeClr val="bg1"/>
                </a:solidFill>
              </a:rPr>
              <a:t>Lightning and thunder came </a:t>
            </a:r>
            <a:r>
              <a:rPr lang="en-US" b="1" u="sng" dirty="0">
                <a:solidFill>
                  <a:srgbClr val="FFFF99"/>
                </a:solidFill>
              </a:rPr>
              <a:t>from</a:t>
            </a:r>
            <a:r>
              <a:rPr lang="en-US" b="1" dirty="0">
                <a:solidFill>
                  <a:srgbClr val="FFFF99"/>
                </a:solidFill>
              </a:rPr>
              <a:t> </a:t>
            </a:r>
            <a:r>
              <a:rPr lang="en-US" b="1" dirty="0">
                <a:solidFill>
                  <a:schemeClr val="bg1"/>
                </a:solidFill>
              </a:rPr>
              <a:t>the throne.</a:t>
            </a:r>
          </a:p>
          <a:p>
            <a:pPr lvl="1"/>
            <a:r>
              <a:rPr lang="en-US" b="1" dirty="0">
                <a:solidFill>
                  <a:schemeClr val="bg1"/>
                </a:solidFill>
              </a:rPr>
              <a:t>Seven lamps of fire are </a:t>
            </a:r>
            <a:r>
              <a:rPr lang="en-US" b="1" u="sng" dirty="0"/>
              <a:t>before</a:t>
            </a:r>
            <a:r>
              <a:rPr lang="en-US" b="1" dirty="0"/>
              <a:t> </a:t>
            </a:r>
            <a:r>
              <a:rPr lang="en-US" b="1" dirty="0">
                <a:solidFill>
                  <a:schemeClr val="bg1"/>
                </a:solidFill>
              </a:rPr>
              <a:t>the throne.</a:t>
            </a:r>
          </a:p>
          <a:p>
            <a:pPr lvl="1"/>
            <a:r>
              <a:rPr lang="en-US" b="1" dirty="0">
                <a:solidFill>
                  <a:schemeClr val="bg1"/>
                </a:solidFill>
              </a:rPr>
              <a:t>The Crystal Sea is before the throne.</a:t>
            </a:r>
          </a:p>
          <a:p>
            <a:pPr lvl="1"/>
            <a:r>
              <a:rPr lang="en-US" b="1" dirty="0">
                <a:solidFill>
                  <a:schemeClr val="bg1"/>
                </a:solidFill>
              </a:rPr>
              <a:t>The four Living Creatures are around the throne.</a:t>
            </a:r>
          </a:p>
        </p:txBody>
      </p:sp>
    </p:spTree>
    <p:extLst>
      <p:ext uri="{BB962C8B-B14F-4D97-AF65-F5344CB8AC3E}">
        <p14:creationId xmlns:p14="http://schemas.microsoft.com/office/powerpoint/2010/main" val="3903182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342900" lvl="2" indent="-342900"/>
            <a:r>
              <a:rPr lang="en-US" sz="2800" b="1" dirty="0">
                <a:solidFill>
                  <a:schemeClr val="bg1"/>
                </a:solidFill>
              </a:rPr>
              <a:t>God on His Throne is the focal point of everything in the room.</a:t>
            </a:r>
          </a:p>
          <a:p>
            <a:r>
              <a:rPr lang="en-US" sz="2800" b="1" dirty="0">
                <a:solidFill>
                  <a:schemeClr val="bg1"/>
                </a:solidFill>
              </a:rPr>
              <a:t>Everything else in the room is described in </a:t>
            </a:r>
            <a:r>
              <a:rPr lang="en-US" sz="2800" b="1" u="sng" dirty="0">
                <a:solidFill>
                  <a:srgbClr val="FFFF99"/>
                </a:solidFill>
              </a:rPr>
              <a:t>relation</a:t>
            </a:r>
            <a:r>
              <a:rPr lang="en-US" sz="2800" b="1" dirty="0">
                <a:solidFill>
                  <a:srgbClr val="FFFF99"/>
                </a:solidFill>
              </a:rPr>
              <a:t> </a:t>
            </a:r>
            <a:r>
              <a:rPr lang="en-US" sz="2800" b="1" dirty="0">
                <a:solidFill>
                  <a:schemeClr val="bg1"/>
                </a:solidFill>
              </a:rPr>
              <a:t>to the throne.</a:t>
            </a:r>
          </a:p>
          <a:p>
            <a:pPr lvl="1"/>
            <a:r>
              <a:rPr lang="en-US" b="1" dirty="0">
                <a:solidFill>
                  <a:schemeClr val="bg1"/>
                </a:solidFill>
              </a:rPr>
              <a:t>The 24 Elders are </a:t>
            </a:r>
            <a:r>
              <a:rPr lang="en-US" b="1" u="sng" dirty="0">
                <a:solidFill>
                  <a:srgbClr val="FFFF99"/>
                </a:solidFill>
              </a:rPr>
              <a:t>around</a:t>
            </a:r>
            <a:r>
              <a:rPr lang="en-US" b="1" dirty="0">
                <a:solidFill>
                  <a:srgbClr val="FFFF99"/>
                </a:solidFill>
              </a:rPr>
              <a:t> </a:t>
            </a:r>
            <a:r>
              <a:rPr lang="en-US" b="1" dirty="0">
                <a:solidFill>
                  <a:schemeClr val="bg1"/>
                </a:solidFill>
              </a:rPr>
              <a:t>the throne.</a:t>
            </a:r>
          </a:p>
          <a:p>
            <a:pPr lvl="1"/>
            <a:r>
              <a:rPr lang="en-US" b="1" dirty="0">
                <a:solidFill>
                  <a:schemeClr val="bg1"/>
                </a:solidFill>
              </a:rPr>
              <a:t>Lightning and thunder came </a:t>
            </a:r>
            <a:r>
              <a:rPr lang="en-US" b="1" u="sng" dirty="0">
                <a:solidFill>
                  <a:srgbClr val="FFFF99"/>
                </a:solidFill>
              </a:rPr>
              <a:t>from</a:t>
            </a:r>
            <a:r>
              <a:rPr lang="en-US" b="1" dirty="0">
                <a:solidFill>
                  <a:srgbClr val="FFFF99"/>
                </a:solidFill>
              </a:rPr>
              <a:t> </a:t>
            </a:r>
            <a:r>
              <a:rPr lang="en-US" b="1" dirty="0">
                <a:solidFill>
                  <a:schemeClr val="bg1"/>
                </a:solidFill>
              </a:rPr>
              <a:t>the throne.</a:t>
            </a:r>
          </a:p>
          <a:p>
            <a:pPr lvl="1"/>
            <a:r>
              <a:rPr lang="en-US" b="1" dirty="0">
                <a:solidFill>
                  <a:schemeClr val="bg1"/>
                </a:solidFill>
              </a:rPr>
              <a:t>Seven lamps of fire are </a:t>
            </a:r>
            <a:r>
              <a:rPr lang="en-US" b="1" u="sng" dirty="0">
                <a:solidFill>
                  <a:srgbClr val="FFFF99"/>
                </a:solidFill>
              </a:rPr>
              <a:t>before</a:t>
            </a:r>
            <a:r>
              <a:rPr lang="en-US" b="1" dirty="0">
                <a:solidFill>
                  <a:srgbClr val="FFFF99"/>
                </a:solidFill>
              </a:rPr>
              <a:t> </a:t>
            </a:r>
            <a:r>
              <a:rPr lang="en-US" b="1" dirty="0">
                <a:solidFill>
                  <a:schemeClr val="bg1"/>
                </a:solidFill>
              </a:rPr>
              <a:t>the throne.</a:t>
            </a:r>
          </a:p>
          <a:p>
            <a:pPr lvl="1"/>
            <a:r>
              <a:rPr lang="en-US" b="1" dirty="0">
                <a:solidFill>
                  <a:schemeClr val="bg1"/>
                </a:solidFill>
              </a:rPr>
              <a:t>The Crystal Sea is before the throne.</a:t>
            </a:r>
          </a:p>
          <a:p>
            <a:pPr lvl="1"/>
            <a:r>
              <a:rPr lang="en-US" b="1" dirty="0">
                <a:solidFill>
                  <a:schemeClr val="bg1"/>
                </a:solidFill>
              </a:rPr>
              <a:t>The four Living Creatures are around the throne.</a:t>
            </a:r>
          </a:p>
        </p:txBody>
      </p:sp>
    </p:spTree>
    <p:extLst>
      <p:ext uri="{BB962C8B-B14F-4D97-AF65-F5344CB8AC3E}">
        <p14:creationId xmlns:p14="http://schemas.microsoft.com/office/powerpoint/2010/main" val="216043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As we visualize the throne room of heaven, we are not daydreaming or picturing a wishful fantasy.  We are visualizing that which is.  We are hearing reality described.  In spite of the desires of our ever rebellious hearts, this universe is centered upon God.  God created it.  God sustains it.  God controls it.</a:t>
            </a:r>
            <a:endParaRPr lang="en-US" sz="2800" b="1" dirty="0">
              <a:solidFill>
                <a:schemeClr val="bg1"/>
              </a:solidFill>
            </a:endParaRPr>
          </a:p>
        </p:txBody>
      </p:sp>
    </p:spTree>
    <p:extLst>
      <p:ext uri="{BB962C8B-B14F-4D97-AF65-F5344CB8AC3E}">
        <p14:creationId xmlns:p14="http://schemas.microsoft.com/office/powerpoint/2010/main" val="2540304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30188" lvl="2"/>
            <a:r>
              <a:rPr lang="en-US" sz="3200" b="1" dirty="0">
                <a:solidFill>
                  <a:schemeClr val="bg1"/>
                </a:solidFill>
              </a:rPr>
              <a:t>There is a </a:t>
            </a:r>
            <a:r>
              <a:rPr lang="en-US" sz="3200" b="1" u="sng" dirty="0"/>
              <a:t>rainbow</a:t>
            </a:r>
            <a:r>
              <a:rPr lang="en-US" sz="3200" b="1" dirty="0"/>
              <a:t> </a:t>
            </a:r>
            <a:r>
              <a:rPr lang="en-US" sz="3200" b="1" dirty="0">
                <a:solidFill>
                  <a:schemeClr val="bg1"/>
                </a:solidFill>
              </a:rPr>
              <a:t>surrounding the throne.</a:t>
            </a:r>
          </a:p>
          <a:p>
            <a:pPr marL="230188" indent="-228600"/>
            <a:r>
              <a:rPr lang="en-US" b="1" dirty="0">
                <a:solidFill>
                  <a:schemeClr val="bg1"/>
                </a:solidFill>
              </a:rPr>
              <a:t>This is not a mere portion of it, but a full circle rainbow encircling the throne.</a:t>
            </a:r>
          </a:p>
          <a:p>
            <a:pPr marL="230188" indent="-228600"/>
            <a:r>
              <a:rPr lang="en-US" b="1" dirty="0">
                <a:solidFill>
                  <a:schemeClr val="bg1"/>
                </a:solidFill>
              </a:rPr>
              <a:t>The rainbow is a testimony that God keeps His </a:t>
            </a:r>
            <a:r>
              <a:rPr lang="en-US" b="1" u="sng" dirty="0"/>
              <a:t>promises</a:t>
            </a:r>
            <a:r>
              <a:rPr lang="en-US" b="1" dirty="0">
                <a:solidFill>
                  <a:schemeClr val="bg1"/>
                </a:solidFill>
              </a:rPr>
              <a:t>. (Gen. 9:8-17)</a:t>
            </a:r>
          </a:p>
          <a:p>
            <a:pPr marL="687388" lvl="4"/>
            <a:r>
              <a:rPr lang="en-US" sz="3200" b="1" dirty="0">
                <a:solidFill>
                  <a:schemeClr val="bg1"/>
                </a:solidFill>
              </a:rPr>
              <a:t>“I will never leave you or forsake you.”</a:t>
            </a:r>
          </a:p>
          <a:p>
            <a:pPr marL="687388" lvl="4"/>
            <a:r>
              <a:rPr lang="en-US" sz="3200" b="1" dirty="0">
                <a:solidFill>
                  <a:schemeClr val="bg1"/>
                </a:solidFill>
              </a:rPr>
              <a:t>Even when I walk through the valley of the shadow of death, You are with me.</a:t>
            </a:r>
          </a:p>
        </p:txBody>
      </p:sp>
    </p:spTree>
    <p:extLst>
      <p:ext uri="{BB962C8B-B14F-4D97-AF65-F5344CB8AC3E}">
        <p14:creationId xmlns:p14="http://schemas.microsoft.com/office/powerpoint/2010/main" val="441293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30188" lvl="2"/>
            <a:r>
              <a:rPr lang="en-US" sz="3200" b="1" dirty="0">
                <a:solidFill>
                  <a:schemeClr val="bg1"/>
                </a:solidFill>
              </a:rPr>
              <a:t>There is a </a:t>
            </a:r>
            <a:r>
              <a:rPr lang="en-US" sz="3200" b="1" u="sng" dirty="0">
                <a:solidFill>
                  <a:srgbClr val="FFFF99"/>
                </a:solidFill>
              </a:rPr>
              <a:t>rainbow</a:t>
            </a:r>
            <a:r>
              <a:rPr lang="en-US" sz="3200" b="1" dirty="0">
                <a:solidFill>
                  <a:srgbClr val="FFFF99"/>
                </a:solidFill>
              </a:rPr>
              <a:t> </a:t>
            </a:r>
            <a:r>
              <a:rPr lang="en-US" sz="3200" b="1" dirty="0">
                <a:solidFill>
                  <a:schemeClr val="bg1"/>
                </a:solidFill>
              </a:rPr>
              <a:t>surrounding the throne.</a:t>
            </a:r>
          </a:p>
          <a:p>
            <a:pPr marL="230188" indent="-228600"/>
            <a:r>
              <a:rPr lang="en-US" b="1" dirty="0">
                <a:solidFill>
                  <a:schemeClr val="bg1"/>
                </a:solidFill>
              </a:rPr>
              <a:t>This is not a mere portion of it, but a full circle rainbow encircling the throne.</a:t>
            </a:r>
          </a:p>
          <a:p>
            <a:pPr marL="230188" indent="-228600"/>
            <a:r>
              <a:rPr lang="en-US" b="1" dirty="0">
                <a:solidFill>
                  <a:schemeClr val="bg1"/>
                </a:solidFill>
              </a:rPr>
              <a:t>The rainbow is a testimony that God keeps His </a:t>
            </a:r>
            <a:r>
              <a:rPr lang="en-US" b="1" u="sng" dirty="0"/>
              <a:t>promises</a:t>
            </a:r>
            <a:r>
              <a:rPr lang="en-US" b="1" dirty="0">
                <a:solidFill>
                  <a:schemeClr val="bg1"/>
                </a:solidFill>
              </a:rPr>
              <a:t>. (Gen. 9:8-17)</a:t>
            </a:r>
          </a:p>
          <a:p>
            <a:pPr marL="687388" lvl="4"/>
            <a:r>
              <a:rPr lang="en-US" sz="3200" b="1" dirty="0">
                <a:solidFill>
                  <a:schemeClr val="bg1"/>
                </a:solidFill>
              </a:rPr>
              <a:t>“I will never leave you or forsake you.”</a:t>
            </a:r>
          </a:p>
          <a:p>
            <a:pPr marL="687388" lvl="4"/>
            <a:r>
              <a:rPr lang="en-US" sz="3200" b="1" dirty="0">
                <a:solidFill>
                  <a:schemeClr val="bg1"/>
                </a:solidFill>
              </a:rPr>
              <a:t>Even when I walk through the valley of the shadow of death, You are with me.</a:t>
            </a:r>
          </a:p>
        </p:txBody>
      </p:sp>
    </p:spTree>
    <p:extLst>
      <p:ext uri="{BB962C8B-B14F-4D97-AF65-F5344CB8AC3E}">
        <p14:creationId xmlns:p14="http://schemas.microsoft.com/office/powerpoint/2010/main" val="1759391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30188" lvl="2"/>
            <a:r>
              <a:rPr lang="en-US" sz="3200" b="1" dirty="0">
                <a:solidFill>
                  <a:schemeClr val="bg1"/>
                </a:solidFill>
              </a:rPr>
              <a:t>There is a </a:t>
            </a:r>
            <a:r>
              <a:rPr lang="en-US" sz="3200" b="1" u="sng" dirty="0">
                <a:solidFill>
                  <a:srgbClr val="FFFF99"/>
                </a:solidFill>
              </a:rPr>
              <a:t>rainbow</a:t>
            </a:r>
            <a:r>
              <a:rPr lang="en-US" sz="3200" b="1" dirty="0">
                <a:solidFill>
                  <a:srgbClr val="FFFF99"/>
                </a:solidFill>
              </a:rPr>
              <a:t> </a:t>
            </a:r>
            <a:r>
              <a:rPr lang="en-US" sz="3200" b="1" dirty="0">
                <a:solidFill>
                  <a:schemeClr val="bg1"/>
                </a:solidFill>
              </a:rPr>
              <a:t>surrounding the throne.</a:t>
            </a:r>
          </a:p>
          <a:p>
            <a:pPr marL="230188" indent="-228600"/>
            <a:r>
              <a:rPr lang="en-US" b="1" dirty="0">
                <a:solidFill>
                  <a:schemeClr val="bg1"/>
                </a:solidFill>
              </a:rPr>
              <a:t>This is not a mere portion of it, but a full circle rainbow encircling the throne.</a:t>
            </a:r>
          </a:p>
          <a:p>
            <a:pPr marL="230188" indent="-228600"/>
            <a:r>
              <a:rPr lang="en-US" b="1" dirty="0">
                <a:solidFill>
                  <a:schemeClr val="bg1"/>
                </a:solidFill>
              </a:rPr>
              <a:t>The rainbow is a testimony that God keeps His </a:t>
            </a:r>
            <a:r>
              <a:rPr lang="en-US" b="1" u="sng" dirty="0">
                <a:solidFill>
                  <a:srgbClr val="FFFF99"/>
                </a:solidFill>
              </a:rPr>
              <a:t>promises</a:t>
            </a:r>
            <a:r>
              <a:rPr lang="en-US" b="1" dirty="0">
                <a:solidFill>
                  <a:schemeClr val="bg1"/>
                </a:solidFill>
              </a:rPr>
              <a:t>. (Gen. 9:8-17)</a:t>
            </a:r>
          </a:p>
          <a:p>
            <a:pPr marL="687388" lvl="4"/>
            <a:r>
              <a:rPr lang="en-US" sz="3200" b="1" dirty="0">
                <a:solidFill>
                  <a:schemeClr val="bg1"/>
                </a:solidFill>
              </a:rPr>
              <a:t>“I will never leave you or forsake you.”</a:t>
            </a:r>
          </a:p>
          <a:p>
            <a:pPr marL="687388" lvl="4"/>
            <a:r>
              <a:rPr lang="en-US" sz="3200" b="1" dirty="0">
                <a:solidFill>
                  <a:schemeClr val="bg1"/>
                </a:solidFill>
              </a:rPr>
              <a:t>Even when I walk through the valley of the shadow of death, You are with me.</a:t>
            </a:r>
          </a:p>
        </p:txBody>
      </p:sp>
    </p:spTree>
    <p:extLst>
      <p:ext uri="{BB962C8B-B14F-4D97-AF65-F5344CB8AC3E}">
        <p14:creationId xmlns:p14="http://schemas.microsoft.com/office/powerpoint/2010/main" val="3953877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Revelation 4:4, 10   Around the throne were twenty-four thrones, and on the thrones I saw twenty-four elders sitting, clothed in white robes; and they had crowns of gold on their heads. …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198243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Revelation 4:4, 10   10 the twenty-four elders fall down before Him who sits on the throne and worship Him who lives forever and ever, and cast their crowns before the throne, saying:</a:t>
            </a:r>
            <a:r>
              <a:rPr lang="en-US" dirty="0">
                <a:solidFill>
                  <a:schemeClr val="bg1"/>
                </a:solidFill>
              </a:rPr>
              <a:t>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2298029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dirty="0">
                <a:solidFill>
                  <a:schemeClr val="bg1"/>
                </a:solidFill>
              </a:rPr>
              <a:t>Jesus commanded John </a:t>
            </a:r>
            <a:r>
              <a:rPr lang="en-US" b="1" dirty="0">
                <a:solidFill>
                  <a:schemeClr val="bg1"/>
                </a:solidFill>
              </a:rPr>
              <a:t>Write the things which you have seen, and the things which are, and the things which will take place after this. (Rev. 1:19)</a:t>
            </a:r>
            <a:r>
              <a:rPr lang="en-US" dirty="0">
                <a:solidFill>
                  <a:schemeClr val="bg1"/>
                </a:solidFill>
              </a:rPr>
              <a:t> Chapter 4 begins the section of the book that tells us what takes place “after this,” after the age of the </a:t>
            </a:r>
            <a:r>
              <a:rPr lang="en-US" b="1" u="sng" dirty="0">
                <a:solidFill>
                  <a:srgbClr val="FFFF99"/>
                </a:solidFill>
              </a:rPr>
              <a:t>church</a:t>
            </a:r>
            <a:r>
              <a:rPr lang="en-U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2102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t>Elders</a:t>
            </a:r>
            <a:r>
              <a:rPr lang="en-US" b="1" dirty="0"/>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t>24</a:t>
            </a:r>
            <a:r>
              <a:rPr lang="en-US" sz="3200" b="1" dirty="0"/>
              <a:t> </a:t>
            </a:r>
            <a:r>
              <a:rPr lang="en-US" sz="3200" b="1" dirty="0">
                <a:solidFill>
                  <a:schemeClr val="bg1"/>
                </a:solidFill>
              </a:rPr>
              <a:t>in number.</a:t>
            </a:r>
          </a:p>
          <a:p>
            <a:pPr lvl="1"/>
            <a:r>
              <a:rPr lang="en-US" sz="3200" b="1" dirty="0">
                <a:solidFill>
                  <a:schemeClr val="bg1"/>
                </a:solidFill>
              </a:rPr>
              <a:t>They each have a throne and </a:t>
            </a:r>
            <a:r>
              <a:rPr lang="en-US" sz="3200" b="1" u="sng" dirty="0"/>
              <a:t>crown</a:t>
            </a:r>
            <a:r>
              <a:rPr lang="en-US" sz="3200" b="1" dirty="0">
                <a:solidFill>
                  <a:schemeClr val="bg1"/>
                </a:solidFill>
              </a:rPr>
              <a:t>.</a:t>
            </a:r>
          </a:p>
          <a:p>
            <a:pPr lvl="1"/>
            <a:r>
              <a:rPr lang="en-US" sz="3200" b="1" dirty="0">
                <a:solidFill>
                  <a:schemeClr val="bg1"/>
                </a:solidFill>
              </a:rPr>
              <a:t>They are dressed in </a:t>
            </a:r>
            <a:r>
              <a:rPr lang="en-US" sz="3200" b="1" u="sng" dirty="0"/>
              <a:t>white</a:t>
            </a:r>
            <a:r>
              <a:rPr lang="en-US" sz="3200" b="1" dirty="0"/>
              <a:t> </a:t>
            </a:r>
            <a:r>
              <a:rPr lang="en-US" sz="3200" b="1" dirty="0">
                <a:solidFill>
                  <a:schemeClr val="bg1"/>
                </a:solidFill>
              </a:rPr>
              <a:t>garments.</a:t>
            </a:r>
          </a:p>
          <a:p>
            <a:pPr lvl="1"/>
            <a:r>
              <a:rPr lang="en-US" sz="3200" b="1" dirty="0">
                <a:solidFill>
                  <a:schemeClr val="bg1"/>
                </a:solidFill>
              </a:rPr>
              <a:t>They </a:t>
            </a:r>
            <a:r>
              <a:rPr lang="en-US" sz="3200" b="1" u="sng" dirty="0"/>
              <a:t>worship</a:t>
            </a:r>
            <a:r>
              <a:rPr lang="en-US" sz="3200" b="1" dirty="0"/>
              <a:t> </a:t>
            </a:r>
            <a:r>
              <a:rPr lang="en-US" sz="3200" b="1" dirty="0">
                <a:solidFill>
                  <a:schemeClr val="bg1"/>
                </a:solidFill>
              </a:rPr>
              <a:t>God and the Lamb.</a:t>
            </a:r>
          </a:p>
        </p:txBody>
      </p:sp>
    </p:spTree>
    <p:extLst>
      <p:ext uri="{BB962C8B-B14F-4D97-AF65-F5344CB8AC3E}">
        <p14:creationId xmlns:p14="http://schemas.microsoft.com/office/powerpoint/2010/main" val="137192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solidFill>
                  <a:srgbClr val="FFFF99"/>
                </a:solidFill>
              </a:rPr>
              <a:t>Elders</a:t>
            </a:r>
            <a:r>
              <a:rPr lang="en-US" b="1" dirty="0">
                <a:solidFill>
                  <a:srgbClr val="FFFF99"/>
                </a:solidFill>
              </a:rPr>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t>24</a:t>
            </a:r>
            <a:r>
              <a:rPr lang="en-US" sz="3200" b="1" dirty="0"/>
              <a:t> </a:t>
            </a:r>
            <a:r>
              <a:rPr lang="en-US" sz="3200" b="1" dirty="0">
                <a:solidFill>
                  <a:schemeClr val="bg1"/>
                </a:solidFill>
              </a:rPr>
              <a:t>in number.</a:t>
            </a:r>
          </a:p>
          <a:p>
            <a:pPr lvl="1"/>
            <a:r>
              <a:rPr lang="en-US" sz="3200" b="1" dirty="0">
                <a:solidFill>
                  <a:schemeClr val="bg1"/>
                </a:solidFill>
              </a:rPr>
              <a:t>They each have a throne and </a:t>
            </a:r>
            <a:r>
              <a:rPr lang="en-US" sz="3200" b="1" u="sng" dirty="0"/>
              <a:t>crown</a:t>
            </a:r>
            <a:r>
              <a:rPr lang="en-US" sz="3200" b="1" dirty="0">
                <a:solidFill>
                  <a:schemeClr val="bg1"/>
                </a:solidFill>
              </a:rPr>
              <a:t>.</a:t>
            </a:r>
          </a:p>
          <a:p>
            <a:pPr lvl="1"/>
            <a:r>
              <a:rPr lang="en-US" sz="3200" b="1" dirty="0">
                <a:solidFill>
                  <a:schemeClr val="bg1"/>
                </a:solidFill>
              </a:rPr>
              <a:t>They are dressed in </a:t>
            </a:r>
            <a:r>
              <a:rPr lang="en-US" sz="3200" b="1" u="sng" dirty="0"/>
              <a:t>white</a:t>
            </a:r>
            <a:r>
              <a:rPr lang="en-US" sz="3200" b="1" dirty="0"/>
              <a:t> </a:t>
            </a:r>
            <a:r>
              <a:rPr lang="en-US" sz="3200" b="1" dirty="0">
                <a:solidFill>
                  <a:schemeClr val="bg1"/>
                </a:solidFill>
              </a:rPr>
              <a:t>garments.</a:t>
            </a:r>
          </a:p>
          <a:p>
            <a:pPr lvl="1"/>
            <a:r>
              <a:rPr lang="en-US" sz="3200" b="1" dirty="0">
                <a:solidFill>
                  <a:schemeClr val="bg1"/>
                </a:solidFill>
              </a:rPr>
              <a:t>They </a:t>
            </a:r>
            <a:r>
              <a:rPr lang="en-US" sz="3200" b="1" u="sng" dirty="0"/>
              <a:t>worship</a:t>
            </a:r>
            <a:r>
              <a:rPr lang="en-US" sz="3200" b="1" dirty="0"/>
              <a:t> </a:t>
            </a:r>
            <a:r>
              <a:rPr lang="en-US" sz="3200" b="1" dirty="0">
                <a:solidFill>
                  <a:schemeClr val="bg1"/>
                </a:solidFill>
              </a:rPr>
              <a:t>God and the Lamb.</a:t>
            </a:r>
          </a:p>
        </p:txBody>
      </p:sp>
    </p:spTree>
    <p:extLst>
      <p:ext uri="{BB962C8B-B14F-4D97-AF65-F5344CB8AC3E}">
        <p14:creationId xmlns:p14="http://schemas.microsoft.com/office/powerpoint/2010/main" val="4072845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solidFill>
                  <a:srgbClr val="FFFF99"/>
                </a:solidFill>
              </a:rPr>
              <a:t>Elders</a:t>
            </a:r>
            <a:r>
              <a:rPr lang="en-US" b="1" dirty="0">
                <a:solidFill>
                  <a:srgbClr val="FFFF99"/>
                </a:solidFill>
              </a:rPr>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solidFill>
                  <a:srgbClr val="FFFF99"/>
                </a:solidFill>
              </a:rPr>
              <a:t>24</a:t>
            </a:r>
            <a:r>
              <a:rPr lang="en-US" sz="3200" b="1" dirty="0">
                <a:solidFill>
                  <a:srgbClr val="FFFF99"/>
                </a:solidFill>
              </a:rPr>
              <a:t> </a:t>
            </a:r>
            <a:r>
              <a:rPr lang="en-US" sz="3200" b="1" dirty="0">
                <a:solidFill>
                  <a:schemeClr val="bg1"/>
                </a:solidFill>
              </a:rPr>
              <a:t>in number.</a:t>
            </a:r>
          </a:p>
          <a:p>
            <a:pPr lvl="1"/>
            <a:r>
              <a:rPr lang="en-US" sz="3200" b="1" dirty="0">
                <a:solidFill>
                  <a:schemeClr val="bg1"/>
                </a:solidFill>
              </a:rPr>
              <a:t>They each have a throne and </a:t>
            </a:r>
            <a:r>
              <a:rPr lang="en-US" sz="3200" b="1" u="sng" dirty="0"/>
              <a:t>crown</a:t>
            </a:r>
            <a:r>
              <a:rPr lang="en-US" sz="3200" b="1" dirty="0">
                <a:solidFill>
                  <a:schemeClr val="bg1"/>
                </a:solidFill>
              </a:rPr>
              <a:t>.</a:t>
            </a:r>
          </a:p>
          <a:p>
            <a:pPr lvl="1"/>
            <a:r>
              <a:rPr lang="en-US" sz="3200" b="1" dirty="0">
                <a:solidFill>
                  <a:schemeClr val="bg1"/>
                </a:solidFill>
              </a:rPr>
              <a:t>They are dressed in </a:t>
            </a:r>
            <a:r>
              <a:rPr lang="en-US" sz="3200" b="1" u="sng" dirty="0"/>
              <a:t>white</a:t>
            </a:r>
            <a:r>
              <a:rPr lang="en-US" sz="3200" b="1" dirty="0"/>
              <a:t> </a:t>
            </a:r>
            <a:r>
              <a:rPr lang="en-US" sz="3200" b="1" dirty="0">
                <a:solidFill>
                  <a:schemeClr val="bg1"/>
                </a:solidFill>
              </a:rPr>
              <a:t>garments.</a:t>
            </a:r>
          </a:p>
          <a:p>
            <a:pPr lvl="1"/>
            <a:r>
              <a:rPr lang="en-US" sz="3200" b="1" dirty="0">
                <a:solidFill>
                  <a:schemeClr val="bg1"/>
                </a:solidFill>
              </a:rPr>
              <a:t>They </a:t>
            </a:r>
            <a:r>
              <a:rPr lang="en-US" sz="3200" b="1" u="sng" dirty="0"/>
              <a:t>worship</a:t>
            </a:r>
            <a:r>
              <a:rPr lang="en-US" sz="3200" b="1" dirty="0"/>
              <a:t> </a:t>
            </a:r>
            <a:r>
              <a:rPr lang="en-US" sz="3200" b="1" dirty="0">
                <a:solidFill>
                  <a:schemeClr val="bg1"/>
                </a:solidFill>
              </a:rPr>
              <a:t>God and the Lamb.</a:t>
            </a:r>
          </a:p>
        </p:txBody>
      </p:sp>
    </p:spTree>
    <p:extLst>
      <p:ext uri="{BB962C8B-B14F-4D97-AF65-F5344CB8AC3E}">
        <p14:creationId xmlns:p14="http://schemas.microsoft.com/office/powerpoint/2010/main" val="1987110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solidFill>
                  <a:srgbClr val="FFFF99"/>
                </a:solidFill>
              </a:rPr>
              <a:t>Elders</a:t>
            </a:r>
            <a:r>
              <a:rPr lang="en-US" b="1" dirty="0">
                <a:solidFill>
                  <a:srgbClr val="FFFF99"/>
                </a:solidFill>
              </a:rPr>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solidFill>
                  <a:srgbClr val="FFFF99"/>
                </a:solidFill>
              </a:rPr>
              <a:t>24</a:t>
            </a:r>
            <a:r>
              <a:rPr lang="en-US" sz="3200" b="1" dirty="0">
                <a:solidFill>
                  <a:srgbClr val="FFFF99"/>
                </a:solidFill>
              </a:rPr>
              <a:t> </a:t>
            </a:r>
            <a:r>
              <a:rPr lang="en-US" sz="3200" b="1" dirty="0">
                <a:solidFill>
                  <a:schemeClr val="bg1"/>
                </a:solidFill>
              </a:rPr>
              <a:t>in number.</a:t>
            </a:r>
          </a:p>
          <a:p>
            <a:pPr lvl="1"/>
            <a:r>
              <a:rPr lang="en-US" sz="3200" b="1" dirty="0">
                <a:solidFill>
                  <a:schemeClr val="bg1"/>
                </a:solidFill>
              </a:rPr>
              <a:t>They each have a throne and </a:t>
            </a:r>
            <a:r>
              <a:rPr lang="en-US" sz="3200" b="1" u="sng" dirty="0">
                <a:solidFill>
                  <a:srgbClr val="FFFF99"/>
                </a:solidFill>
              </a:rPr>
              <a:t>crown</a:t>
            </a:r>
            <a:r>
              <a:rPr lang="en-US" sz="3200" b="1" dirty="0">
                <a:solidFill>
                  <a:schemeClr val="bg1"/>
                </a:solidFill>
              </a:rPr>
              <a:t>.</a:t>
            </a:r>
          </a:p>
          <a:p>
            <a:pPr lvl="1"/>
            <a:r>
              <a:rPr lang="en-US" sz="3200" b="1" dirty="0">
                <a:solidFill>
                  <a:schemeClr val="bg1"/>
                </a:solidFill>
              </a:rPr>
              <a:t>They are dressed in </a:t>
            </a:r>
            <a:r>
              <a:rPr lang="en-US" sz="3200" b="1" u="sng" dirty="0"/>
              <a:t>white</a:t>
            </a:r>
            <a:r>
              <a:rPr lang="en-US" sz="3200" b="1" dirty="0"/>
              <a:t> </a:t>
            </a:r>
            <a:r>
              <a:rPr lang="en-US" sz="3200" b="1" dirty="0">
                <a:solidFill>
                  <a:schemeClr val="bg1"/>
                </a:solidFill>
              </a:rPr>
              <a:t>garments.</a:t>
            </a:r>
          </a:p>
          <a:p>
            <a:pPr lvl="1"/>
            <a:r>
              <a:rPr lang="en-US" sz="3200" b="1" dirty="0">
                <a:solidFill>
                  <a:schemeClr val="bg1"/>
                </a:solidFill>
              </a:rPr>
              <a:t>They </a:t>
            </a:r>
            <a:r>
              <a:rPr lang="en-US" sz="3200" b="1" u="sng" dirty="0"/>
              <a:t>worship</a:t>
            </a:r>
            <a:r>
              <a:rPr lang="en-US" sz="3200" b="1" dirty="0"/>
              <a:t> </a:t>
            </a:r>
            <a:r>
              <a:rPr lang="en-US" sz="3200" b="1" dirty="0">
                <a:solidFill>
                  <a:schemeClr val="bg1"/>
                </a:solidFill>
              </a:rPr>
              <a:t>God and the Lamb.</a:t>
            </a:r>
          </a:p>
        </p:txBody>
      </p:sp>
    </p:spTree>
    <p:extLst>
      <p:ext uri="{BB962C8B-B14F-4D97-AF65-F5344CB8AC3E}">
        <p14:creationId xmlns:p14="http://schemas.microsoft.com/office/powerpoint/2010/main" val="758286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solidFill>
                  <a:srgbClr val="FFFF99"/>
                </a:solidFill>
              </a:rPr>
              <a:t>Elders</a:t>
            </a:r>
            <a:r>
              <a:rPr lang="en-US" b="1" dirty="0">
                <a:solidFill>
                  <a:srgbClr val="FFFF99"/>
                </a:solidFill>
              </a:rPr>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solidFill>
                  <a:srgbClr val="FFFF99"/>
                </a:solidFill>
              </a:rPr>
              <a:t>24</a:t>
            </a:r>
            <a:r>
              <a:rPr lang="en-US" sz="3200" b="1" dirty="0">
                <a:solidFill>
                  <a:srgbClr val="FFFF99"/>
                </a:solidFill>
              </a:rPr>
              <a:t> </a:t>
            </a:r>
            <a:r>
              <a:rPr lang="en-US" sz="3200" b="1" dirty="0">
                <a:solidFill>
                  <a:schemeClr val="bg1"/>
                </a:solidFill>
              </a:rPr>
              <a:t>in number.</a:t>
            </a:r>
          </a:p>
          <a:p>
            <a:pPr lvl="1"/>
            <a:r>
              <a:rPr lang="en-US" sz="3200" b="1" dirty="0">
                <a:solidFill>
                  <a:schemeClr val="bg1"/>
                </a:solidFill>
              </a:rPr>
              <a:t>They each have a throne and </a:t>
            </a:r>
            <a:r>
              <a:rPr lang="en-US" sz="3200" b="1" u="sng" dirty="0">
                <a:solidFill>
                  <a:srgbClr val="FFFF99"/>
                </a:solidFill>
              </a:rPr>
              <a:t>crown</a:t>
            </a:r>
            <a:r>
              <a:rPr lang="en-US" sz="3200" b="1" dirty="0">
                <a:solidFill>
                  <a:schemeClr val="bg1"/>
                </a:solidFill>
              </a:rPr>
              <a:t>.</a:t>
            </a:r>
          </a:p>
          <a:p>
            <a:pPr lvl="1"/>
            <a:r>
              <a:rPr lang="en-US" sz="3200" b="1" dirty="0">
                <a:solidFill>
                  <a:schemeClr val="bg1"/>
                </a:solidFill>
              </a:rPr>
              <a:t>They are dressed in </a:t>
            </a:r>
            <a:r>
              <a:rPr lang="en-US" sz="3200" b="1" u="sng" dirty="0">
                <a:solidFill>
                  <a:srgbClr val="FFFF99"/>
                </a:solidFill>
              </a:rPr>
              <a:t>white</a:t>
            </a:r>
            <a:r>
              <a:rPr lang="en-US" sz="3200" b="1" dirty="0">
                <a:solidFill>
                  <a:srgbClr val="FFFF99"/>
                </a:solidFill>
              </a:rPr>
              <a:t> </a:t>
            </a:r>
            <a:r>
              <a:rPr lang="en-US" sz="3200" b="1" dirty="0">
                <a:solidFill>
                  <a:schemeClr val="bg1"/>
                </a:solidFill>
              </a:rPr>
              <a:t>garments.</a:t>
            </a:r>
          </a:p>
          <a:p>
            <a:pPr lvl="1"/>
            <a:r>
              <a:rPr lang="en-US" sz="3200" b="1" dirty="0">
                <a:solidFill>
                  <a:schemeClr val="bg1"/>
                </a:solidFill>
              </a:rPr>
              <a:t>They </a:t>
            </a:r>
            <a:r>
              <a:rPr lang="en-US" sz="3200" b="1" u="sng" dirty="0"/>
              <a:t>worship</a:t>
            </a:r>
            <a:r>
              <a:rPr lang="en-US" sz="3200" b="1" dirty="0"/>
              <a:t> </a:t>
            </a:r>
            <a:r>
              <a:rPr lang="en-US" sz="3200" b="1" dirty="0">
                <a:solidFill>
                  <a:schemeClr val="bg1"/>
                </a:solidFill>
              </a:rPr>
              <a:t>God and the Lamb.</a:t>
            </a:r>
          </a:p>
        </p:txBody>
      </p:sp>
    </p:spTree>
    <p:extLst>
      <p:ext uri="{BB962C8B-B14F-4D97-AF65-F5344CB8AC3E}">
        <p14:creationId xmlns:p14="http://schemas.microsoft.com/office/powerpoint/2010/main" val="4090061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b="1" dirty="0">
                <a:solidFill>
                  <a:schemeClr val="bg1"/>
                </a:solidFill>
              </a:rPr>
              <a:t>There are </a:t>
            </a:r>
            <a:r>
              <a:rPr lang="en-US" b="1" u="sng" dirty="0">
                <a:solidFill>
                  <a:srgbClr val="FFFF99"/>
                </a:solidFill>
              </a:rPr>
              <a:t>Elders</a:t>
            </a:r>
            <a:r>
              <a:rPr lang="en-US" b="1" dirty="0">
                <a:solidFill>
                  <a:srgbClr val="FFFF99"/>
                </a:solidFill>
              </a:rPr>
              <a:t> </a:t>
            </a:r>
            <a:r>
              <a:rPr lang="en-US" b="1" dirty="0">
                <a:solidFill>
                  <a:schemeClr val="bg1"/>
                </a:solidFill>
              </a:rPr>
              <a:t>Around the Throne (4:4, 10; 5:5, 8-12) </a:t>
            </a:r>
          </a:p>
          <a:p>
            <a:pPr lvl="0"/>
            <a:r>
              <a:rPr lang="en-US" b="1" dirty="0">
                <a:solidFill>
                  <a:schemeClr val="bg1"/>
                </a:solidFill>
              </a:rPr>
              <a:t>What do we know about these elders?</a:t>
            </a:r>
          </a:p>
          <a:p>
            <a:pPr lvl="1"/>
            <a:r>
              <a:rPr lang="en-US" sz="3200" b="1" dirty="0">
                <a:solidFill>
                  <a:schemeClr val="bg1"/>
                </a:solidFill>
              </a:rPr>
              <a:t>They are </a:t>
            </a:r>
            <a:r>
              <a:rPr lang="en-US" sz="3200" b="1" u="sng" dirty="0">
                <a:solidFill>
                  <a:srgbClr val="FFFF99"/>
                </a:solidFill>
              </a:rPr>
              <a:t>24</a:t>
            </a:r>
            <a:r>
              <a:rPr lang="en-US" sz="3200" b="1" dirty="0">
                <a:solidFill>
                  <a:srgbClr val="FFFF99"/>
                </a:solidFill>
              </a:rPr>
              <a:t> </a:t>
            </a:r>
            <a:r>
              <a:rPr lang="en-US" sz="3200" b="1" dirty="0">
                <a:solidFill>
                  <a:schemeClr val="bg1"/>
                </a:solidFill>
              </a:rPr>
              <a:t>in number.</a:t>
            </a:r>
          </a:p>
          <a:p>
            <a:pPr lvl="1"/>
            <a:r>
              <a:rPr lang="en-US" sz="3200" b="1" dirty="0">
                <a:solidFill>
                  <a:schemeClr val="bg1"/>
                </a:solidFill>
              </a:rPr>
              <a:t>They each have a throne and </a:t>
            </a:r>
            <a:r>
              <a:rPr lang="en-US" sz="3200" b="1" u="sng" dirty="0">
                <a:solidFill>
                  <a:srgbClr val="FFFF99"/>
                </a:solidFill>
              </a:rPr>
              <a:t>crown</a:t>
            </a:r>
            <a:r>
              <a:rPr lang="en-US" sz="3200" b="1" dirty="0">
                <a:solidFill>
                  <a:schemeClr val="bg1"/>
                </a:solidFill>
              </a:rPr>
              <a:t>.</a:t>
            </a:r>
          </a:p>
          <a:p>
            <a:pPr lvl="1"/>
            <a:r>
              <a:rPr lang="en-US" sz="3200" b="1" dirty="0">
                <a:solidFill>
                  <a:schemeClr val="bg1"/>
                </a:solidFill>
              </a:rPr>
              <a:t>They are dressed in </a:t>
            </a:r>
            <a:r>
              <a:rPr lang="en-US" sz="3200" b="1" u="sng" dirty="0">
                <a:solidFill>
                  <a:srgbClr val="FFFF99"/>
                </a:solidFill>
              </a:rPr>
              <a:t>white</a:t>
            </a:r>
            <a:r>
              <a:rPr lang="en-US" sz="3200" b="1" dirty="0">
                <a:solidFill>
                  <a:srgbClr val="FFFF99"/>
                </a:solidFill>
              </a:rPr>
              <a:t> </a:t>
            </a:r>
            <a:r>
              <a:rPr lang="en-US" sz="3200" b="1" dirty="0">
                <a:solidFill>
                  <a:schemeClr val="bg1"/>
                </a:solidFill>
              </a:rPr>
              <a:t>garments.</a:t>
            </a:r>
          </a:p>
          <a:p>
            <a:pPr lvl="1"/>
            <a:r>
              <a:rPr lang="en-US" sz="3200" b="1" dirty="0">
                <a:solidFill>
                  <a:schemeClr val="bg1"/>
                </a:solidFill>
              </a:rPr>
              <a:t>They </a:t>
            </a:r>
            <a:r>
              <a:rPr lang="en-US" sz="3200" b="1" u="sng" dirty="0">
                <a:solidFill>
                  <a:srgbClr val="FFFF99"/>
                </a:solidFill>
              </a:rPr>
              <a:t>worship</a:t>
            </a:r>
            <a:r>
              <a:rPr lang="en-US" sz="3200" b="1" dirty="0">
                <a:solidFill>
                  <a:srgbClr val="FFFF99"/>
                </a:solidFill>
              </a:rPr>
              <a:t> </a:t>
            </a:r>
            <a:r>
              <a:rPr lang="en-US" sz="3200" b="1" dirty="0">
                <a:solidFill>
                  <a:schemeClr val="bg1"/>
                </a:solidFill>
              </a:rPr>
              <a:t>God and the Lamb.</a:t>
            </a:r>
          </a:p>
        </p:txBody>
      </p:sp>
    </p:spTree>
    <p:extLst>
      <p:ext uri="{BB962C8B-B14F-4D97-AF65-F5344CB8AC3E}">
        <p14:creationId xmlns:p14="http://schemas.microsoft.com/office/powerpoint/2010/main" val="3266173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sz="3000" b="1" dirty="0">
                <a:solidFill>
                  <a:schemeClr val="bg1"/>
                </a:solidFill>
              </a:rPr>
              <a:t>Who are the elders?  </a:t>
            </a:r>
          </a:p>
          <a:p>
            <a:r>
              <a:rPr lang="en-US" sz="3000" b="1" dirty="0">
                <a:solidFill>
                  <a:schemeClr val="bg1"/>
                </a:solidFill>
              </a:rPr>
              <a:t>The best suggestion is that the elders are the representatives of the Old and New Testament </a:t>
            </a:r>
            <a:r>
              <a:rPr lang="en-US" sz="3000" b="1" u="sng" dirty="0"/>
              <a:t>saints</a:t>
            </a:r>
            <a:r>
              <a:rPr lang="en-US" sz="3000" b="1" dirty="0">
                <a:solidFill>
                  <a:schemeClr val="bg1"/>
                </a:solidFill>
              </a:rPr>
              <a:t>.  In the Old Testament, there were 24 courses or groups of priests (1 Chr. 24:3-5, 18) that served in the temple. Here 24 believers serve in heaven. They are clothed in white which represents the righteousness of Christ (Rev. 7:13-14). They wear victors’ crowns which believers will receive as rewards at the Judgment Seat of Christ. </a:t>
            </a:r>
          </a:p>
        </p:txBody>
      </p:sp>
    </p:spTree>
    <p:extLst>
      <p:ext uri="{BB962C8B-B14F-4D97-AF65-F5344CB8AC3E}">
        <p14:creationId xmlns:p14="http://schemas.microsoft.com/office/powerpoint/2010/main" val="2967163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r>
              <a:rPr lang="en-US" sz="3000" b="1" dirty="0">
                <a:solidFill>
                  <a:schemeClr val="bg1"/>
                </a:solidFill>
              </a:rPr>
              <a:t>Who are the elders?  </a:t>
            </a:r>
          </a:p>
          <a:p>
            <a:r>
              <a:rPr lang="en-US" sz="3000" b="1" dirty="0">
                <a:solidFill>
                  <a:schemeClr val="bg1"/>
                </a:solidFill>
              </a:rPr>
              <a:t>The best suggestion is that the elders are the representatives of the Old and New Testament </a:t>
            </a:r>
            <a:r>
              <a:rPr lang="en-US" sz="3000" b="1" u="sng" dirty="0">
                <a:solidFill>
                  <a:srgbClr val="FFFF99"/>
                </a:solidFill>
              </a:rPr>
              <a:t>saints</a:t>
            </a:r>
            <a:r>
              <a:rPr lang="en-US" sz="3000" b="1" dirty="0">
                <a:solidFill>
                  <a:schemeClr val="bg1"/>
                </a:solidFill>
              </a:rPr>
              <a:t>.  In the Old Testament, there were 24 courses or groups of priests (1 Chr. 24:3-5, 18) that served in the temple. Here 24 believers serve in heaven. They are clothed in white which represents the righteousness of Christ (Rev. 7:13-14). They wear victors’ crowns which believers will receive as rewards at the Judgment Seat of Christ. </a:t>
            </a:r>
          </a:p>
        </p:txBody>
      </p:sp>
    </p:spTree>
    <p:extLst>
      <p:ext uri="{BB962C8B-B14F-4D97-AF65-F5344CB8AC3E}">
        <p14:creationId xmlns:p14="http://schemas.microsoft.com/office/powerpoint/2010/main" val="2488710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Revelation 4:5   And from the throne proceeded </a:t>
            </a:r>
            <a:r>
              <a:rPr lang="en-US" b="1" i="1" dirty="0" err="1">
                <a:solidFill>
                  <a:schemeClr val="bg1"/>
                </a:solidFill>
              </a:rPr>
              <a:t>lightnings</a:t>
            </a:r>
            <a:r>
              <a:rPr lang="en-US" b="1" i="1" dirty="0">
                <a:solidFill>
                  <a:schemeClr val="bg1"/>
                </a:solidFill>
              </a:rPr>
              <a:t>, </a:t>
            </a:r>
            <a:r>
              <a:rPr lang="en-US" b="1" i="1" dirty="0" err="1">
                <a:solidFill>
                  <a:schemeClr val="bg1"/>
                </a:solidFill>
              </a:rPr>
              <a:t>thunderings</a:t>
            </a:r>
            <a:r>
              <a:rPr lang="en-US" b="1" i="1" dirty="0">
                <a:solidFill>
                  <a:schemeClr val="bg1"/>
                </a:solidFill>
              </a:rPr>
              <a:t>, and voices. Seven lamps of fire were burning before the throne, which are the seven Spirits of God.</a:t>
            </a:r>
            <a:r>
              <a:rPr lang="en-US" dirty="0">
                <a:solidFill>
                  <a:schemeClr val="bg1"/>
                </a:solidFill>
              </a:rPr>
              <a:t>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3189985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We have previously identified the seven Spirits of God as the seven-</a:t>
            </a:r>
            <a:r>
              <a:rPr lang="en-US" b="1" u="sng" dirty="0"/>
              <a:t>fold</a:t>
            </a:r>
            <a:r>
              <a:rPr lang="en-US" b="1" dirty="0">
                <a:solidFill>
                  <a:schemeClr val="bg1"/>
                </a:solidFill>
              </a:rPr>
              <a:t> Spirit of God, or the Holy Spirit in all of His </a:t>
            </a:r>
            <a:r>
              <a:rPr lang="en-US" b="1" u="sng" dirty="0"/>
              <a:t>fullness</a:t>
            </a:r>
            <a:r>
              <a:rPr lang="en-US" b="1" dirty="0">
                <a:solidFill>
                  <a:schemeClr val="bg1"/>
                </a:solidFill>
              </a:rPr>
              <a:t>.</a:t>
            </a:r>
          </a:p>
        </p:txBody>
      </p:sp>
    </p:spTree>
    <p:extLst>
      <p:ext uri="{BB962C8B-B14F-4D97-AF65-F5344CB8AC3E}">
        <p14:creationId xmlns:p14="http://schemas.microsoft.com/office/powerpoint/2010/main" val="2928126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Revelation 4:1   </a:t>
            </a:r>
            <a:r>
              <a:rPr lang="en-US" b="1" u="sng" dirty="0">
                <a:solidFill>
                  <a:schemeClr val="bg1"/>
                </a:solidFill>
              </a:rPr>
              <a:t>After these things</a:t>
            </a:r>
            <a:r>
              <a:rPr lang="en-US" b="1" dirty="0">
                <a:solidFill>
                  <a:schemeClr val="bg1"/>
                </a:solidFill>
              </a:rPr>
              <a:t> I looked, and behold, a door </a:t>
            </a:r>
            <a:r>
              <a:rPr lang="en-US" b="1" i="1" dirty="0">
                <a:solidFill>
                  <a:schemeClr val="bg1"/>
                </a:solidFill>
              </a:rPr>
              <a:t>standing</a:t>
            </a:r>
            <a:r>
              <a:rPr lang="en-US" b="1" dirty="0">
                <a:solidFill>
                  <a:schemeClr val="bg1"/>
                </a:solidFill>
              </a:rPr>
              <a:t> open in heaven.  And the first voice which I heard </a:t>
            </a:r>
            <a:r>
              <a:rPr lang="en-US" b="1" i="1" dirty="0">
                <a:solidFill>
                  <a:schemeClr val="bg1"/>
                </a:solidFill>
              </a:rPr>
              <a:t>was</a:t>
            </a:r>
            <a:r>
              <a:rPr lang="en-US" b="1" dirty="0">
                <a:solidFill>
                  <a:schemeClr val="bg1"/>
                </a:solidFill>
              </a:rPr>
              <a:t> like a trumpet speaking with me, saying, “Come up here, and I will show you </a:t>
            </a:r>
            <a:r>
              <a:rPr lang="en-US" b="1" u="sng" dirty="0">
                <a:solidFill>
                  <a:schemeClr val="bg1"/>
                </a:solidFill>
              </a:rPr>
              <a:t>things which must take place after this</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656508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We have previously identified the seven Spirits of God as the seven-</a:t>
            </a:r>
            <a:r>
              <a:rPr lang="en-US" b="1" u="sng" dirty="0">
                <a:solidFill>
                  <a:srgbClr val="FFFF99"/>
                </a:solidFill>
              </a:rPr>
              <a:t>fold</a:t>
            </a:r>
            <a:r>
              <a:rPr lang="en-US" b="1" dirty="0">
                <a:solidFill>
                  <a:srgbClr val="FFFF99"/>
                </a:solidFill>
              </a:rPr>
              <a:t> </a:t>
            </a:r>
            <a:r>
              <a:rPr lang="en-US" b="1" dirty="0">
                <a:solidFill>
                  <a:schemeClr val="bg1"/>
                </a:solidFill>
              </a:rPr>
              <a:t>Spirit of God, or the Holy Spirit in all of His </a:t>
            </a:r>
            <a:r>
              <a:rPr lang="en-US" b="1" u="sng" dirty="0"/>
              <a:t>fullness</a:t>
            </a:r>
            <a:r>
              <a:rPr lang="en-US" b="1" dirty="0">
                <a:solidFill>
                  <a:schemeClr val="bg1"/>
                </a:solidFill>
              </a:rPr>
              <a:t>.</a:t>
            </a:r>
          </a:p>
        </p:txBody>
      </p:sp>
    </p:spTree>
    <p:extLst>
      <p:ext uri="{BB962C8B-B14F-4D97-AF65-F5344CB8AC3E}">
        <p14:creationId xmlns:p14="http://schemas.microsoft.com/office/powerpoint/2010/main" val="2186585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We have previously identified the seven Spirits of God as the seven-</a:t>
            </a:r>
            <a:r>
              <a:rPr lang="en-US" b="1" u="sng" dirty="0">
                <a:solidFill>
                  <a:srgbClr val="FFFF99"/>
                </a:solidFill>
              </a:rPr>
              <a:t>fold</a:t>
            </a:r>
            <a:r>
              <a:rPr lang="en-US" b="1" dirty="0">
                <a:solidFill>
                  <a:srgbClr val="FFFF99"/>
                </a:solidFill>
              </a:rPr>
              <a:t> </a:t>
            </a:r>
            <a:r>
              <a:rPr lang="en-US" b="1" dirty="0">
                <a:solidFill>
                  <a:schemeClr val="bg1"/>
                </a:solidFill>
              </a:rPr>
              <a:t>Spirit of God, or the Holy Spirit in all of His </a:t>
            </a:r>
            <a:r>
              <a:rPr lang="en-US" b="1" u="sng" dirty="0">
                <a:solidFill>
                  <a:srgbClr val="FFFF99"/>
                </a:solidFill>
              </a:rPr>
              <a:t>fullness</a:t>
            </a:r>
            <a:r>
              <a:rPr lang="en-US" b="1" dirty="0">
                <a:solidFill>
                  <a:schemeClr val="bg1"/>
                </a:solidFill>
              </a:rPr>
              <a:t>.</a:t>
            </a:r>
          </a:p>
        </p:txBody>
      </p:sp>
    </p:spTree>
    <p:extLst>
      <p:ext uri="{BB962C8B-B14F-4D97-AF65-F5344CB8AC3E}">
        <p14:creationId xmlns:p14="http://schemas.microsoft.com/office/powerpoint/2010/main" val="4218274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Revelation 4:6–8   Before the throne there was a sea of glass, like crystal. And in the midst of the throne, and around the throne, were four living creatures full of eyes in front and in back.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3131544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7 The first living creature was like a lion, the second living creature like a calf, the third living creature had a face like a man, and the fourth living creature was like a flying eagle.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937553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8 The four living creatures, each having six wings, were full of eyes around and within. And they do not rest day or night, saying: </a:t>
            </a:r>
            <a:endParaRPr lang="en-US" b="1" i="1" dirty="0" smtClean="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844610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“Holy, holy, holy,</a:t>
            </a:r>
            <a:endParaRPr lang="en-US" dirty="0">
              <a:solidFill>
                <a:schemeClr val="bg1"/>
              </a:solidFill>
            </a:endParaRPr>
          </a:p>
          <a:p>
            <a:pPr marL="0" indent="0">
              <a:buNone/>
            </a:pPr>
            <a:r>
              <a:rPr lang="en-US" b="1" i="1" dirty="0">
                <a:solidFill>
                  <a:schemeClr val="bg1"/>
                </a:solidFill>
              </a:rPr>
              <a:t>Lord God Almighty,</a:t>
            </a:r>
            <a:endParaRPr lang="en-US" dirty="0">
              <a:solidFill>
                <a:schemeClr val="bg1"/>
              </a:solidFill>
            </a:endParaRPr>
          </a:p>
          <a:p>
            <a:pPr marL="0" indent="0">
              <a:buNone/>
            </a:pPr>
            <a:r>
              <a:rPr lang="en-US" b="1" i="1" dirty="0">
                <a:solidFill>
                  <a:schemeClr val="bg1"/>
                </a:solidFill>
              </a:rPr>
              <a:t>Who was and is and is to come!”</a:t>
            </a:r>
            <a:endParaRPr lang="en-US" dirty="0">
              <a:solidFill>
                <a:schemeClr val="bg1"/>
              </a:solidFill>
            </a:endParaRP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2038977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t>six</a:t>
            </a:r>
            <a:r>
              <a:rPr lang="en-US" sz="3000" b="1" dirty="0"/>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t>eyes</a:t>
            </a:r>
            <a:r>
              <a:rPr lang="en-US" sz="3000" b="1" dirty="0"/>
              <a:t> </a:t>
            </a:r>
            <a:r>
              <a:rPr lang="en-US" sz="3000" b="1" dirty="0">
                <a:solidFill>
                  <a:schemeClr val="bg1"/>
                </a:solidFill>
              </a:rPr>
              <a:t>everywhere, front, back, over, under, … everywhere.</a:t>
            </a:r>
          </a:p>
          <a:p>
            <a:pPr marL="685800" lvl="3"/>
            <a:r>
              <a:rPr lang="en-US" sz="3000" b="1" u="sng" dirty="0"/>
              <a:t>Ezekiel</a:t>
            </a:r>
            <a:r>
              <a:rPr lang="en-US" sz="3000" b="1" dirty="0"/>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t>calf</a:t>
            </a:r>
            <a:r>
              <a:rPr lang="en-US" sz="3000" b="1" dirty="0">
                <a:solidFill>
                  <a:schemeClr val="bg1"/>
                </a:solidFill>
              </a:rPr>
              <a:t>-like feet.</a:t>
            </a:r>
          </a:p>
          <a:p>
            <a:pPr marL="685800" lvl="3"/>
            <a:r>
              <a:rPr lang="en-US" sz="3000" b="1" dirty="0">
                <a:solidFill>
                  <a:schemeClr val="bg1"/>
                </a:solidFill>
              </a:rPr>
              <a:t>Each one had </a:t>
            </a:r>
            <a:r>
              <a:rPr lang="en-US" sz="3000" b="1" u="sng" dirty="0"/>
              <a:t>four</a:t>
            </a:r>
            <a:r>
              <a:rPr lang="en-US" sz="3000" b="1" dirty="0"/>
              <a:t> </a:t>
            </a:r>
            <a:r>
              <a:rPr lang="en-US" sz="3000" b="1" dirty="0">
                <a:solidFill>
                  <a:schemeClr val="bg1"/>
                </a:solidFill>
              </a:rPr>
              <a:t>faces: lion, eagle, man, and ox  </a:t>
            </a:r>
          </a:p>
        </p:txBody>
      </p:sp>
    </p:spTree>
    <p:extLst>
      <p:ext uri="{BB962C8B-B14F-4D97-AF65-F5344CB8AC3E}">
        <p14:creationId xmlns:p14="http://schemas.microsoft.com/office/powerpoint/2010/main" val="41855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solidFill>
                  <a:srgbClr val="FFFF99"/>
                </a:solidFill>
              </a:rPr>
              <a:t>six</a:t>
            </a:r>
            <a:r>
              <a:rPr lang="en-US" sz="3000" b="1" dirty="0">
                <a:solidFill>
                  <a:srgbClr val="FFFF99"/>
                </a:solidFill>
              </a:rPr>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t>eyes</a:t>
            </a:r>
            <a:r>
              <a:rPr lang="en-US" sz="3000" b="1" dirty="0"/>
              <a:t> </a:t>
            </a:r>
            <a:r>
              <a:rPr lang="en-US" sz="3000" b="1" dirty="0">
                <a:solidFill>
                  <a:schemeClr val="bg1"/>
                </a:solidFill>
              </a:rPr>
              <a:t>everywhere, front, back, over, under, … everywhere.</a:t>
            </a:r>
          </a:p>
          <a:p>
            <a:pPr marL="685800" lvl="3"/>
            <a:r>
              <a:rPr lang="en-US" sz="3000" b="1" u="sng" dirty="0"/>
              <a:t>Ezekiel</a:t>
            </a:r>
            <a:r>
              <a:rPr lang="en-US" sz="3000" b="1" dirty="0"/>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t>calf</a:t>
            </a:r>
            <a:r>
              <a:rPr lang="en-US" sz="3000" b="1" dirty="0">
                <a:solidFill>
                  <a:schemeClr val="bg1"/>
                </a:solidFill>
              </a:rPr>
              <a:t>-like feet.</a:t>
            </a:r>
          </a:p>
          <a:p>
            <a:pPr marL="685800" lvl="3"/>
            <a:r>
              <a:rPr lang="en-US" sz="3000" b="1" dirty="0">
                <a:solidFill>
                  <a:schemeClr val="bg1"/>
                </a:solidFill>
              </a:rPr>
              <a:t>Each one had </a:t>
            </a:r>
            <a:r>
              <a:rPr lang="en-US" sz="3000" b="1" u="sng" dirty="0"/>
              <a:t>four</a:t>
            </a:r>
            <a:r>
              <a:rPr lang="en-US" sz="3000" b="1" dirty="0"/>
              <a:t> </a:t>
            </a:r>
            <a:r>
              <a:rPr lang="en-US" sz="3000" b="1" dirty="0">
                <a:solidFill>
                  <a:schemeClr val="bg1"/>
                </a:solidFill>
              </a:rPr>
              <a:t>faces: lion, eagle, man, and ox  </a:t>
            </a:r>
          </a:p>
        </p:txBody>
      </p:sp>
    </p:spTree>
    <p:extLst>
      <p:ext uri="{BB962C8B-B14F-4D97-AF65-F5344CB8AC3E}">
        <p14:creationId xmlns:p14="http://schemas.microsoft.com/office/powerpoint/2010/main" val="3315188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solidFill>
                  <a:srgbClr val="FFFF99"/>
                </a:solidFill>
              </a:rPr>
              <a:t>six</a:t>
            </a:r>
            <a:r>
              <a:rPr lang="en-US" sz="3000" b="1" dirty="0">
                <a:solidFill>
                  <a:srgbClr val="FFFF99"/>
                </a:solidFill>
              </a:rPr>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solidFill>
                  <a:srgbClr val="FFFF99"/>
                </a:solidFill>
              </a:rPr>
              <a:t>eyes</a:t>
            </a:r>
            <a:r>
              <a:rPr lang="en-US" sz="3000" b="1" dirty="0">
                <a:solidFill>
                  <a:srgbClr val="FFFF99"/>
                </a:solidFill>
              </a:rPr>
              <a:t> </a:t>
            </a:r>
            <a:r>
              <a:rPr lang="en-US" sz="3000" b="1" dirty="0">
                <a:solidFill>
                  <a:schemeClr val="bg1"/>
                </a:solidFill>
              </a:rPr>
              <a:t>everywhere, front, back, over, under, … everywhere.</a:t>
            </a:r>
          </a:p>
          <a:p>
            <a:pPr marL="685800" lvl="3"/>
            <a:r>
              <a:rPr lang="en-US" sz="3000" b="1" u="sng" dirty="0"/>
              <a:t>Ezekiel</a:t>
            </a:r>
            <a:r>
              <a:rPr lang="en-US" sz="3000" b="1" dirty="0"/>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t>calf</a:t>
            </a:r>
            <a:r>
              <a:rPr lang="en-US" sz="3000" b="1" dirty="0">
                <a:solidFill>
                  <a:schemeClr val="bg1"/>
                </a:solidFill>
              </a:rPr>
              <a:t>-like feet.</a:t>
            </a:r>
          </a:p>
          <a:p>
            <a:pPr marL="685800" lvl="3"/>
            <a:r>
              <a:rPr lang="en-US" sz="3000" b="1" dirty="0">
                <a:solidFill>
                  <a:schemeClr val="bg1"/>
                </a:solidFill>
              </a:rPr>
              <a:t>Each one had </a:t>
            </a:r>
            <a:r>
              <a:rPr lang="en-US" sz="3000" b="1" u="sng" dirty="0"/>
              <a:t>four</a:t>
            </a:r>
            <a:r>
              <a:rPr lang="en-US" sz="3000" b="1" dirty="0"/>
              <a:t> </a:t>
            </a:r>
            <a:r>
              <a:rPr lang="en-US" sz="3000" b="1" dirty="0">
                <a:solidFill>
                  <a:schemeClr val="bg1"/>
                </a:solidFill>
              </a:rPr>
              <a:t>faces: lion, eagle, man, and ox  </a:t>
            </a:r>
          </a:p>
        </p:txBody>
      </p:sp>
    </p:spTree>
    <p:extLst>
      <p:ext uri="{BB962C8B-B14F-4D97-AF65-F5344CB8AC3E}">
        <p14:creationId xmlns:p14="http://schemas.microsoft.com/office/powerpoint/2010/main" val="263006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solidFill>
                  <a:srgbClr val="FFFF99"/>
                </a:solidFill>
              </a:rPr>
              <a:t>six</a:t>
            </a:r>
            <a:r>
              <a:rPr lang="en-US" sz="3000" b="1" dirty="0">
                <a:solidFill>
                  <a:srgbClr val="FFFF99"/>
                </a:solidFill>
              </a:rPr>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solidFill>
                  <a:srgbClr val="FFFF99"/>
                </a:solidFill>
              </a:rPr>
              <a:t>eyes</a:t>
            </a:r>
            <a:r>
              <a:rPr lang="en-US" sz="3000" b="1" dirty="0">
                <a:solidFill>
                  <a:srgbClr val="FFFF99"/>
                </a:solidFill>
              </a:rPr>
              <a:t> </a:t>
            </a:r>
            <a:r>
              <a:rPr lang="en-US" sz="3000" b="1" dirty="0">
                <a:solidFill>
                  <a:schemeClr val="bg1"/>
                </a:solidFill>
              </a:rPr>
              <a:t>everywhere, front, back, over, under, … everywhere.</a:t>
            </a:r>
          </a:p>
          <a:p>
            <a:pPr marL="685800" lvl="3"/>
            <a:r>
              <a:rPr lang="en-US" sz="3000" b="1" u="sng" dirty="0">
                <a:solidFill>
                  <a:srgbClr val="FFFF99"/>
                </a:solidFill>
              </a:rPr>
              <a:t>Ezekiel</a:t>
            </a:r>
            <a:r>
              <a:rPr lang="en-US" sz="3000" b="1" dirty="0">
                <a:solidFill>
                  <a:srgbClr val="FFFF99"/>
                </a:solidFill>
              </a:rPr>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t>calf</a:t>
            </a:r>
            <a:r>
              <a:rPr lang="en-US" sz="3000" b="1" dirty="0">
                <a:solidFill>
                  <a:schemeClr val="bg1"/>
                </a:solidFill>
              </a:rPr>
              <a:t>-like feet.</a:t>
            </a:r>
          </a:p>
          <a:p>
            <a:pPr marL="685800" lvl="3"/>
            <a:r>
              <a:rPr lang="en-US" sz="3000" b="1" dirty="0">
                <a:solidFill>
                  <a:schemeClr val="bg1"/>
                </a:solidFill>
              </a:rPr>
              <a:t>Each one had </a:t>
            </a:r>
            <a:r>
              <a:rPr lang="en-US" sz="3000" b="1" u="sng" dirty="0"/>
              <a:t>four</a:t>
            </a:r>
            <a:r>
              <a:rPr lang="en-US" sz="3000" b="1" dirty="0"/>
              <a:t> </a:t>
            </a:r>
            <a:r>
              <a:rPr lang="en-US" sz="3000" b="1" dirty="0">
                <a:solidFill>
                  <a:schemeClr val="bg1"/>
                </a:solidFill>
              </a:rPr>
              <a:t>faces: lion, eagle, man, and ox  </a:t>
            </a:r>
          </a:p>
        </p:txBody>
      </p:sp>
    </p:spTree>
    <p:extLst>
      <p:ext uri="{BB962C8B-B14F-4D97-AF65-F5344CB8AC3E}">
        <p14:creationId xmlns:p14="http://schemas.microsoft.com/office/powerpoint/2010/main" val="237733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John´s journey to heaven is an </a:t>
            </a:r>
            <a:r>
              <a:rPr lang="en-US" b="1" u="sng" dirty="0"/>
              <a:t>advance</a:t>
            </a:r>
            <a:r>
              <a:rPr lang="en-US" b="1" dirty="0"/>
              <a:t> </a:t>
            </a:r>
            <a:r>
              <a:rPr lang="en-US" b="1" dirty="0">
                <a:solidFill>
                  <a:schemeClr val="bg1"/>
                </a:solidFill>
              </a:rPr>
              <a:t>picture of the rapture of the church when all believers, dead and alive, shall rise to meet the Lord in the air and be carried back to heaven with Jesus.  </a:t>
            </a:r>
          </a:p>
        </p:txBody>
      </p:sp>
    </p:spTree>
    <p:extLst>
      <p:ext uri="{BB962C8B-B14F-4D97-AF65-F5344CB8AC3E}">
        <p14:creationId xmlns:p14="http://schemas.microsoft.com/office/powerpoint/2010/main" val="2735921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solidFill>
                  <a:srgbClr val="FFFF99"/>
                </a:solidFill>
              </a:rPr>
              <a:t>six</a:t>
            </a:r>
            <a:r>
              <a:rPr lang="en-US" sz="3000" b="1" dirty="0">
                <a:solidFill>
                  <a:srgbClr val="FFFF99"/>
                </a:solidFill>
              </a:rPr>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solidFill>
                  <a:srgbClr val="FFFF99"/>
                </a:solidFill>
              </a:rPr>
              <a:t>eyes</a:t>
            </a:r>
            <a:r>
              <a:rPr lang="en-US" sz="3000" b="1" dirty="0">
                <a:solidFill>
                  <a:srgbClr val="FFFF99"/>
                </a:solidFill>
              </a:rPr>
              <a:t> </a:t>
            </a:r>
            <a:r>
              <a:rPr lang="en-US" sz="3000" b="1" dirty="0">
                <a:solidFill>
                  <a:schemeClr val="bg1"/>
                </a:solidFill>
              </a:rPr>
              <a:t>everywhere, front, back, over, under, … everywhere.</a:t>
            </a:r>
          </a:p>
          <a:p>
            <a:pPr marL="685800" lvl="3"/>
            <a:r>
              <a:rPr lang="en-US" sz="3000" b="1" u="sng" dirty="0">
                <a:solidFill>
                  <a:srgbClr val="FFFF99"/>
                </a:solidFill>
              </a:rPr>
              <a:t>Ezekiel</a:t>
            </a:r>
            <a:r>
              <a:rPr lang="en-US" sz="3000" b="1" dirty="0">
                <a:solidFill>
                  <a:srgbClr val="FFFF99"/>
                </a:solidFill>
              </a:rPr>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solidFill>
                  <a:srgbClr val="FFFF99"/>
                </a:solidFill>
              </a:rPr>
              <a:t>calf</a:t>
            </a:r>
            <a:r>
              <a:rPr lang="en-US" sz="3000" b="1" dirty="0">
                <a:solidFill>
                  <a:schemeClr val="bg1"/>
                </a:solidFill>
              </a:rPr>
              <a:t>-like feet.</a:t>
            </a:r>
          </a:p>
          <a:p>
            <a:pPr marL="685800" lvl="3"/>
            <a:r>
              <a:rPr lang="en-US" sz="3000" b="1" dirty="0">
                <a:solidFill>
                  <a:schemeClr val="bg1"/>
                </a:solidFill>
              </a:rPr>
              <a:t>Each one had </a:t>
            </a:r>
            <a:r>
              <a:rPr lang="en-US" sz="3000" b="1" u="sng" dirty="0"/>
              <a:t>four</a:t>
            </a:r>
            <a:r>
              <a:rPr lang="en-US" sz="3000" b="1" dirty="0"/>
              <a:t> </a:t>
            </a:r>
            <a:r>
              <a:rPr lang="en-US" sz="3000" b="1" dirty="0">
                <a:solidFill>
                  <a:schemeClr val="bg1"/>
                </a:solidFill>
              </a:rPr>
              <a:t>faces: lion, eagle, man, and ox  </a:t>
            </a:r>
          </a:p>
        </p:txBody>
      </p:sp>
    </p:spTree>
    <p:extLst>
      <p:ext uri="{BB962C8B-B14F-4D97-AF65-F5344CB8AC3E}">
        <p14:creationId xmlns:p14="http://schemas.microsoft.com/office/powerpoint/2010/main" val="1123065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marL="228600" lvl="0" indent="-228600"/>
            <a:r>
              <a:rPr lang="en-US" sz="3000" b="1" dirty="0">
                <a:solidFill>
                  <a:schemeClr val="bg1"/>
                </a:solidFill>
              </a:rPr>
              <a:t>There are Four Living Creatures Around the Throne </a:t>
            </a:r>
          </a:p>
          <a:p>
            <a:pPr marL="685800" lvl="3"/>
            <a:r>
              <a:rPr lang="en-US" sz="3000" b="1" dirty="0">
                <a:solidFill>
                  <a:schemeClr val="bg1"/>
                </a:solidFill>
              </a:rPr>
              <a:t>They have </a:t>
            </a:r>
            <a:r>
              <a:rPr lang="en-US" sz="3000" b="1" u="sng" dirty="0">
                <a:solidFill>
                  <a:srgbClr val="FFFF99"/>
                </a:solidFill>
              </a:rPr>
              <a:t>six</a:t>
            </a:r>
            <a:r>
              <a:rPr lang="en-US" sz="3000" b="1" dirty="0">
                <a:solidFill>
                  <a:srgbClr val="FFFF99"/>
                </a:solidFill>
              </a:rPr>
              <a:t> </a:t>
            </a:r>
            <a:r>
              <a:rPr lang="en-US" sz="3000" b="1" dirty="0">
                <a:solidFill>
                  <a:schemeClr val="bg1"/>
                </a:solidFill>
              </a:rPr>
              <a:t>wings, but still have two hands.</a:t>
            </a:r>
          </a:p>
          <a:p>
            <a:pPr marL="685800" lvl="3"/>
            <a:r>
              <a:rPr lang="en-US" sz="3000" b="1" dirty="0">
                <a:solidFill>
                  <a:schemeClr val="bg1"/>
                </a:solidFill>
              </a:rPr>
              <a:t>They have </a:t>
            </a:r>
            <a:r>
              <a:rPr lang="en-US" sz="3000" b="1" u="sng" dirty="0">
                <a:solidFill>
                  <a:srgbClr val="FFFF99"/>
                </a:solidFill>
              </a:rPr>
              <a:t>eyes</a:t>
            </a:r>
            <a:r>
              <a:rPr lang="en-US" sz="3000" b="1" dirty="0">
                <a:solidFill>
                  <a:srgbClr val="FFFF99"/>
                </a:solidFill>
              </a:rPr>
              <a:t> </a:t>
            </a:r>
            <a:r>
              <a:rPr lang="en-US" sz="3000" b="1" dirty="0">
                <a:solidFill>
                  <a:schemeClr val="bg1"/>
                </a:solidFill>
              </a:rPr>
              <a:t>everywhere, front, back, over, under, … everywhere.</a:t>
            </a:r>
          </a:p>
          <a:p>
            <a:pPr marL="685800" lvl="3"/>
            <a:r>
              <a:rPr lang="en-US" sz="3000" b="1" u="sng" dirty="0">
                <a:solidFill>
                  <a:srgbClr val="FFFF99"/>
                </a:solidFill>
              </a:rPr>
              <a:t>Ezekiel</a:t>
            </a:r>
            <a:r>
              <a:rPr lang="en-US" sz="3000" b="1" dirty="0">
                <a:solidFill>
                  <a:srgbClr val="FFFF99"/>
                </a:solidFill>
              </a:rPr>
              <a:t> </a:t>
            </a:r>
            <a:r>
              <a:rPr lang="en-US" sz="3000" b="1" dirty="0">
                <a:solidFill>
                  <a:schemeClr val="bg1"/>
                </a:solidFill>
              </a:rPr>
              <a:t>saw them also, and he calls them cherubim; and he adds</a:t>
            </a:r>
          </a:p>
          <a:p>
            <a:pPr marL="685800" lvl="3"/>
            <a:r>
              <a:rPr lang="en-US" sz="3000" b="1" dirty="0">
                <a:solidFill>
                  <a:schemeClr val="bg1"/>
                </a:solidFill>
              </a:rPr>
              <a:t>They had </a:t>
            </a:r>
            <a:r>
              <a:rPr lang="en-US" sz="3000" b="1" u="sng" dirty="0">
                <a:solidFill>
                  <a:srgbClr val="FFFF99"/>
                </a:solidFill>
              </a:rPr>
              <a:t>calf</a:t>
            </a:r>
            <a:r>
              <a:rPr lang="en-US" sz="3000" b="1" dirty="0">
                <a:solidFill>
                  <a:schemeClr val="bg1"/>
                </a:solidFill>
              </a:rPr>
              <a:t>-like feet.</a:t>
            </a:r>
          </a:p>
          <a:p>
            <a:pPr marL="685800" lvl="3"/>
            <a:r>
              <a:rPr lang="en-US" sz="3000" b="1" dirty="0">
                <a:solidFill>
                  <a:schemeClr val="bg1"/>
                </a:solidFill>
              </a:rPr>
              <a:t>Each one had </a:t>
            </a:r>
            <a:r>
              <a:rPr lang="en-US" sz="3000" b="1" u="sng" dirty="0">
                <a:solidFill>
                  <a:srgbClr val="FFFF99"/>
                </a:solidFill>
              </a:rPr>
              <a:t>four</a:t>
            </a:r>
            <a:r>
              <a:rPr lang="en-US" sz="3000" b="1" dirty="0">
                <a:solidFill>
                  <a:srgbClr val="FFFF99"/>
                </a:solidFill>
              </a:rPr>
              <a:t> </a:t>
            </a:r>
            <a:r>
              <a:rPr lang="en-US" sz="3000" b="1" dirty="0">
                <a:solidFill>
                  <a:schemeClr val="bg1"/>
                </a:solidFill>
              </a:rPr>
              <a:t>faces: lion, eagle, man, and ox  </a:t>
            </a:r>
          </a:p>
        </p:txBody>
      </p:sp>
    </p:spTree>
    <p:extLst>
      <p:ext uri="{BB962C8B-B14F-4D97-AF65-F5344CB8AC3E}">
        <p14:creationId xmlns:p14="http://schemas.microsoft.com/office/powerpoint/2010/main" val="2499202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1950"/>
            <a:ext cx="4725773" cy="4572000"/>
          </a:xfrm>
        </p:spPr>
        <p:txBody>
          <a:bodyPr>
            <a:noAutofit/>
          </a:bodyPr>
          <a:lstStyle/>
          <a:p>
            <a:pPr marL="0" indent="0">
              <a:buNone/>
            </a:pPr>
            <a:r>
              <a:rPr lang="en-US" sz="3000" b="1" i="1" dirty="0">
                <a:solidFill>
                  <a:schemeClr val="bg1"/>
                </a:solidFill>
              </a:rPr>
              <a:t>Ezekiel 1:13–20   13 As for the likeness of the living creatures, their appearance was like burning coals of fire, like the appearance of torches going back and forth among the living creatures. The fire was bright, and out of the fire went lightning. </a:t>
            </a:r>
            <a:endParaRPr lang="en-US" sz="3000" b="1" i="1" dirty="0" smtClean="0">
              <a:solidFill>
                <a:schemeClr val="bg1"/>
              </a:solidFill>
            </a:endParaRPr>
          </a:p>
        </p:txBody>
      </p:sp>
      <p:pic>
        <p:nvPicPr>
          <p:cNvPr id="4" name="Picture 3"/>
          <p:cNvPicPr>
            <a:picLocks noChangeAspect="1" noChangeArrowheads="1"/>
          </p:cNvPicPr>
          <p:nvPr/>
        </p:nvPicPr>
        <p:blipFill>
          <a:blip r:embed="rId3"/>
          <a:srcRect/>
          <a:stretch>
            <a:fillRect/>
          </a:stretch>
        </p:blipFill>
        <p:spPr bwMode="auto">
          <a:xfrm>
            <a:off x="5182973" y="514350"/>
            <a:ext cx="3976793" cy="4038600"/>
          </a:xfrm>
          <a:prstGeom prst="rect">
            <a:avLst/>
          </a:prstGeom>
          <a:noFill/>
          <a:ln w="9525">
            <a:noFill/>
            <a:miter lim="800000"/>
            <a:headEnd/>
            <a:tailEnd/>
          </a:ln>
          <a:effectLst/>
        </p:spPr>
      </p:pic>
    </p:spTree>
    <p:extLst>
      <p:ext uri="{BB962C8B-B14F-4D97-AF65-F5344CB8AC3E}">
        <p14:creationId xmlns:p14="http://schemas.microsoft.com/office/powerpoint/2010/main" val="3879465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14 And the living creatures ran back and forth, in appearance like a flash of lightning.</a:t>
            </a:r>
            <a:r>
              <a:rPr lang="en-US" dirty="0">
                <a:solidFill>
                  <a:schemeClr val="bg1"/>
                </a:solidFill>
              </a:rPr>
              <a:t> </a:t>
            </a:r>
            <a:endParaRPr lang="en-US" b="1" i="1" dirty="0" smtClean="0">
              <a:solidFill>
                <a:schemeClr val="bg1"/>
              </a:solidFill>
            </a:endParaRPr>
          </a:p>
        </p:txBody>
      </p:sp>
      <p:pic>
        <p:nvPicPr>
          <p:cNvPr id="4" name="Picture 3"/>
          <p:cNvPicPr>
            <a:picLocks noChangeAspect="1" noChangeArrowheads="1"/>
          </p:cNvPicPr>
          <p:nvPr/>
        </p:nvPicPr>
        <p:blipFill>
          <a:blip r:embed="rId3"/>
          <a:srcRect/>
          <a:stretch>
            <a:fillRect/>
          </a:stretch>
        </p:blipFill>
        <p:spPr bwMode="auto">
          <a:xfrm>
            <a:off x="5182973" y="514350"/>
            <a:ext cx="3976793" cy="4038600"/>
          </a:xfrm>
          <a:prstGeom prst="rect">
            <a:avLst/>
          </a:prstGeom>
          <a:noFill/>
          <a:ln w="9525">
            <a:noFill/>
            <a:miter lim="800000"/>
            <a:headEnd/>
            <a:tailEnd/>
          </a:ln>
          <a:effectLst/>
        </p:spPr>
      </p:pic>
    </p:spTree>
    <p:extLst>
      <p:ext uri="{BB962C8B-B14F-4D97-AF65-F5344CB8AC3E}">
        <p14:creationId xmlns:p14="http://schemas.microsoft.com/office/powerpoint/2010/main" val="14226587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15 Now as I looked at the living creatures, behold, a wheel was on the earth beside each living creature with its four faces. </a:t>
            </a:r>
            <a:endParaRPr lang="en-US" b="1" i="1" dirty="0" smtClean="0">
              <a:solidFill>
                <a:schemeClr val="bg1"/>
              </a:solidFill>
            </a:endParaRPr>
          </a:p>
        </p:txBody>
      </p:sp>
      <p:pic>
        <p:nvPicPr>
          <p:cNvPr id="5" name="Picture 4"/>
          <p:cNvPicPr>
            <a:picLocks noChangeAspect="1" noChangeArrowheads="1"/>
          </p:cNvPicPr>
          <p:nvPr/>
        </p:nvPicPr>
        <p:blipFill rotWithShape="1">
          <a:blip r:embed="rId3"/>
          <a:srcRect b="3970"/>
          <a:stretch/>
        </p:blipFill>
        <p:spPr bwMode="auto">
          <a:xfrm>
            <a:off x="5235027" y="514350"/>
            <a:ext cx="3911601" cy="4225816"/>
          </a:xfrm>
          <a:prstGeom prst="rect">
            <a:avLst/>
          </a:prstGeom>
          <a:noFill/>
          <a:ln w="9525">
            <a:noFill/>
            <a:miter lim="800000"/>
            <a:headEnd/>
            <a:tailEnd/>
          </a:ln>
          <a:effectLst/>
        </p:spPr>
      </p:pic>
    </p:spTree>
    <p:extLst>
      <p:ext uri="{BB962C8B-B14F-4D97-AF65-F5344CB8AC3E}">
        <p14:creationId xmlns:p14="http://schemas.microsoft.com/office/powerpoint/2010/main" val="2517154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sz="3000" b="1" i="1" dirty="0">
                <a:solidFill>
                  <a:schemeClr val="bg1"/>
                </a:solidFill>
              </a:rPr>
              <a:t>16 The appearance of the wheels and their workings was like the color of beryl, and all four had the same likeness. The appearance of their workings was, as it were, a wheel in the middle of a wheel. </a:t>
            </a:r>
            <a:endParaRPr lang="en-US" sz="3000" b="1" i="1" dirty="0" smtClean="0">
              <a:solidFill>
                <a:schemeClr val="bg1"/>
              </a:solidFill>
            </a:endParaRPr>
          </a:p>
        </p:txBody>
      </p:sp>
      <p:pic>
        <p:nvPicPr>
          <p:cNvPr id="5" name="Picture 4"/>
          <p:cNvPicPr>
            <a:picLocks noChangeAspect="1" noChangeArrowheads="1"/>
          </p:cNvPicPr>
          <p:nvPr/>
        </p:nvPicPr>
        <p:blipFill rotWithShape="1">
          <a:blip r:embed="rId3"/>
          <a:srcRect b="3970"/>
          <a:stretch/>
        </p:blipFill>
        <p:spPr bwMode="auto">
          <a:xfrm>
            <a:off x="5235027" y="514350"/>
            <a:ext cx="3911601" cy="4225816"/>
          </a:xfrm>
          <a:prstGeom prst="rect">
            <a:avLst/>
          </a:prstGeom>
          <a:noFill/>
          <a:ln w="9525">
            <a:noFill/>
            <a:miter lim="800000"/>
            <a:headEnd/>
            <a:tailEnd/>
          </a:ln>
          <a:effectLst/>
        </p:spPr>
      </p:pic>
    </p:spTree>
    <p:extLst>
      <p:ext uri="{BB962C8B-B14F-4D97-AF65-F5344CB8AC3E}">
        <p14:creationId xmlns:p14="http://schemas.microsoft.com/office/powerpoint/2010/main" val="8561615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sz="3000" b="1" i="1" dirty="0">
                <a:solidFill>
                  <a:schemeClr val="bg1"/>
                </a:solidFill>
              </a:rPr>
              <a:t>17 When they moved, they went toward any one of four directions; they did not turn aside when they went. 18 As for their rims, they were so high they were awesome; and their rims were full of eyes, all around the four of them. </a:t>
            </a:r>
            <a:endParaRPr lang="en-US" sz="3000" b="1" i="1" dirty="0" smtClean="0">
              <a:solidFill>
                <a:schemeClr val="bg1"/>
              </a:solidFill>
            </a:endParaRPr>
          </a:p>
        </p:txBody>
      </p:sp>
      <p:pic>
        <p:nvPicPr>
          <p:cNvPr id="5" name="Picture 4"/>
          <p:cNvPicPr>
            <a:picLocks noChangeAspect="1" noChangeArrowheads="1"/>
          </p:cNvPicPr>
          <p:nvPr/>
        </p:nvPicPr>
        <p:blipFill rotWithShape="1">
          <a:blip r:embed="rId3"/>
          <a:srcRect b="3970"/>
          <a:stretch/>
        </p:blipFill>
        <p:spPr bwMode="auto">
          <a:xfrm>
            <a:off x="5235027" y="514350"/>
            <a:ext cx="3911601" cy="4225816"/>
          </a:xfrm>
          <a:prstGeom prst="rect">
            <a:avLst/>
          </a:prstGeom>
          <a:noFill/>
          <a:ln w="9525">
            <a:noFill/>
            <a:miter lim="800000"/>
            <a:headEnd/>
            <a:tailEnd/>
          </a:ln>
          <a:effectLst/>
        </p:spPr>
      </p:pic>
    </p:spTree>
    <p:extLst>
      <p:ext uri="{BB962C8B-B14F-4D97-AF65-F5344CB8AC3E}">
        <p14:creationId xmlns:p14="http://schemas.microsoft.com/office/powerpoint/2010/main" val="1753022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19 When the living creatures went, the wheels went beside them; and when the living creatures were lifted up from the earth, the wheels were lifted up. </a:t>
            </a:r>
            <a:endParaRPr lang="en-US" b="1" i="1" dirty="0" smtClean="0">
              <a:solidFill>
                <a:schemeClr val="bg1"/>
              </a:solidFill>
            </a:endParaRPr>
          </a:p>
        </p:txBody>
      </p:sp>
      <p:pic>
        <p:nvPicPr>
          <p:cNvPr id="5" name="Picture 4"/>
          <p:cNvPicPr>
            <a:picLocks noChangeAspect="1" noChangeArrowheads="1"/>
          </p:cNvPicPr>
          <p:nvPr/>
        </p:nvPicPr>
        <p:blipFill rotWithShape="1">
          <a:blip r:embed="rId3"/>
          <a:srcRect b="3970"/>
          <a:stretch/>
        </p:blipFill>
        <p:spPr bwMode="auto">
          <a:xfrm>
            <a:off x="5235027" y="514350"/>
            <a:ext cx="3911601" cy="4225816"/>
          </a:xfrm>
          <a:prstGeom prst="rect">
            <a:avLst/>
          </a:prstGeom>
          <a:noFill/>
          <a:ln w="9525">
            <a:noFill/>
            <a:miter lim="800000"/>
            <a:headEnd/>
            <a:tailEnd/>
          </a:ln>
          <a:effectLst/>
        </p:spPr>
      </p:pic>
    </p:spTree>
    <p:extLst>
      <p:ext uri="{BB962C8B-B14F-4D97-AF65-F5344CB8AC3E}">
        <p14:creationId xmlns:p14="http://schemas.microsoft.com/office/powerpoint/2010/main" val="116555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marL="0" indent="0">
              <a:buNone/>
            </a:pPr>
            <a:r>
              <a:rPr lang="en-US" b="1" i="1" dirty="0">
                <a:solidFill>
                  <a:schemeClr val="bg1"/>
                </a:solidFill>
              </a:rPr>
              <a:t>20 Wherever the spirit wanted to go, they went, because there the spirit went; and the wheels were lifted together with them, for the spirit of the living creatures was in the wheels.</a:t>
            </a:r>
            <a:r>
              <a:rPr lang="en-US" dirty="0">
                <a:solidFill>
                  <a:schemeClr val="bg1"/>
                </a:solidFill>
              </a:rPr>
              <a:t> </a:t>
            </a:r>
            <a:endParaRPr lang="en-US" b="1" i="1" dirty="0" smtClean="0">
              <a:solidFill>
                <a:schemeClr val="bg1"/>
              </a:solidFill>
            </a:endParaRPr>
          </a:p>
        </p:txBody>
      </p:sp>
      <p:pic>
        <p:nvPicPr>
          <p:cNvPr id="5" name="Picture 4"/>
          <p:cNvPicPr>
            <a:picLocks noChangeAspect="1" noChangeArrowheads="1"/>
          </p:cNvPicPr>
          <p:nvPr/>
        </p:nvPicPr>
        <p:blipFill rotWithShape="1">
          <a:blip r:embed="rId3"/>
          <a:srcRect b="3970"/>
          <a:stretch/>
        </p:blipFill>
        <p:spPr bwMode="auto">
          <a:xfrm>
            <a:off x="5235027" y="514350"/>
            <a:ext cx="3911601" cy="4225816"/>
          </a:xfrm>
          <a:prstGeom prst="rect">
            <a:avLst/>
          </a:prstGeom>
          <a:noFill/>
          <a:ln w="9525">
            <a:noFill/>
            <a:miter lim="800000"/>
            <a:headEnd/>
            <a:tailEnd/>
          </a:ln>
          <a:effectLst/>
        </p:spPr>
      </p:pic>
    </p:spTree>
    <p:extLst>
      <p:ext uri="{BB962C8B-B14F-4D97-AF65-F5344CB8AC3E}">
        <p14:creationId xmlns:p14="http://schemas.microsoft.com/office/powerpoint/2010/main" val="449691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lnSpc>
                <a:spcPts val="3600"/>
              </a:lnSpc>
            </a:pPr>
            <a:r>
              <a:rPr lang="en-US" b="1" dirty="0">
                <a:solidFill>
                  <a:schemeClr val="bg1"/>
                </a:solidFill>
              </a:rPr>
              <a:t>Notice the Other Objects Before the Throne (4:5-6; 6:9-11; 8:3-5)</a:t>
            </a:r>
          </a:p>
          <a:p>
            <a:pPr>
              <a:lnSpc>
                <a:spcPts val="3600"/>
              </a:lnSpc>
            </a:pPr>
            <a:r>
              <a:rPr lang="en-US" b="1" dirty="0">
                <a:solidFill>
                  <a:schemeClr val="bg1"/>
                </a:solidFill>
              </a:rPr>
              <a:t>Rev. 4:5-6   5 And from the throne proceeded </a:t>
            </a:r>
            <a:r>
              <a:rPr lang="en-US" b="1" dirty="0" err="1">
                <a:solidFill>
                  <a:schemeClr val="bg1"/>
                </a:solidFill>
              </a:rPr>
              <a:t>lightnings</a:t>
            </a:r>
            <a:r>
              <a:rPr lang="en-US" b="1" dirty="0">
                <a:solidFill>
                  <a:schemeClr val="bg1"/>
                </a:solidFill>
              </a:rPr>
              <a:t>, </a:t>
            </a:r>
            <a:r>
              <a:rPr lang="en-US" b="1" dirty="0" err="1">
                <a:solidFill>
                  <a:schemeClr val="bg1"/>
                </a:solidFill>
              </a:rPr>
              <a:t>thunderings</a:t>
            </a:r>
            <a:r>
              <a:rPr lang="en-US" b="1" dirty="0">
                <a:solidFill>
                  <a:schemeClr val="bg1"/>
                </a:solidFill>
              </a:rPr>
              <a:t>, and voices. Seven lamps of fire </a:t>
            </a:r>
            <a:r>
              <a:rPr lang="en-US" b="1" i="1" dirty="0">
                <a:solidFill>
                  <a:schemeClr val="bg1"/>
                </a:solidFill>
              </a:rPr>
              <a:t>were</a:t>
            </a:r>
            <a:r>
              <a:rPr lang="en-US" b="1" dirty="0">
                <a:solidFill>
                  <a:schemeClr val="bg1"/>
                </a:solidFill>
              </a:rPr>
              <a:t> burning before the throne, which are the seven Spirits of God. 6 </a:t>
            </a:r>
            <a:r>
              <a:rPr lang="en-US" b="1" u="sng" dirty="0">
                <a:solidFill>
                  <a:schemeClr val="bg1"/>
                </a:solidFill>
              </a:rPr>
              <a:t>Before the throne </a:t>
            </a:r>
            <a:r>
              <a:rPr lang="en-US" b="1" i="1" u="sng" dirty="0">
                <a:solidFill>
                  <a:schemeClr val="bg1"/>
                </a:solidFill>
              </a:rPr>
              <a:t>there was</a:t>
            </a:r>
            <a:r>
              <a:rPr lang="en-US" b="1" u="sng" dirty="0">
                <a:solidFill>
                  <a:schemeClr val="bg1"/>
                </a:solidFill>
              </a:rPr>
              <a:t> a sea of glass, like crystal</a:t>
            </a:r>
            <a:r>
              <a:rPr lang="en-US" b="1" dirty="0">
                <a:solidFill>
                  <a:schemeClr val="bg1"/>
                </a:solidFill>
              </a:rPr>
              <a:t>. And in the midst of the throne, and around the throne, </a:t>
            </a:r>
            <a:r>
              <a:rPr lang="en-US" b="1" i="1" dirty="0">
                <a:solidFill>
                  <a:schemeClr val="bg1"/>
                </a:solidFill>
              </a:rPr>
              <a:t>were</a:t>
            </a:r>
            <a:r>
              <a:rPr lang="en-US" b="1" dirty="0">
                <a:solidFill>
                  <a:schemeClr val="bg1"/>
                </a:solidFill>
              </a:rPr>
              <a:t> four living creatures full of eyes in front and in back. </a:t>
            </a:r>
          </a:p>
        </p:txBody>
      </p:sp>
    </p:spTree>
    <p:extLst>
      <p:ext uri="{BB962C8B-B14F-4D97-AF65-F5344CB8AC3E}">
        <p14:creationId xmlns:p14="http://schemas.microsoft.com/office/powerpoint/2010/main" val="270590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John´s journey to heaven is an </a:t>
            </a:r>
            <a:r>
              <a:rPr lang="en-US" b="1" u="sng" dirty="0">
                <a:solidFill>
                  <a:srgbClr val="FFFF99"/>
                </a:solidFill>
              </a:rPr>
              <a:t>advance</a:t>
            </a:r>
            <a:r>
              <a:rPr lang="en-US" b="1" dirty="0">
                <a:solidFill>
                  <a:srgbClr val="FFFF99"/>
                </a:solidFill>
              </a:rPr>
              <a:t> </a:t>
            </a:r>
            <a:r>
              <a:rPr lang="en-US" b="1" dirty="0">
                <a:solidFill>
                  <a:schemeClr val="bg1"/>
                </a:solidFill>
              </a:rPr>
              <a:t>picture of the rapture of the church when all believers, dead and alive, shall rise to meet the Lord in the air and be carried back to heaven with Jesus.  </a:t>
            </a:r>
          </a:p>
        </p:txBody>
      </p:sp>
    </p:spTree>
    <p:extLst>
      <p:ext uri="{BB962C8B-B14F-4D97-AF65-F5344CB8AC3E}">
        <p14:creationId xmlns:p14="http://schemas.microsoft.com/office/powerpoint/2010/main" val="2134704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lnSpc>
                <a:spcPts val="3600"/>
              </a:lnSpc>
            </a:pPr>
            <a:r>
              <a:rPr lang="en-US" b="1" dirty="0">
                <a:solidFill>
                  <a:schemeClr val="bg1"/>
                </a:solidFill>
              </a:rPr>
              <a:t>Notice the Other Objects Before the Throne (4:5-6; 6:9-11; 8:3-5)</a:t>
            </a:r>
          </a:p>
          <a:p>
            <a:r>
              <a:rPr lang="en-US" b="1" dirty="0">
                <a:solidFill>
                  <a:schemeClr val="bg1"/>
                </a:solidFill>
              </a:rPr>
              <a:t>Rev. 6:9   When He opened the fifth seal, I saw under the altar the souls of those who had been slain for the word of God and for the testimony which they held. </a:t>
            </a:r>
            <a:endParaRPr lang="en-US" dirty="0">
              <a:solidFill>
                <a:schemeClr val="bg1"/>
              </a:solidFill>
            </a:endParaRPr>
          </a:p>
        </p:txBody>
      </p:sp>
    </p:spTree>
    <p:extLst>
      <p:ext uri="{BB962C8B-B14F-4D97-AF65-F5344CB8AC3E}">
        <p14:creationId xmlns:p14="http://schemas.microsoft.com/office/powerpoint/2010/main" val="1879605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pPr lvl="0">
              <a:lnSpc>
                <a:spcPts val="3600"/>
              </a:lnSpc>
            </a:pPr>
            <a:r>
              <a:rPr lang="en-US" b="1" dirty="0">
                <a:solidFill>
                  <a:schemeClr val="bg1"/>
                </a:solidFill>
              </a:rPr>
              <a:t>Notice the Other Objects Before the Throne (4:5-6; 6:9-11; 8:3-5)</a:t>
            </a:r>
          </a:p>
          <a:p>
            <a:r>
              <a:rPr lang="en-US" sz="3000" b="1" dirty="0">
                <a:solidFill>
                  <a:schemeClr val="bg1"/>
                </a:solidFill>
              </a:rPr>
              <a:t>Rev. 8:3-4   3 Then another angel, having a golden censer, came and stood at the altar. He was given much incense, that he should offer </a:t>
            </a:r>
            <a:r>
              <a:rPr lang="en-US" sz="3000" b="1" i="1" dirty="0">
                <a:solidFill>
                  <a:schemeClr val="bg1"/>
                </a:solidFill>
              </a:rPr>
              <a:t>it</a:t>
            </a:r>
            <a:r>
              <a:rPr lang="en-US" sz="3000" b="1" dirty="0">
                <a:solidFill>
                  <a:schemeClr val="bg1"/>
                </a:solidFill>
              </a:rPr>
              <a:t> with the prayers of all the saints upon </a:t>
            </a:r>
            <a:r>
              <a:rPr lang="en-US" sz="3000" b="1" u="sng" dirty="0">
                <a:solidFill>
                  <a:schemeClr val="bg1"/>
                </a:solidFill>
              </a:rPr>
              <a:t>the golden altar</a:t>
            </a:r>
            <a:r>
              <a:rPr lang="en-US" sz="3000" b="1" dirty="0">
                <a:solidFill>
                  <a:schemeClr val="bg1"/>
                </a:solidFill>
              </a:rPr>
              <a:t> which was before the throne. 4 And the smoke of the incense, with the prayers of the saints, ascended before God from the angel’s hand. </a:t>
            </a:r>
            <a:endParaRPr lang="en-US" sz="3000" dirty="0">
              <a:solidFill>
                <a:schemeClr val="bg1"/>
              </a:solidFill>
            </a:endParaRPr>
          </a:p>
        </p:txBody>
      </p:sp>
    </p:spTree>
    <p:extLst>
      <p:ext uri="{BB962C8B-B14F-4D97-AF65-F5344CB8AC3E}">
        <p14:creationId xmlns:p14="http://schemas.microsoft.com/office/powerpoint/2010/main" val="441287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Here in the Throne Room of Heaven, we find</a:t>
            </a:r>
            <a:endParaRPr lang="en-US" dirty="0">
              <a:solidFill>
                <a:schemeClr val="bg1"/>
              </a:solidFill>
            </a:endParaRPr>
          </a:p>
          <a:p>
            <a:pPr lvl="1"/>
            <a:r>
              <a:rPr lang="en-US" sz="3200" b="1" dirty="0">
                <a:solidFill>
                  <a:schemeClr val="bg1"/>
                </a:solidFill>
              </a:rPr>
              <a:t>The </a:t>
            </a:r>
            <a:r>
              <a:rPr lang="en-US" sz="3200" b="1" u="sng" dirty="0"/>
              <a:t>Altar</a:t>
            </a:r>
            <a:r>
              <a:rPr lang="en-US" sz="3200" b="1" dirty="0"/>
              <a:t> </a:t>
            </a:r>
            <a:r>
              <a:rPr lang="en-US" sz="3200" b="1" dirty="0">
                <a:solidFill>
                  <a:schemeClr val="bg1"/>
                </a:solidFill>
              </a:rPr>
              <a:t>of Sacrifice (6:9-11)</a:t>
            </a:r>
            <a:endParaRPr lang="en-US" sz="3200" dirty="0">
              <a:solidFill>
                <a:schemeClr val="bg1"/>
              </a:solidFill>
            </a:endParaRPr>
          </a:p>
          <a:p>
            <a:pPr lvl="1"/>
            <a:r>
              <a:rPr lang="en-US" sz="3200" b="1" dirty="0">
                <a:solidFill>
                  <a:schemeClr val="bg1"/>
                </a:solidFill>
              </a:rPr>
              <a:t>The </a:t>
            </a:r>
            <a:r>
              <a:rPr lang="en-US" sz="3200" b="1" u="sng" dirty="0"/>
              <a:t>Sea</a:t>
            </a:r>
            <a:r>
              <a:rPr lang="en-US" sz="3200" b="1" dirty="0"/>
              <a:t> </a:t>
            </a:r>
            <a:r>
              <a:rPr lang="en-US" sz="3200" b="1" dirty="0">
                <a:solidFill>
                  <a:schemeClr val="bg1"/>
                </a:solidFill>
              </a:rPr>
              <a:t>of Glass (4:6)</a:t>
            </a:r>
            <a:endParaRPr lang="en-US" sz="3200" dirty="0">
              <a:solidFill>
                <a:schemeClr val="bg1"/>
              </a:solidFill>
            </a:endParaRPr>
          </a:p>
          <a:p>
            <a:pPr lvl="1"/>
            <a:r>
              <a:rPr lang="en-US" sz="3200" b="1" dirty="0">
                <a:solidFill>
                  <a:schemeClr val="bg1"/>
                </a:solidFill>
              </a:rPr>
              <a:t>The Altar of </a:t>
            </a:r>
            <a:r>
              <a:rPr lang="en-US" sz="3200" b="1" u="sng" dirty="0"/>
              <a:t>Incense</a:t>
            </a:r>
            <a:r>
              <a:rPr lang="en-US" sz="3200" b="1" dirty="0"/>
              <a:t> </a:t>
            </a:r>
            <a:r>
              <a:rPr lang="en-US" sz="3200" b="1" dirty="0">
                <a:solidFill>
                  <a:schemeClr val="bg1"/>
                </a:solidFill>
              </a:rPr>
              <a:t>(8:3-5)</a:t>
            </a:r>
            <a:endParaRPr lang="en-US" sz="3200" dirty="0">
              <a:solidFill>
                <a:schemeClr val="bg1"/>
              </a:solidFill>
            </a:endParaRPr>
          </a:p>
        </p:txBody>
      </p:sp>
    </p:spTree>
    <p:extLst>
      <p:ext uri="{BB962C8B-B14F-4D97-AF65-F5344CB8AC3E}">
        <p14:creationId xmlns:p14="http://schemas.microsoft.com/office/powerpoint/2010/main" val="747697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Here in the Throne Room of Heaven, we find</a:t>
            </a:r>
            <a:endParaRPr lang="en-US" dirty="0">
              <a:solidFill>
                <a:schemeClr val="bg1"/>
              </a:solidFill>
            </a:endParaRPr>
          </a:p>
          <a:p>
            <a:pPr lvl="1"/>
            <a:r>
              <a:rPr lang="en-US" sz="3200" b="1" dirty="0">
                <a:solidFill>
                  <a:schemeClr val="bg1"/>
                </a:solidFill>
              </a:rPr>
              <a:t>The </a:t>
            </a:r>
            <a:r>
              <a:rPr lang="en-US" sz="3200" b="1" u="sng" dirty="0">
                <a:solidFill>
                  <a:srgbClr val="FFFF99"/>
                </a:solidFill>
              </a:rPr>
              <a:t>Altar</a:t>
            </a:r>
            <a:r>
              <a:rPr lang="en-US" sz="3200" b="1" dirty="0">
                <a:solidFill>
                  <a:srgbClr val="FFFF99"/>
                </a:solidFill>
              </a:rPr>
              <a:t> </a:t>
            </a:r>
            <a:r>
              <a:rPr lang="en-US" sz="3200" b="1" dirty="0">
                <a:solidFill>
                  <a:schemeClr val="bg1"/>
                </a:solidFill>
              </a:rPr>
              <a:t>of Sacrifice (6:9-11)</a:t>
            </a:r>
            <a:endParaRPr lang="en-US" sz="3200" dirty="0">
              <a:solidFill>
                <a:schemeClr val="bg1"/>
              </a:solidFill>
            </a:endParaRPr>
          </a:p>
          <a:p>
            <a:pPr lvl="1"/>
            <a:r>
              <a:rPr lang="en-US" sz="3200" b="1" dirty="0">
                <a:solidFill>
                  <a:schemeClr val="bg1"/>
                </a:solidFill>
              </a:rPr>
              <a:t>The </a:t>
            </a:r>
            <a:r>
              <a:rPr lang="en-US" sz="3200" b="1" u="sng" dirty="0"/>
              <a:t>Sea</a:t>
            </a:r>
            <a:r>
              <a:rPr lang="en-US" sz="3200" b="1" dirty="0"/>
              <a:t> </a:t>
            </a:r>
            <a:r>
              <a:rPr lang="en-US" sz="3200" b="1" dirty="0">
                <a:solidFill>
                  <a:schemeClr val="bg1"/>
                </a:solidFill>
              </a:rPr>
              <a:t>of Glass (4:6)</a:t>
            </a:r>
            <a:endParaRPr lang="en-US" sz="3200" dirty="0">
              <a:solidFill>
                <a:schemeClr val="bg1"/>
              </a:solidFill>
            </a:endParaRPr>
          </a:p>
          <a:p>
            <a:pPr lvl="1"/>
            <a:r>
              <a:rPr lang="en-US" sz="3200" b="1" dirty="0">
                <a:solidFill>
                  <a:schemeClr val="bg1"/>
                </a:solidFill>
              </a:rPr>
              <a:t>The Altar of </a:t>
            </a:r>
            <a:r>
              <a:rPr lang="en-US" sz="3200" b="1" u="sng" dirty="0"/>
              <a:t>Incense</a:t>
            </a:r>
            <a:r>
              <a:rPr lang="en-US" sz="3200" b="1" dirty="0"/>
              <a:t> </a:t>
            </a:r>
            <a:r>
              <a:rPr lang="en-US" sz="3200" b="1" dirty="0">
                <a:solidFill>
                  <a:schemeClr val="bg1"/>
                </a:solidFill>
              </a:rPr>
              <a:t>(8:3-5)</a:t>
            </a:r>
            <a:endParaRPr lang="en-US" sz="3200" dirty="0">
              <a:solidFill>
                <a:schemeClr val="bg1"/>
              </a:solidFill>
            </a:endParaRPr>
          </a:p>
        </p:txBody>
      </p:sp>
    </p:spTree>
    <p:extLst>
      <p:ext uri="{BB962C8B-B14F-4D97-AF65-F5344CB8AC3E}">
        <p14:creationId xmlns:p14="http://schemas.microsoft.com/office/powerpoint/2010/main" val="4037252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Here in the Throne Room of Heaven, we find</a:t>
            </a:r>
            <a:endParaRPr lang="en-US" dirty="0">
              <a:solidFill>
                <a:schemeClr val="bg1"/>
              </a:solidFill>
            </a:endParaRPr>
          </a:p>
          <a:p>
            <a:pPr lvl="1"/>
            <a:r>
              <a:rPr lang="en-US" sz="3200" b="1" dirty="0">
                <a:solidFill>
                  <a:schemeClr val="bg1"/>
                </a:solidFill>
              </a:rPr>
              <a:t>The </a:t>
            </a:r>
            <a:r>
              <a:rPr lang="en-US" sz="3200" b="1" u="sng" dirty="0">
                <a:solidFill>
                  <a:srgbClr val="FFFF99"/>
                </a:solidFill>
              </a:rPr>
              <a:t>Altar</a:t>
            </a:r>
            <a:r>
              <a:rPr lang="en-US" sz="3200" b="1" dirty="0">
                <a:solidFill>
                  <a:srgbClr val="FFFF99"/>
                </a:solidFill>
              </a:rPr>
              <a:t> </a:t>
            </a:r>
            <a:r>
              <a:rPr lang="en-US" sz="3200" b="1" dirty="0">
                <a:solidFill>
                  <a:schemeClr val="bg1"/>
                </a:solidFill>
              </a:rPr>
              <a:t>of Sacrifice (6:9-11)</a:t>
            </a:r>
            <a:endParaRPr lang="en-US" sz="3200" dirty="0">
              <a:solidFill>
                <a:schemeClr val="bg1"/>
              </a:solidFill>
            </a:endParaRPr>
          </a:p>
          <a:p>
            <a:pPr lvl="1"/>
            <a:r>
              <a:rPr lang="en-US" sz="3200" b="1" dirty="0">
                <a:solidFill>
                  <a:schemeClr val="bg1"/>
                </a:solidFill>
              </a:rPr>
              <a:t>The </a:t>
            </a:r>
            <a:r>
              <a:rPr lang="en-US" sz="3200" b="1" u="sng" dirty="0">
                <a:solidFill>
                  <a:srgbClr val="FFFF99"/>
                </a:solidFill>
              </a:rPr>
              <a:t>Sea</a:t>
            </a:r>
            <a:r>
              <a:rPr lang="en-US" sz="3200" b="1" dirty="0">
                <a:solidFill>
                  <a:srgbClr val="FFFF99"/>
                </a:solidFill>
              </a:rPr>
              <a:t> </a:t>
            </a:r>
            <a:r>
              <a:rPr lang="en-US" sz="3200" b="1" dirty="0">
                <a:solidFill>
                  <a:schemeClr val="bg1"/>
                </a:solidFill>
              </a:rPr>
              <a:t>of Glass (4:6)</a:t>
            </a:r>
            <a:endParaRPr lang="en-US" sz="3200" dirty="0">
              <a:solidFill>
                <a:schemeClr val="bg1"/>
              </a:solidFill>
            </a:endParaRPr>
          </a:p>
          <a:p>
            <a:pPr lvl="1"/>
            <a:r>
              <a:rPr lang="en-US" sz="3200" b="1" dirty="0">
                <a:solidFill>
                  <a:schemeClr val="bg1"/>
                </a:solidFill>
              </a:rPr>
              <a:t>The Altar of </a:t>
            </a:r>
            <a:r>
              <a:rPr lang="en-US" sz="3200" b="1" u="sng" dirty="0"/>
              <a:t>Incense</a:t>
            </a:r>
            <a:r>
              <a:rPr lang="en-US" sz="3200" b="1" dirty="0"/>
              <a:t> </a:t>
            </a:r>
            <a:r>
              <a:rPr lang="en-US" sz="3200" b="1" dirty="0">
                <a:solidFill>
                  <a:schemeClr val="bg1"/>
                </a:solidFill>
              </a:rPr>
              <a:t>(8:3-5)</a:t>
            </a:r>
            <a:endParaRPr lang="en-US" sz="3200" dirty="0">
              <a:solidFill>
                <a:schemeClr val="bg1"/>
              </a:solidFill>
            </a:endParaRPr>
          </a:p>
        </p:txBody>
      </p:sp>
    </p:spTree>
    <p:extLst>
      <p:ext uri="{BB962C8B-B14F-4D97-AF65-F5344CB8AC3E}">
        <p14:creationId xmlns:p14="http://schemas.microsoft.com/office/powerpoint/2010/main" val="7762262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Here in the Throne Room of Heaven, we find</a:t>
            </a:r>
            <a:endParaRPr lang="en-US" dirty="0">
              <a:solidFill>
                <a:schemeClr val="bg1"/>
              </a:solidFill>
            </a:endParaRPr>
          </a:p>
          <a:p>
            <a:pPr lvl="1"/>
            <a:r>
              <a:rPr lang="en-US" sz="3200" b="1" dirty="0">
                <a:solidFill>
                  <a:schemeClr val="bg1"/>
                </a:solidFill>
              </a:rPr>
              <a:t>The </a:t>
            </a:r>
            <a:r>
              <a:rPr lang="en-US" sz="3200" b="1" u="sng" dirty="0">
                <a:solidFill>
                  <a:srgbClr val="FFFF99"/>
                </a:solidFill>
              </a:rPr>
              <a:t>Altar</a:t>
            </a:r>
            <a:r>
              <a:rPr lang="en-US" sz="3200" b="1" dirty="0">
                <a:solidFill>
                  <a:srgbClr val="FFFF99"/>
                </a:solidFill>
              </a:rPr>
              <a:t> </a:t>
            </a:r>
            <a:r>
              <a:rPr lang="en-US" sz="3200" b="1" dirty="0">
                <a:solidFill>
                  <a:schemeClr val="bg1"/>
                </a:solidFill>
              </a:rPr>
              <a:t>of Sacrifice (6:9-11)</a:t>
            </a:r>
            <a:endParaRPr lang="en-US" sz="3200" dirty="0">
              <a:solidFill>
                <a:schemeClr val="bg1"/>
              </a:solidFill>
            </a:endParaRPr>
          </a:p>
          <a:p>
            <a:pPr lvl="1"/>
            <a:r>
              <a:rPr lang="en-US" sz="3200" b="1" dirty="0">
                <a:solidFill>
                  <a:schemeClr val="bg1"/>
                </a:solidFill>
              </a:rPr>
              <a:t>The </a:t>
            </a:r>
            <a:r>
              <a:rPr lang="en-US" sz="3200" b="1" u="sng" dirty="0">
                <a:solidFill>
                  <a:srgbClr val="FFFF99"/>
                </a:solidFill>
              </a:rPr>
              <a:t>Sea</a:t>
            </a:r>
            <a:r>
              <a:rPr lang="en-US" sz="3200" b="1" dirty="0">
                <a:solidFill>
                  <a:srgbClr val="FFFF99"/>
                </a:solidFill>
              </a:rPr>
              <a:t> </a:t>
            </a:r>
            <a:r>
              <a:rPr lang="en-US" sz="3200" b="1" dirty="0">
                <a:solidFill>
                  <a:schemeClr val="bg1"/>
                </a:solidFill>
              </a:rPr>
              <a:t>of Glass (4:6)</a:t>
            </a:r>
            <a:endParaRPr lang="en-US" sz="3200" dirty="0">
              <a:solidFill>
                <a:schemeClr val="bg1"/>
              </a:solidFill>
            </a:endParaRPr>
          </a:p>
          <a:p>
            <a:pPr lvl="1"/>
            <a:r>
              <a:rPr lang="en-US" sz="3200" b="1" dirty="0">
                <a:solidFill>
                  <a:schemeClr val="bg1"/>
                </a:solidFill>
              </a:rPr>
              <a:t>The Altar of </a:t>
            </a:r>
            <a:r>
              <a:rPr lang="en-US" sz="3200" b="1" u="sng" dirty="0">
                <a:solidFill>
                  <a:srgbClr val="FFFF99"/>
                </a:solidFill>
              </a:rPr>
              <a:t>Incense</a:t>
            </a:r>
            <a:r>
              <a:rPr lang="en-US" sz="3200" b="1" dirty="0">
                <a:solidFill>
                  <a:srgbClr val="FFFF99"/>
                </a:solidFill>
              </a:rPr>
              <a:t> </a:t>
            </a:r>
            <a:r>
              <a:rPr lang="en-US" sz="3200" b="1" dirty="0">
                <a:solidFill>
                  <a:schemeClr val="bg1"/>
                </a:solidFill>
              </a:rPr>
              <a:t>(8:3-5)</a:t>
            </a:r>
            <a:endParaRPr lang="en-US" sz="3200" dirty="0">
              <a:solidFill>
                <a:schemeClr val="bg1"/>
              </a:solidFill>
            </a:endParaRPr>
          </a:p>
        </p:txBody>
      </p:sp>
    </p:spTree>
    <p:extLst>
      <p:ext uri="{BB962C8B-B14F-4D97-AF65-F5344CB8AC3E}">
        <p14:creationId xmlns:p14="http://schemas.microsoft.com/office/powerpoint/2010/main" val="3935477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Do these things sound familiar?  They should.  They were all things in the </a:t>
            </a:r>
            <a:r>
              <a:rPr lang="en-US" b="1" u="sng" dirty="0"/>
              <a:t>tabernacle</a:t>
            </a:r>
            <a:r>
              <a:rPr lang="en-US" b="1" dirty="0">
                <a:solidFill>
                  <a:schemeClr val="bg1"/>
                </a:solidFill>
              </a:rPr>
              <a:t>.  You see, in Exodus 24, God brought Moses and the elders up Mt. Sinai, and from there they could all see the throne of God.  They saw lightning and heard the thunder coming from the throne.  They saw the brilliant fiery light proceeding from the throne of the Almighty.</a:t>
            </a:r>
          </a:p>
        </p:txBody>
      </p:sp>
    </p:spTree>
    <p:extLst>
      <p:ext uri="{BB962C8B-B14F-4D97-AF65-F5344CB8AC3E}">
        <p14:creationId xmlns:p14="http://schemas.microsoft.com/office/powerpoint/2010/main" val="26433687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Do these things sound familiar?  They should.  They were all things in the </a:t>
            </a:r>
            <a:r>
              <a:rPr lang="en-US" b="1" u="sng" dirty="0">
                <a:solidFill>
                  <a:srgbClr val="FFFF99"/>
                </a:solidFill>
              </a:rPr>
              <a:t>tabernacle</a:t>
            </a:r>
            <a:r>
              <a:rPr lang="en-US" b="1" dirty="0">
                <a:solidFill>
                  <a:schemeClr val="bg1"/>
                </a:solidFill>
              </a:rPr>
              <a:t>.  You see, in Exodus 24, God brought Moses and the elders up Mt. Sinai, and from there they could all see the throne of God.  They saw lightning and heard the thunder coming from the throne.  They saw the brilliant fiery light proceeding from the throne of the Almighty.</a:t>
            </a:r>
          </a:p>
        </p:txBody>
      </p:sp>
    </p:spTree>
    <p:extLst>
      <p:ext uri="{BB962C8B-B14F-4D97-AF65-F5344CB8AC3E}">
        <p14:creationId xmlns:p14="http://schemas.microsoft.com/office/powerpoint/2010/main" val="3349396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But then, God told everybody to stay put, except Moses.  He told Moses to climb up higher on the mountain, and He said to Moses, </a:t>
            </a:r>
          </a:p>
          <a:p>
            <a:r>
              <a:rPr lang="en-US" b="1" dirty="0">
                <a:solidFill>
                  <a:schemeClr val="bg1"/>
                </a:solidFill>
              </a:rPr>
              <a:t>Exodus 25:8–9   8 And let them make Me a sanctuary, that I may dwell among them. 9 According to all that I show you, </a:t>
            </a:r>
            <a:r>
              <a:rPr lang="en-US" b="1" i="1" dirty="0">
                <a:solidFill>
                  <a:schemeClr val="bg1"/>
                </a:solidFill>
              </a:rPr>
              <a:t>that is,</a:t>
            </a:r>
            <a:r>
              <a:rPr lang="en-US" b="1" dirty="0">
                <a:solidFill>
                  <a:schemeClr val="bg1"/>
                </a:solidFill>
              </a:rPr>
              <a:t> the pattern of the tabernacle and the pattern of all its furnishings, just so you shall make </a:t>
            </a:r>
            <a:r>
              <a:rPr lang="en-US" b="1" i="1" dirty="0">
                <a:solidFill>
                  <a:schemeClr val="bg1"/>
                </a:solidFill>
              </a:rPr>
              <a:t>it. </a:t>
            </a:r>
            <a:endParaRPr lang="en-US" b="1" dirty="0">
              <a:solidFill>
                <a:schemeClr val="bg1"/>
              </a:solidFill>
            </a:endParaRPr>
          </a:p>
        </p:txBody>
      </p:sp>
    </p:spTree>
    <p:extLst>
      <p:ext uri="{BB962C8B-B14F-4D97-AF65-F5344CB8AC3E}">
        <p14:creationId xmlns:p14="http://schemas.microsoft.com/office/powerpoint/2010/main" val="41267084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1600200"/>
          </a:xfrm>
        </p:spPr>
        <p:txBody>
          <a:bodyPr>
            <a:noAutofit/>
          </a:bodyPr>
          <a:lstStyle/>
          <a:p>
            <a:pPr marL="0" indent="0">
              <a:buNone/>
            </a:pPr>
            <a:r>
              <a:rPr lang="en-US" b="1" dirty="0">
                <a:solidFill>
                  <a:schemeClr val="bg1"/>
                </a:solidFill>
              </a:rPr>
              <a:t>God told Moses to build the tabernacle like the Throne Room of Heaven and everything within it would point people to God´s Heavenly Home.  </a:t>
            </a:r>
          </a:p>
        </p:txBody>
      </p:sp>
      <p:pic>
        <p:nvPicPr>
          <p:cNvPr id="4" name="Picture 3"/>
          <p:cNvPicPr>
            <a:picLocks noChangeAspect="1" noChangeArrowheads="1"/>
          </p:cNvPicPr>
          <p:nvPr/>
        </p:nvPicPr>
        <p:blipFill>
          <a:blip r:embed="rId3"/>
          <a:srcRect/>
          <a:stretch>
            <a:fillRect/>
          </a:stretch>
        </p:blipFill>
        <p:spPr bwMode="auto">
          <a:xfrm>
            <a:off x="1981200" y="2038350"/>
            <a:ext cx="5334000" cy="3105150"/>
          </a:xfrm>
          <a:prstGeom prst="rect">
            <a:avLst/>
          </a:prstGeom>
          <a:noFill/>
          <a:ln w="9525">
            <a:noFill/>
            <a:miter lim="800000"/>
            <a:headEnd/>
            <a:tailEnd/>
          </a:ln>
          <a:effectLst/>
        </p:spPr>
      </p:pic>
    </p:spTree>
    <p:extLst>
      <p:ext uri="{BB962C8B-B14F-4D97-AF65-F5344CB8AC3E}">
        <p14:creationId xmlns:p14="http://schemas.microsoft.com/office/powerpoint/2010/main" val="99955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Oh what a sight awaited the apostle as he was brought into the </a:t>
            </a:r>
            <a:r>
              <a:rPr lang="en-US" b="1" u="sng" dirty="0"/>
              <a:t>Throne</a:t>
            </a:r>
            <a:r>
              <a:rPr lang="en-US" b="1" dirty="0"/>
              <a:t> </a:t>
            </a:r>
            <a:r>
              <a:rPr lang="en-US" b="1" dirty="0">
                <a:solidFill>
                  <a:schemeClr val="bg1"/>
                </a:solidFill>
              </a:rPr>
              <a:t>Room of Heaven.  We will pause to read the whole account in John 4, but will print the verses in parts to keep them close to our examination of them.</a:t>
            </a:r>
          </a:p>
        </p:txBody>
      </p:sp>
    </p:spTree>
    <p:extLst>
      <p:ext uri="{BB962C8B-B14F-4D97-AF65-F5344CB8AC3E}">
        <p14:creationId xmlns:p14="http://schemas.microsoft.com/office/powerpoint/2010/main" val="2954519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1600200"/>
          </a:xfrm>
        </p:spPr>
        <p:txBody>
          <a:bodyPr>
            <a:noAutofit/>
          </a:bodyPr>
          <a:lstStyle/>
          <a:p>
            <a:pPr marL="0" lvl="0" indent="0">
              <a:buNone/>
            </a:pPr>
            <a:r>
              <a:rPr lang="en-US" b="1" dirty="0">
                <a:solidFill>
                  <a:schemeClr val="bg1"/>
                </a:solidFill>
              </a:rPr>
              <a:t>The </a:t>
            </a:r>
            <a:r>
              <a:rPr lang="en-US" b="1" u="sng" dirty="0">
                <a:solidFill>
                  <a:srgbClr val="FFFF99"/>
                </a:solidFill>
              </a:rPr>
              <a:t>Brazen</a:t>
            </a:r>
            <a:r>
              <a:rPr lang="en-US" b="1" dirty="0">
                <a:solidFill>
                  <a:srgbClr val="FFFF99"/>
                </a:solidFill>
              </a:rPr>
              <a:t> </a:t>
            </a:r>
            <a:r>
              <a:rPr lang="en-US" b="1" dirty="0">
                <a:solidFill>
                  <a:schemeClr val="bg1"/>
                </a:solidFill>
              </a:rPr>
              <a:t>Altar </a:t>
            </a:r>
            <a:r>
              <a:rPr lang="en-US" b="1" dirty="0" smtClean="0">
                <a:solidFill>
                  <a:schemeClr val="bg1"/>
                </a:solidFill>
              </a:rPr>
              <a:t>where </a:t>
            </a:r>
            <a:r>
              <a:rPr lang="en-US" b="1" dirty="0">
                <a:solidFill>
                  <a:schemeClr val="bg1"/>
                </a:solidFill>
              </a:rPr>
              <a:t>The Altar over the martyrs in heaven is.</a:t>
            </a:r>
          </a:p>
        </p:txBody>
      </p:sp>
      <p:pic>
        <p:nvPicPr>
          <p:cNvPr id="5" name="Picture 4"/>
          <p:cNvPicPr>
            <a:picLocks noChangeAspect="1" noChangeArrowheads="1"/>
          </p:cNvPicPr>
          <p:nvPr/>
        </p:nvPicPr>
        <p:blipFill>
          <a:blip r:embed="rId3"/>
          <a:srcRect/>
          <a:stretch>
            <a:fillRect/>
          </a:stretch>
        </p:blipFill>
        <p:spPr bwMode="auto">
          <a:xfrm>
            <a:off x="1447800" y="1671639"/>
            <a:ext cx="6172200" cy="3471862"/>
          </a:xfrm>
          <a:prstGeom prst="rect">
            <a:avLst/>
          </a:prstGeom>
          <a:noFill/>
          <a:ln w="9525">
            <a:noFill/>
            <a:miter lim="800000"/>
            <a:headEnd/>
            <a:tailEnd/>
          </a:ln>
          <a:effectLst/>
        </p:spPr>
      </p:pic>
    </p:spTree>
    <p:extLst>
      <p:ext uri="{BB962C8B-B14F-4D97-AF65-F5344CB8AC3E}">
        <p14:creationId xmlns:p14="http://schemas.microsoft.com/office/powerpoint/2010/main" val="2777024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1600200"/>
          </a:xfrm>
        </p:spPr>
        <p:txBody>
          <a:bodyPr>
            <a:noAutofit/>
          </a:bodyPr>
          <a:lstStyle/>
          <a:p>
            <a:pPr marL="0" lvl="0" indent="0">
              <a:buNone/>
            </a:pPr>
            <a:r>
              <a:rPr lang="en-US" b="1" dirty="0">
                <a:solidFill>
                  <a:schemeClr val="bg1"/>
                </a:solidFill>
              </a:rPr>
              <a:t>The </a:t>
            </a:r>
            <a:r>
              <a:rPr lang="en-US" b="1" u="sng" dirty="0">
                <a:solidFill>
                  <a:srgbClr val="FFFF99"/>
                </a:solidFill>
              </a:rPr>
              <a:t>Laver</a:t>
            </a:r>
            <a:r>
              <a:rPr lang="en-US" b="1" dirty="0">
                <a:solidFill>
                  <a:srgbClr val="FFFF99"/>
                </a:solidFill>
              </a:rPr>
              <a:t> </a:t>
            </a:r>
            <a:r>
              <a:rPr lang="en-US" b="1" dirty="0" smtClean="0">
                <a:solidFill>
                  <a:schemeClr val="bg1"/>
                </a:solidFill>
              </a:rPr>
              <a:t>in </a:t>
            </a:r>
            <a:r>
              <a:rPr lang="en-US" b="1" dirty="0">
                <a:solidFill>
                  <a:schemeClr val="bg1"/>
                </a:solidFill>
              </a:rPr>
              <a:t>the place of the Sea of Glass, the Crystal Sea.</a:t>
            </a:r>
          </a:p>
        </p:txBody>
      </p:sp>
      <p:pic>
        <p:nvPicPr>
          <p:cNvPr id="5" name="Picture 4"/>
          <p:cNvPicPr>
            <a:picLocks noChangeAspect="1" noChangeArrowheads="1"/>
          </p:cNvPicPr>
          <p:nvPr/>
        </p:nvPicPr>
        <p:blipFill>
          <a:blip r:embed="rId3"/>
          <a:srcRect/>
          <a:stretch>
            <a:fillRect/>
          </a:stretch>
        </p:blipFill>
        <p:spPr bwMode="auto">
          <a:xfrm>
            <a:off x="1447800" y="1671638"/>
            <a:ext cx="6172200" cy="3471862"/>
          </a:xfrm>
          <a:prstGeom prst="rect">
            <a:avLst/>
          </a:prstGeom>
          <a:noFill/>
          <a:ln w="9525">
            <a:noFill/>
            <a:miter lim="800000"/>
            <a:headEnd/>
            <a:tailEnd/>
          </a:ln>
          <a:effectLst/>
        </p:spPr>
      </p:pic>
    </p:spTree>
    <p:extLst>
      <p:ext uri="{BB962C8B-B14F-4D97-AF65-F5344CB8AC3E}">
        <p14:creationId xmlns:p14="http://schemas.microsoft.com/office/powerpoint/2010/main" val="2408337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1600200"/>
          </a:xfrm>
        </p:spPr>
        <p:txBody>
          <a:bodyPr>
            <a:noAutofit/>
          </a:bodyPr>
          <a:lstStyle/>
          <a:p>
            <a:pPr marL="0" lvl="0" indent="0">
              <a:buNone/>
            </a:pPr>
            <a:r>
              <a:rPr lang="en-US" b="1" dirty="0">
                <a:solidFill>
                  <a:schemeClr val="bg1"/>
                </a:solidFill>
              </a:rPr>
              <a:t>The Golden </a:t>
            </a:r>
            <a:r>
              <a:rPr lang="en-US" b="1" u="sng" dirty="0">
                <a:solidFill>
                  <a:srgbClr val="FFFF99"/>
                </a:solidFill>
              </a:rPr>
              <a:t>Lampstand</a:t>
            </a:r>
            <a:r>
              <a:rPr lang="en-US" b="1" dirty="0">
                <a:solidFill>
                  <a:srgbClr val="FFFF99"/>
                </a:solidFill>
              </a:rPr>
              <a:t> </a:t>
            </a:r>
            <a:r>
              <a:rPr lang="en-US" b="1" dirty="0" smtClean="0">
                <a:solidFill>
                  <a:schemeClr val="bg1"/>
                </a:solidFill>
              </a:rPr>
              <a:t>picturing </a:t>
            </a:r>
            <a:r>
              <a:rPr lang="en-US" b="1" dirty="0">
                <a:solidFill>
                  <a:schemeClr val="bg1"/>
                </a:solidFill>
              </a:rPr>
              <a:t>the Seven Fold Spirit of God.</a:t>
            </a:r>
          </a:p>
        </p:txBody>
      </p:sp>
      <p:pic>
        <p:nvPicPr>
          <p:cNvPr id="5" name="Picture 4"/>
          <p:cNvPicPr>
            <a:picLocks noChangeAspect="1" noChangeArrowheads="1"/>
          </p:cNvPicPr>
          <p:nvPr/>
        </p:nvPicPr>
        <p:blipFill>
          <a:blip r:embed="rId3"/>
          <a:srcRect/>
          <a:stretch>
            <a:fillRect/>
          </a:stretch>
        </p:blipFill>
        <p:spPr bwMode="auto">
          <a:xfrm>
            <a:off x="1447800" y="1670981"/>
            <a:ext cx="6172199" cy="3471862"/>
          </a:xfrm>
          <a:prstGeom prst="rect">
            <a:avLst/>
          </a:prstGeom>
          <a:noFill/>
          <a:ln w="9525">
            <a:noFill/>
            <a:miter lim="800000"/>
            <a:headEnd/>
            <a:tailEnd/>
          </a:ln>
          <a:effectLst/>
        </p:spPr>
      </p:pic>
    </p:spTree>
    <p:extLst>
      <p:ext uri="{BB962C8B-B14F-4D97-AF65-F5344CB8AC3E}">
        <p14:creationId xmlns:p14="http://schemas.microsoft.com/office/powerpoint/2010/main" val="2390221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1950"/>
            <a:ext cx="8763000" cy="1600200"/>
          </a:xfrm>
        </p:spPr>
        <p:txBody>
          <a:bodyPr>
            <a:noAutofit/>
          </a:bodyPr>
          <a:lstStyle/>
          <a:p>
            <a:pPr marL="0" lvl="0" indent="0">
              <a:buNone/>
            </a:pPr>
            <a:r>
              <a:rPr lang="en-US" sz="3100" b="1" dirty="0">
                <a:solidFill>
                  <a:schemeClr val="bg1"/>
                </a:solidFill>
              </a:rPr>
              <a:t>The Table of the </a:t>
            </a:r>
            <a:r>
              <a:rPr lang="en-US" sz="3100" b="1" u="sng" dirty="0" err="1">
                <a:solidFill>
                  <a:srgbClr val="FFFF99"/>
                </a:solidFill>
              </a:rPr>
              <a:t>Shewbread</a:t>
            </a:r>
            <a:r>
              <a:rPr lang="en-US" sz="3100" b="1" dirty="0">
                <a:solidFill>
                  <a:srgbClr val="FFFF99"/>
                </a:solidFill>
              </a:rPr>
              <a:t> </a:t>
            </a:r>
            <a:r>
              <a:rPr lang="en-US" sz="3100" b="1" dirty="0" smtClean="0">
                <a:solidFill>
                  <a:schemeClr val="bg1"/>
                </a:solidFill>
              </a:rPr>
              <a:t>where </a:t>
            </a:r>
            <a:r>
              <a:rPr lang="en-US" sz="3100" b="1" dirty="0">
                <a:solidFill>
                  <a:schemeClr val="bg1"/>
                </a:solidFill>
              </a:rPr>
              <a:t>the Lord Jesus is standing as we shall see in the next chapter.</a:t>
            </a:r>
          </a:p>
        </p:txBody>
      </p:sp>
      <p:pic>
        <p:nvPicPr>
          <p:cNvPr id="5" name="Picture 4"/>
          <p:cNvPicPr>
            <a:picLocks noChangeAspect="1" noChangeArrowheads="1"/>
          </p:cNvPicPr>
          <p:nvPr/>
        </p:nvPicPr>
        <p:blipFill>
          <a:blip r:embed="rId3"/>
          <a:srcRect/>
          <a:stretch>
            <a:fillRect/>
          </a:stretch>
        </p:blipFill>
        <p:spPr bwMode="auto">
          <a:xfrm>
            <a:off x="1447800" y="1671639"/>
            <a:ext cx="6172200" cy="3471861"/>
          </a:xfrm>
          <a:prstGeom prst="rect">
            <a:avLst/>
          </a:prstGeom>
          <a:noFill/>
          <a:ln w="9525">
            <a:noFill/>
            <a:miter lim="800000"/>
            <a:headEnd/>
            <a:tailEnd/>
          </a:ln>
          <a:effectLst/>
        </p:spPr>
      </p:pic>
    </p:spTree>
    <p:extLst>
      <p:ext uri="{BB962C8B-B14F-4D97-AF65-F5344CB8AC3E}">
        <p14:creationId xmlns:p14="http://schemas.microsoft.com/office/powerpoint/2010/main" val="21287989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534400" cy="1600200"/>
          </a:xfrm>
        </p:spPr>
        <p:txBody>
          <a:bodyPr>
            <a:noAutofit/>
          </a:bodyPr>
          <a:lstStyle/>
          <a:p>
            <a:pPr marL="0" lvl="0" indent="0">
              <a:buNone/>
            </a:pPr>
            <a:r>
              <a:rPr lang="en-US" b="1" dirty="0">
                <a:solidFill>
                  <a:schemeClr val="bg1"/>
                </a:solidFill>
              </a:rPr>
              <a:t>The Altar of </a:t>
            </a:r>
            <a:r>
              <a:rPr lang="en-US" b="1" u="sng" dirty="0">
                <a:solidFill>
                  <a:srgbClr val="FFFF99"/>
                </a:solidFill>
              </a:rPr>
              <a:t>Incense</a:t>
            </a:r>
            <a:r>
              <a:rPr lang="en-US" b="1" dirty="0">
                <a:solidFill>
                  <a:srgbClr val="FFFF99"/>
                </a:solidFill>
              </a:rPr>
              <a:t> </a:t>
            </a:r>
            <a:r>
              <a:rPr lang="en-US" b="1" dirty="0" smtClean="0">
                <a:solidFill>
                  <a:schemeClr val="bg1"/>
                </a:solidFill>
              </a:rPr>
              <a:t>where </a:t>
            </a:r>
            <a:r>
              <a:rPr lang="en-US" b="1" dirty="0">
                <a:solidFill>
                  <a:schemeClr val="bg1"/>
                </a:solidFill>
              </a:rPr>
              <a:t>the Heavenly Altar of Incense is placed before the Almighty.</a:t>
            </a:r>
          </a:p>
        </p:txBody>
      </p:sp>
      <p:pic>
        <p:nvPicPr>
          <p:cNvPr id="5" name="Picture 4"/>
          <p:cNvPicPr>
            <a:picLocks noChangeAspect="1" noChangeArrowheads="1"/>
          </p:cNvPicPr>
          <p:nvPr/>
        </p:nvPicPr>
        <p:blipFill>
          <a:blip r:embed="rId3"/>
          <a:srcRect/>
          <a:stretch>
            <a:fillRect/>
          </a:stretch>
        </p:blipFill>
        <p:spPr bwMode="auto">
          <a:xfrm>
            <a:off x="1468821" y="1657350"/>
            <a:ext cx="6172200" cy="3486150"/>
          </a:xfrm>
          <a:prstGeom prst="rect">
            <a:avLst/>
          </a:prstGeom>
          <a:noFill/>
          <a:ln w="9525">
            <a:noFill/>
            <a:miter lim="800000"/>
            <a:headEnd/>
            <a:tailEnd/>
          </a:ln>
          <a:effectLst/>
        </p:spPr>
      </p:pic>
    </p:spTree>
    <p:extLst>
      <p:ext uri="{BB962C8B-B14F-4D97-AF65-F5344CB8AC3E}">
        <p14:creationId xmlns:p14="http://schemas.microsoft.com/office/powerpoint/2010/main" val="8814540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1950"/>
            <a:ext cx="8534400" cy="1600200"/>
          </a:xfrm>
        </p:spPr>
        <p:txBody>
          <a:bodyPr>
            <a:noAutofit/>
          </a:bodyPr>
          <a:lstStyle/>
          <a:p>
            <a:pPr marL="0" lvl="0" indent="0">
              <a:buNone/>
            </a:pPr>
            <a:r>
              <a:rPr lang="en-US" sz="3000" b="1" dirty="0">
                <a:solidFill>
                  <a:schemeClr val="bg1"/>
                </a:solidFill>
              </a:rPr>
              <a:t>And the Ark of the Covenant with the </a:t>
            </a:r>
            <a:r>
              <a:rPr lang="en-US" sz="3000" b="1" u="sng" dirty="0">
                <a:solidFill>
                  <a:srgbClr val="FFFF99"/>
                </a:solidFill>
              </a:rPr>
              <a:t>Mercy</a:t>
            </a:r>
            <a:r>
              <a:rPr lang="en-US" sz="3000" b="1" dirty="0">
                <a:solidFill>
                  <a:srgbClr val="FFFF99"/>
                </a:solidFill>
              </a:rPr>
              <a:t> </a:t>
            </a:r>
            <a:r>
              <a:rPr lang="en-US" sz="3000" b="1" dirty="0">
                <a:solidFill>
                  <a:schemeClr val="bg1"/>
                </a:solidFill>
              </a:rPr>
              <a:t>Seat </a:t>
            </a:r>
            <a:r>
              <a:rPr lang="en-US" sz="3000" b="1" dirty="0" smtClean="0">
                <a:solidFill>
                  <a:schemeClr val="bg1"/>
                </a:solidFill>
              </a:rPr>
              <a:t>on </a:t>
            </a:r>
            <a:r>
              <a:rPr lang="en-US" sz="3000" b="1" dirty="0">
                <a:solidFill>
                  <a:schemeClr val="bg1"/>
                </a:solidFill>
              </a:rPr>
              <a:t>top in the location where rests the Throne of God.</a:t>
            </a:r>
          </a:p>
        </p:txBody>
      </p:sp>
      <p:pic>
        <p:nvPicPr>
          <p:cNvPr id="6" name="Picture 5"/>
          <p:cNvPicPr>
            <a:picLocks noChangeAspect="1" noChangeArrowheads="1"/>
          </p:cNvPicPr>
          <p:nvPr/>
        </p:nvPicPr>
        <p:blipFill>
          <a:blip r:embed="rId3"/>
          <a:srcRect/>
          <a:stretch>
            <a:fillRect/>
          </a:stretch>
        </p:blipFill>
        <p:spPr bwMode="auto">
          <a:xfrm>
            <a:off x="1478017" y="1645526"/>
            <a:ext cx="6172200" cy="3486150"/>
          </a:xfrm>
          <a:prstGeom prst="rect">
            <a:avLst/>
          </a:prstGeom>
          <a:noFill/>
          <a:ln w="9525">
            <a:noFill/>
            <a:miter lim="800000"/>
            <a:headEnd/>
            <a:tailEnd/>
          </a:ln>
          <a:effectLst/>
        </p:spPr>
      </p:pic>
    </p:spTree>
    <p:extLst>
      <p:ext uri="{BB962C8B-B14F-4D97-AF65-F5344CB8AC3E}">
        <p14:creationId xmlns:p14="http://schemas.microsoft.com/office/powerpoint/2010/main" val="28660552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1950"/>
            <a:ext cx="8534400" cy="1600200"/>
          </a:xfrm>
        </p:spPr>
        <p:txBody>
          <a:bodyPr>
            <a:noAutofit/>
          </a:bodyPr>
          <a:lstStyle/>
          <a:p>
            <a:pPr marL="0" indent="0">
              <a:buNone/>
            </a:pPr>
            <a:r>
              <a:rPr lang="en-US" b="1" dirty="0">
                <a:solidFill>
                  <a:schemeClr val="bg1"/>
                </a:solidFill>
              </a:rPr>
              <a:t>Now, one final thing.  </a:t>
            </a:r>
            <a:r>
              <a:rPr lang="en-US" b="1" dirty="0" smtClean="0">
                <a:solidFill>
                  <a:schemeClr val="bg1"/>
                </a:solidFill>
              </a:rPr>
              <a:t>Do </a:t>
            </a:r>
            <a:r>
              <a:rPr lang="en-US" b="1" dirty="0">
                <a:solidFill>
                  <a:schemeClr val="bg1"/>
                </a:solidFill>
              </a:rPr>
              <a:t>you see the pattern? </a:t>
            </a:r>
            <a:r>
              <a:rPr lang="en-US" b="1" dirty="0" smtClean="0">
                <a:solidFill>
                  <a:schemeClr val="bg1"/>
                </a:solidFill>
              </a:rPr>
              <a:t>What </a:t>
            </a:r>
            <a:r>
              <a:rPr lang="en-US" b="1" dirty="0">
                <a:solidFill>
                  <a:schemeClr val="bg1"/>
                </a:solidFill>
              </a:rPr>
              <a:t>do you have when you look at the pattern of all these things in the tabernacle?  </a:t>
            </a:r>
            <a:r>
              <a:rPr lang="en-US" b="1" dirty="0" smtClean="0">
                <a:solidFill>
                  <a:schemeClr val="bg1"/>
                </a:solidFill>
              </a:rPr>
              <a:t>The </a:t>
            </a:r>
            <a:r>
              <a:rPr lang="en-US" b="1" u="sng" dirty="0"/>
              <a:t>cross</a:t>
            </a:r>
            <a:r>
              <a:rPr lang="en-US" b="1" dirty="0">
                <a:solidFill>
                  <a:schemeClr val="bg1"/>
                </a:solidFill>
              </a:rPr>
              <a:t>!</a:t>
            </a:r>
          </a:p>
        </p:txBody>
      </p:sp>
      <p:pic>
        <p:nvPicPr>
          <p:cNvPr id="4" name="Picture 3"/>
          <p:cNvPicPr>
            <a:picLocks noChangeAspect="1" noChangeArrowheads="1"/>
          </p:cNvPicPr>
          <p:nvPr/>
        </p:nvPicPr>
        <p:blipFill>
          <a:blip r:embed="rId3"/>
          <a:srcRect/>
          <a:stretch>
            <a:fillRect/>
          </a:stretch>
        </p:blipFill>
        <p:spPr bwMode="auto">
          <a:xfrm>
            <a:off x="1676400" y="1949177"/>
            <a:ext cx="5715000" cy="3214688"/>
          </a:xfrm>
          <a:prstGeom prst="rect">
            <a:avLst/>
          </a:prstGeom>
          <a:noFill/>
          <a:ln w="9525">
            <a:noFill/>
            <a:miter lim="800000"/>
            <a:headEnd/>
            <a:tailEnd/>
          </a:ln>
          <a:effectLst/>
        </p:spPr>
      </p:pic>
    </p:spTree>
    <p:extLst>
      <p:ext uri="{BB962C8B-B14F-4D97-AF65-F5344CB8AC3E}">
        <p14:creationId xmlns:p14="http://schemas.microsoft.com/office/powerpoint/2010/main" val="14887236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1950"/>
            <a:ext cx="8534400" cy="1600200"/>
          </a:xfrm>
        </p:spPr>
        <p:txBody>
          <a:bodyPr>
            <a:noAutofit/>
          </a:bodyPr>
          <a:lstStyle/>
          <a:p>
            <a:pPr marL="0" indent="0">
              <a:buNone/>
            </a:pPr>
            <a:r>
              <a:rPr lang="en-US" b="1" dirty="0">
                <a:solidFill>
                  <a:schemeClr val="bg1"/>
                </a:solidFill>
              </a:rPr>
              <a:t>Now, one final thing.  </a:t>
            </a:r>
            <a:r>
              <a:rPr lang="en-US" b="1" dirty="0" smtClean="0">
                <a:solidFill>
                  <a:schemeClr val="bg1"/>
                </a:solidFill>
              </a:rPr>
              <a:t>Do </a:t>
            </a:r>
            <a:r>
              <a:rPr lang="en-US" b="1" dirty="0">
                <a:solidFill>
                  <a:schemeClr val="bg1"/>
                </a:solidFill>
              </a:rPr>
              <a:t>you see the pattern? </a:t>
            </a:r>
            <a:r>
              <a:rPr lang="en-US" b="1" dirty="0" smtClean="0">
                <a:solidFill>
                  <a:schemeClr val="bg1"/>
                </a:solidFill>
              </a:rPr>
              <a:t>What </a:t>
            </a:r>
            <a:r>
              <a:rPr lang="en-US" b="1" dirty="0">
                <a:solidFill>
                  <a:schemeClr val="bg1"/>
                </a:solidFill>
              </a:rPr>
              <a:t>do you have when you look at the pattern of all these things in the tabernacle?  </a:t>
            </a:r>
            <a:r>
              <a:rPr lang="en-US" b="1" dirty="0" smtClean="0">
                <a:solidFill>
                  <a:schemeClr val="bg1"/>
                </a:solidFill>
              </a:rPr>
              <a:t>The </a:t>
            </a:r>
            <a:r>
              <a:rPr lang="en-US" b="1" u="sng" dirty="0">
                <a:solidFill>
                  <a:srgbClr val="FFFF99"/>
                </a:solidFill>
              </a:rPr>
              <a:t>cross</a:t>
            </a:r>
            <a:r>
              <a:rPr lang="en-US" b="1" dirty="0">
                <a:solidFill>
                  <a:schemeClr val="bg1"/>
                </a:solidFill>
              </a:rPr>
              <a:t>!</a:t>
            </a:r>
          </a:p>
        </p:txBody>
      </p:sp>
      <p:pic>
        <p:nvPicPr>
          <p:cNvPr id="5" name="Picture 4"/>
          <p:cNvPicPr>
            <a:picLocks noChangeAspect="1" noChangeArrowheads="1"/>
          </p:cNvPicPr>
          <p:nvPr/>
        </p:nvPicPr>
        <p:blipFill>
          <a:blip r:embed="rId3"/>
          <a:srcRect/>
          <a:stretch>
            <a:fillRect/>
          </a:stretch>
        </p:blipFill>
        <p:spPr bwMode="auto">
          <a:xfrm>
            <a:off x="1676400" y="1971675"/>
            <a:ext cx="5715000" cy="3171825"/>
          </a:xfrm>
          <a:prstGeom prst="rect">
            <a:avLst/>
          </a:prstGeom>
          <a:noFill/>
          <a:ln w="9525">
            <a:noFill/>
            <a:miter lim="800000"/>
            <a:headEnd/>
            <a:tailEnd/>
          </a:ln>
          <a:effectLst/>
        </p:spPr>
      </p:pic>
    </p:spTree>
    <p:extLst>
      <p:ext uri="{BB962C8B-B14F-4D97-AF65-F5344CB8AC3E}">
        <p14:creationId xmlns:p14="http://schemas.microsoft.com/office/powerpoint/2010/main" val="35494158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CONCLUSION:  My dear friend, far more significant than the fact that the implements in the Tabernacle form the shape of the cross, is the fact that this is the pattern in Heaven´s </a:t>
            </a:r>
            <a:r>
              <a:rPr lang="en-US" b="1" u="sng" dirty="0"/>
              <a:t>Throne</a:t>
            </a:r>
            <a:r>
              <a:rPr lang="en-US" b="1" dirty="0"/>
              <a:t> </a:t>
            </a:r>
            <a:r>
              <a:rPr lang="en-US" b="1" dirty="0">
                <a:solidFill>
                  <a:schemeClr val="bg1"/>
                </a:solidFill>
              </a:rPr>
              <a:t>Room.</a:t>
            </a:r>
          </a:p>
          <a:p>
            <a:r>
              <a:rPr lang="en-US" b="1" dirty="0">
                <a:solidFill>
                  <a:schemeClr val="bg1"/>
                </a:solidFill>
              </a:rPr>
              <a:t>The only way to </a:t>
            </a:r>
            <a:r>
              <a:rPr lang="en-US" b="1" u="sng" dirty="0"/>
              <a:t>heaven</a:t>
            </a:r>
            <a:r>
              <a:rPr lang="en-US" b="1" dirty="0"/>
              <a:t> </a:t>
            </a:r>
            <a:r>
              <a:rPr lang="en-US" b="1" dirty="0">
                <a:solidFill>
                  <a:schemeClr val="bg1"/>
                </a:solidFill>
              </a:rPr>
              <a:t>is by way of the cross. </a:t>
            </a:r>
          </a:p>
        </p:txBody>
      </p:sp>
    </p:spTree>
    <p:extLst>
      <p:ext uri="{BB962C8B-B14F-4D97-AF65-F5344CB8AC3E}">
        <p14:creationId xmlns:p14="http://schemas.microsoft.com/office/powerpoint/2010/main" val="16943367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CONCLUSION:  My dear friend, far more significant than the fact that the implements in the Tabernacle form the shape of the cross, is the fact that this is the pattern in Heaven´s </a:t>
            </a:r>
            <a:r>
              <a:rPr lang="en-US" b="1" u="sng" dirty="0">
                <a:solidFill>
                  <a:srgbClr val="FFFF99"/>
                </a:solidFill>
              </a:rPr>
              <a:t>Throne</a:t>
            </a:r>
            <a:r>
              <a:rPr lang="en-US" b="1" dirty="0">
                <a:solidFill>
                  <a:srgbClr val="FFFF99"/>
                </a:solidFill>
              </a:rPr>
              <a:t> </a:t>
            </a:r>
            <a:r>
              <a:rPr lang="en-US" b="1" dirty="0">
                <a:solidFill>
                  <a:schemeClr val="bg1"/>
                </a:solidFill>
              </a:rPr>
              <a:t>Room.</a:t>
            </a:r>
          </a:p>
          <a:p>
            <a:r>
              <a:rPr lang="en-US" b="1" dirty="0">
                <a:solidFill>
                  <a:schemeClr val="bg1"/>
                </a:solidFill>
              </a:rPr>
              <a:t>The only way to </a:t>
            </a:r>
            <a:r>
              <a:rPr lang="en-US" b="1" u="sng" dirty="0"/>
              <a:t>heaven</a:t>
            </a:r>
            <a:r>
              <a:rPr lang="en-US" b="1" dirty="0"/>
              <a:t> </a:t>
            </a:r>
            <a:r>
              <a:rPr lang="en-US" b="1" dirty="0">
                <a:solidFill>
                  <a:schemeClr val="bg1"/>
                </a:solidFill>
              </a:rPr>
              <a:t>is by way of the cross. </a:t>
            </a:r>
          </a:p>
        </p:txBody>
      </p:sp>
    </p:spTree>
    <p:extLst>
      <p:ext uri="{BB962C8B-B14F-4D97-AF65-F5344CB8AC3E}">
        <p14:creationId xmlns:p14="http://schemas.microsoft.com/office/powerpoint/2010/main" val="1209540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Oh what a sight awaited the apostle as he was brought into the </a:t>
            </a:r>
            <a:r>
              <a:rPr lang="en-US" b="1" u="sng" dirty="0">
                <a:solidFill>
                  <a:srgbClr val="FFFF99"/>
                </a:solidFill>
              </a:rPr>
              <a:t>Throne</a:t>
            </a:r>
            <a:r>
              <a:rPr lang="en-US" b="1" dirty="0">
                <a:solidFill>
                  <a:srgbClr val="FFFF99"/>
                </a:solidFill>
              </a:rPr>
              <a:t> </a:t>
            </a:r>
            <a:r>
              <a:rPr lang="en-US" b="1" dirty="0">
                <a:solidFill>
                  <a:schemeClr val="bg1"/>
                </a:solidFill>
              </a:rPr>
              <a:t>Room of Heaven.  We will pause to read the whole account in John 4, but will print the verses in parts to keep them close to our examination of them.</a:t>
            </a:r>
          </a:p>
        </p:txBody>
      </p:sp>
    </p:spTree>
    <p:extLst>
      <p:ext uri="{BB962C8B-B14F-4D97-AF65-F5344CB8AC3E}">
        <p14:creationId xmlns:p14="http://schemas.microsoft.com/office/powerpoint/2010/main" val="1483767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9550"/>
            <a:ext cx="8686800" cy="4933950"/>
          </a:xfrm>
        </p:spPr>
        <p:txBody>
          <a:bodyPr>
            <a:noAutofit/>
          </a:bodyPr>
          <a:lstStyle/>
          <a:p>
            <a:r>
              <a:rPr lang="en-US" b="1" dirty="0">
                <a:solidFill>
                  <a:schemeClr val="bg1"/>
                </a:solidFill>
              </a:rPr>
              <a:t>CONCLUSION:  My dear friend, far more significant than the fact that the implements in the Tabernacle form the shape of the cross, is the fact that this is the pattern in Heaven´s </a:t>
            </a:r>
            <a:r>
              <a:rPr lang="en-US" b="1" u="sng" dirty="0">
                <a:solidFill>
                  <a:srgbClr val="FFFF99"/>
                </a:solidFill>
              </a:rPr>
              <a:t>Throne</a:t>
            </a:r>
            <a:r>
              <a:rPr lang="en-US" b="1" dirty="0">
                <a:solidFill>
                  <a:srgbClr val="FFFF99"/>
                </a:solidFill>
              </a:rPr>
              <a:t> </a:t>
            </a:r>
            <a:r>
              <a:rPr lang="en-US" b="1" dirty="0">
                <a:solidFill>
                  <a:schemeClr val="bg1"/>
                </a:solidFill>
              </a:rPr>
              <a:t>Room.</a:t>
            </a:r>
          </a:p>
          <a:p>
            <a:r>
              <a:rPr lang="en-US" b="1" dirty="0">
                <a:solidFill>
                  <a:schemeClr val="bg1"/>
                </a:solidFill>
              </a:rPr>
              <a:t>The only way to </a:t>
            </a:r>
            <a:r>
              <a:rPr lang="en-US" b="1" u="sng" dirty="0">
                <a:solidFill>
                  <a:srgbClr val="FFFF99"/>
                </a:solidFill>
              </a:rPr>
              <a:t>heaven</a:t>
            </a:r>
            <a:r>
              <a:rPr lang="en-US" b="1" dirty="0">
                <a:solidFill>
                  <a:srgbClr val="FFFF99"/>
                </a:solidFill>
              </a:rPr>
              <a:t> </a:t>
            </a:r>
            <a:r>
              <a:rPr lang="en-US" b="1" dirty="0">
                <a:solidFill>
                  <a:schemeClr val="bg1"/>
                </a:solidFill>
              </a:rPr>
              <a:t>is by way of the cross. </a:t>
            </a:r>
          </a:p>
        </p:txBody>
      </p:sp>
    </p:spTree>
    <p:extLst>
      <p:ext uri="{BB962C8B-B14F-4D97-AF65-F5344CB8AC3E}">
        <p14:creationId xmlns:p14="http://schemas.microsoft.com/office/powerpoint/2010/main" val="9769325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 y="0"/>
            <a:ext cx="9144001" cy="5143500"/>
          </a:xfrm>
          <a:prstGeom prst="rect">
            <a:avLst/>
          </a:prstGeom>
          <a:noFill/>
          <a:ln w="9525">
            <a:noFill/>
            <a:miter lim="800000"/>
            <a:headEnd/>
            <a:tailEnd/>
          </a:ln>
          <a:effectLst/>
        </p:spPr>
      </p:pic>
      <p:sp>
        <p:nvSpPr>
          <p:cNvPr id="3" name="TextBox 2"/>
          <p:cNvSpPr txBox="1"/>
          <p:nvPr/>
        </p:nvSpPr>
        <p:spPr>
          <a:xfrm>
            <a:off x="176048" y="3943350"/>
            <a:ext cx="8839200" cy="954107"/>
          </a:xfrm>
          <a:prstGeom prst="rect">
            <a:avLst/>
          </a:prstGeom>
          <a:noFill/>
        </p:spPr>
        <p:txBody>
          <a:bodyPr wrap="square" rtlCol="0">
            <a:spAutoFit/>
          </a:bodyPr>
          <a:lstStyle/>
          <a:p>
            <a:r>
              <a:rPr lang="en-US" sz="2800" b="1" dirty="0" smtClean="0"/>
              <a:t>John 14:6   Jesus said to him, “I am the way, the truth, and the life. No one comes to the Father except through Me. </a:t>
            </a:r>
          </a:p>
        </p:txBody>
      </p:sp>
    </p:spTree>
    <p:extLst>
      <p:ext uri="{BB962C8B-B14F-4D97-AF65-F5344CB8AC3E}">
        <p14:creationId xmlns:p14="http://schemas.microsoft.com/office/powerpoint/2010/main" val="3078317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343400" cy="4572000"/>
          </a:xfrm>
        </p:spPr>
        <p:txBody>
          <a:bodyPr>
            <a:noAutofit/>
          </a:bodyPr>
          <a:lstStyle/>
          <a:p>
            <a:pPr>
              <a:buNone/>
            </a:pPr>
            <a:r>
              <a:rPr lang="en-US" b="1" i="1" dirty="0" smtClean="0">
                <a:solidFill>
                  <a:schemeClr val="bg1"/>
                </a:solidFill>
              </a:rPr>
              <a:t>Revelation 4:2–11   </a:t>
            </a:r>
          </a:p>
          <a:p>
            <a:pPr marL="0" indent="0">
              <a:buNone/>
            </a:pPr>
            <a:r>
              <a:rPr lang="en-US" b="1" i="1" baseline="30000" dirty="0" smtClean="0">
                <a:solidFill>
                  <a:schemeClr val="bg1"/>
                </a:solidFill>
              </a:rPr>
              <a:t>2</a:t>
            </a:r>
            <a:r>
              <a:rPr lang="en-US" b="1" i="1" dirty="0" smtClean="0">
                <a:solidFill>
                  <a:schemeClr val="bg1"/>
                </a:solidFill>
              </a:rPr>
              <a:t> Immediately I was in the Spirit; and behold, a throne set in heaven, and One sat on the throne. </a:t>
            </a:r>
          </a:p>
        </p:txBody>
      </p:sp>
      <p:pic>
        <p:nvPicPr>
          <p:cNvPr id="4098" name="Picture 2"/>
          <p:cNvPicPr>
            <a:picLocks noChangeAspect="1" noChangeArrowheads="1"/>
          </p:cNvPicPr>
          <p:nvPr/>
        </p:nvPicPr>
        <p:blipFill>
          <a:blip r:embed="rId3"/>
          <a:srcRect b="5556"/>
          <a:stretch>
            <a:fillRect/>
          </a:stretch>
        </p:blipFill>
        <p:spPr bwMode="auto">
          <a:xfrm>
            <a:off x="4927318" y="819150"/>
            <a:ext cx="4216682" cy="3790950"/>
          </a:xfrm>
          <a:prstGeom prst="rect">
            <a:avLst/>
          </a:prstGeom>
          <a:noFill/>
          <a:ln w="9525">
            <a:noFill/>
            <a:miter lim="800000"/>
            <a:headEnd/>
            <a:tailEnd/>
          </a:ln>
          <a:effectLst/>
        </p:spPr>
      </p:pic>
    </p:spTree>
    <p:extLst>
      <p:ext uri="{BB962C8B-B14F-4D97-AF65-F5344CB8AC3E}">
        <p14:creationId xmlns:p14="http://schemas.microsoft.com/office/powerpoint/2010/main" val="1436201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4188</Words>
  <Application>Microsoft Office PowerPoint</Application>
  <PresentationFormat>On-screen Show (16:9)</PresentationFormat>
  <Paragraphs>265</Paragraphs>
  <Slides>81</Slides>
  <Notes>26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92</cp:revision>
  <dcterms:created xsi:type="dcterms:W3CDTF">2015-08-19T15:34:04Z</dcterms:created>
  <dcterms:modified xsi:type="dcterms:W3CDTF">2015-12-09T16:26:26Z</dcterms:modified>
</cp:coreProperties>
</file>