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19" r:id="rId2"/>
    <p:sldId id="458" r:id="rId3"/>
    <p:sldId id="469" r:id="rId4"/>
    <p:sldId id="395" r:id="rId5"/>
    <p:sldId id="470" r:id="rId6"/>
    <p:sldId id="459" r:id="rId7"/>
    <p:sldId id="471" r:id="rId8"/>
    <p:sldId id="472" r:id="rId9"/>
    <p:sldId id="473" r:id="rId10"/>
    <p:sldId id="474" r:id="rId11"/>
    <p:sldId id="475" r:id="rId12"/>
    <p:sldId id="476" r:id="rId13"/>
    <p:sldId id="460" r:id="rId14"/>
    <p:sldId id="477" r:id="rId15"/>
    <p:sldId id="461" r:id="rId16"/>
    <p:sldId id="478" r:id="rId17"/>
    <p:sldId id="479" r:id="rId18"/>
    <p:sldId id="462" r:id="rId19"/>
    <p:sldId id="480" r:id="rId20"/>
    <p:sldId id="481" r:id="rId21"/>
    <p:sldId id="482" r:id="rId22"/>
    <p:sldId id="483" r:id="rId23"/>
    <p:sldId id="484"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498" r:id="rId38"/>
    <p:sldId id="499" r:id="rId39"/>
    <p:sldId id="500" r:id="rId40"/>
    <p:sldId id="501" r:id="rId41"/>
    <p:sldId id="502" r:id="rId42"/>
    <p:sldId id="503" r:id="rId43"/>
    <p:sldId id="504" r:id="rId44"/>
    <p:sldId id="505" r:id="rId45"/>
    <p:sldId id="506" r:id="rId46"/>
    <p:sldId id="507" r:id="rId47"/>
    <p:sldId id="508" r:id="rId48"/>
    <p:sldId id="509" r:id="rId49"/>
    <p:sldId id="510" r:id="rId50"/>
    <p:sldId id="511" r:id="rId51"/>
    <p:sldId id="512" r:id="rId52"/>
    <p:sldId id="513" r:id="rId53"/>
    <p:sldId id="514" r:id="rId54"/>
    <p:sldId id="515" r:id="rId55"/>
    <p:sldId id="516" r:id="rId56"/>
    <p:sldId id="517" r:id="rId57"/>
    <p:sldId id="518" r:id="rId58"/>
    <p:sldId id="519" r:id="rId59"/>
    <p:sldId id="520" r:id="rId60"/>
    <p:sldId id="521" r:id="rId61"/>
    <p:sldId id="522" r:id="rId62"/>
    <p:sldId id="523" r:id="rId63"/>
    <p:sldId id="524" r:id="rId64"/>
    <p:sldId id="525" r:id="rId65"/>
    <p:sldId id="527" r:id="rId66"/>
    <p:sldId id="528" r:id="rId67"/>
    <p:sldId id="529" r:id="rId68"/>
    <p:sldId id="463" r:id="rId69"/>
    <p:sldId id="530" r:id="rId70"/>
    <p:sldId id="531" r:id="rId71"/>
    <p:sldId id="532" r:id="rId72"/>
    <p:sldId id="533" r:id="rId73"/>
    <p:sldId id="534" r:id="rId74"/>
    <p:sldId id="535" r:id="rId75"/>
    <p:sldId id="536" r:id="rId76"/>
    <p:sldId id="537" r:id="rId77"/>
    <p:sldId id="538" r:id="rId78"/>
    <p:sldId id="539" r:id="rId79"/>
    <p:sldId id="548" r:id="rId80"/>
    <p:sldId id="549" r:id="rId81"/>
    <p:sldId id="542" r:id="rId82"/>
    <p:sldId id="543" r:id="rId83"/>
    <p:sldId id="544" r:id="rId84"/>
    <p:sldId id="545" r:id="rId85"/>
    <p:sldId id="546" r:id="rId86"/>
    <p:sldId id="547" r:id="rId87"/>
    <p:sldId id="550" r:id="rId88"/>
    <p:sldId id="551" r:id="rId89"/>
    <p:sldId id="552" r:id="rId90"/>
    <p:sldId id="553" r:id="rId91"/>
    <p:sldId id="554" r:id="rId92"/>
    <p:sldId id="555"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12" y="-12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4140A-D231-4B43-A0BE-18C398F90634}" type="datetimeFigureOut">
              <a:rPr lang="en-US" smtClean="0"/>
              <a:t>2/10/2016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84BD2-AB3E-4567-80DF-DC099426239B}" type="slidenum">
              <a:rPr lang="en-US" smtClean="0"/>
              <a:t>‹#›</a:t>
            </a:fld>
            <a:endParaRPr lang="en-US"/>
          </a:p>
        </p:txBody>
      </p:sp>
    </p:spTree>
    <p:extLst>
      <p:ext uri="{BB962C8B-B14F-4D97-AF65-F5344CB8AC3E}">
        <p14:creationId xmlns:p14="http://schemas.microsoft.com/office/powerpoint/2010/main" val="423043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78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79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2E64DE-C757-41B2-A89D-AF01006E7B5B}" type="slidenum">
              <a:rPr lang="en-US" smtClean="0"/>
              <a:pPr/>
              <a:t>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52737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6962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8845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6338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AAC8A-A02C-48A9-B32B-69BD9993B02E}"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109864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AAC8A-A02C-48A9-B32B-69BD9993B02E}"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9934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AAC8A-A02C-48A9-B32B-69BD9993B02E}"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92493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AAC8A-A02C-48A9-B32B-69BD9993B02E}"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94323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AC8A-A02C-48A9-B32B-69BD9993B02E}"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4971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6256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405028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6AAC8A-A02C-48A9-B32B-69BD9993B02E}" type="datetimeFigureOut">
              <a:rPr lang="en-US" smtClean="0"/>
              <a:t>2/10/2016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0BED8B-43F1-46AD-9E3C-7C271541554B}" type="slidenum">
              <a:rPr lang="en-US" smtClean="0"/>
              <a:t>‹#›</a:t>
            </a:fld>
            <a:endParaRPr lang="en-US"/>
          </a:p>
        </p:txBody>
      </p:sp>
    </p:spTree>
    <p:extLst>
      <p:ext uri="{BB962C8B-B14F-4D97-AF65-F5344CB8AC3E}">
        <p14:creationId xmlns:p14="http://schemas.microsoft.com/office/powerpoint/2010/main" val="266312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nnifer\AppData\Local\Microsoft\Windows\Temporary Internet Files\Content.Word\Learning to interpret the Revelation.jpg"/>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7543801" cy="5143500"/>
          </a:xfrm>
          <a:prstGeom prst="rect">
            <a:avLst/>
          </a:prstGeom>
          <a:noFill/>
          <a:ln>
            <a:noFill/>
          </a:ln>
        </p:spPr>
      </p:pic>
    </p:spTree>
    <p:extLst>
      <p:ext uri="{BB962C8B-B14F-4D97-AF65-F5344CB8AC3E}">
        <p14:creationId xmlns:p14="http://schemas.microsoft.com/office/powerpoint/2010/main" val="105116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These judgments were </a:t>
            </a:r>
            <a:r>
              <a:rPr lang="en-US" b="1" u="sng" dirty="0">
                <a:solidFill>
                  <a:srgbClr val="FFFF99"/>
                </a:solidFill>
              </a:rPr>
              <a:t>severe</a:t>
            </a:r>
            <a:r>
              <a:rPr lang="en-US" dirty="0">
                <a:solidFill>
                  <a:srgbClr val="FFFF99"/>
                </a:solidFill>
              </a:rPr>
              <a:t> </a:t>
            </a:r>
            <a:r>
              <a:rPr lang="en-US" dirty="0">
                <a:solidFill>
                  <a:schemeClr val="bg1"/>
                </a:solidFill>
              </a:rPr>
              <a:t>in their extent but </a:t>
            </a:r>
            <a:r>
              <a:rPr lang="en-US" b="1" u="sng" dirty="0">
                <a:solidFill>
                  <a:srgbClr val="FFFF99"/>
                </a:solidFill>
              </a:rPr>
              <a:t>benevolent</a:t>
            </a:r>
            <a:r>
              <a:rPr lang="en-US" dirty="0">
                <a:solidFill>
                  <a:srgbClr val="FFFF99"/>
                </a:solidFill>
              </a:rPr>
              <a:t> </a:t>
            </a:r>
            <a:r>
              <a:rPr lang="en-US" dirty="0">
                <a:solidFill>
                  <a:schemeClr val="bg1"/>
                </a:solidFill>
              </a:rPr>
              <a:t>in their purpose.  They served to awaken men from the stupor of their self absorption and from the blindness of Satan´s deceit to realize that there really is a Righteous God Who is </a:t>
            </a:r>
            <a:r>
              <a:rPr lang="en-US" b="1" u="sng" dirty="0"/>
              <a:t>Sovereign</a:t>
            </a:r>
            <a:r>
              <a:rPr lang="en-US" dirty="0"/>
              <a:t> </a:t>
            </a:r>
            <a:r>
              <a:rPr lang="en-US" dirty="0">
                <a:solidFill>
                  <a:schemeClr val="bg1"/>
                </a:solidFill>
              </a:rPr>
              <a:t>in Heaven and His Son is Jesus Who is called the </a:t>
            </a:r>
            <a:r>
              <a:rPr lang="en-US" b="1" u="sng" dirty="0"/>
              <a:t>Lamb</a:t>
            </a:r>
            <a:r>
              <a:rPr lang="en-US" dirty="0"/>
              <a:t> </a:t>
            </a:r>
            <a:r>
              <a:rPr lang="en-US" dirty="0">
                <a:solidFill>
                  <a:schemeClr val="bg1"/>
                </a:solidFill>
              </a:rPr>
              <a:t>of God because He gave His life upon the cross to pay the price for the sins of mankind.</a:t>
            </a:r>
            <a:endParaRPr lang="en-US" dirty="0">
              <a:solidFill>
                <a:schemeClr val="bg1"/>
              </a:solidFill>
            </a:endParaRPr>
          </a:p>
        </p:txBody>
      </p:sp>
    </p:spTree>
    <p:extLst>
      <p:ext uri="{BB962C8B-B14F-4D97-AF65-F5344CB8AC3E}">
        <p14:creationId xmlns:p14="http://schemas.microsoft.com/office/powerpoint/2010/main" val="147177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These judgments were </a:t>
            </a:r>
            <a:r>
              <a:rPr lang="en-US" b="1" u="sng" dirty="0">
                <a:solidFill>
                  <a:srgbClr val="FFFF99"/>
                </a:solidFill>
              </a:rPr>
              <a:t>severe</a:t>
            </a:r>
            <a:r>
              <a:rPr lang="en-US" dirty="0">
                <a:solidFill>
                  <a:srgbClr val="FFFF99"/>
                </a:solidFill>
              </a:rPr>
              <a:t> </a:t>
            </a:r>
            <a:r>
              <a:rPr lang="en-US" dirty="0">
                <a:solidFill>
                  <a:schemeClr val="bg1"/>
                </a:solidFill>
              </a:rPr>
              <a:t>in their extent but </a:t>
            </a:r>
            <a:r>
              <a:rPr lang="en-US" b="1" u="sng" dirty="0">
                <a:solidFill>
                  <a:srgbClr val="FFFF99"/>
                </a:solidFill>
              </a:rPr>
              <a:t>benevolent</a:t>
            </a:r>
            <a:r>
              <a:rPr lang="en-US" dirty="0">
                <a:solidFill>
                  <a:srgbClr val="FFFF99"/>
                </a:solidFill>
              </a:rPr>
              <a:t> </a:t>
            </a:r>
            <a:r>
              <a:rPr lang="en-US" dirty="0">
                <a:solidFill>
                  <a:schemeClr val="bg1"/>
                </a:solidFill>
              </a:rPr>
              <a:t>in their purpose.  They served to awaken men from the stupor of their self absorption and from the blindness of Satan´s deceit to realize that there really is a Righteous God Who is </a:t>
            </a:r>
            <a:r>
              <a:rPr lang="en-US" b="1" u="sng" dirty="0">
                <a:solidFill>
                  <a:srgbClr val="FFFF99"/>
                </a:solidFill>
              </a:rPr>
              <a:t>Sovereign</a:t>
            </a:r>
            <a:r>
              <a:rPr lang="en-US" dirty="0">
                <a:solidFill>
                  <a:srgbClr val="FFFF99"/>
                </a:solidFill>
              </a:rPr>
              <a:t> </a:t>
            </a:r>
            <a:r>
              <a:rPr lang="en-US" dirty="0">
                <a:solidFill>
                  <a:schemeClr val="bg1"/>
                </a:solidFill>
              </a:rPr>
              <a:t>in Heaven and His Son is Jesus Who is called the </a:t>
            </a:r>
            <a:r>
              <a:rPr lang="en-US" b="1" u="sng" dirty="0"/>
              <a:t>Lamb</a:t>
            </a:r>
            <a:r>
              <a:rPr lang="en-US" dirty="0"/>
              <a:t> </a:t>
            </a:r>
            <a:r>
              <a:rPr lang="en-US" dirty="0">
                <a:solidFill>
                  <a:schemeClr val="bg1"/>
                </a:solidFill>
              </a:rPr>
              <a:t>of God because He gave His life upon the cross to pay the price for the sins of mankind.</a:t>
            </a:r>
            <a:endParaRPr lang="en-US" dirty="0">
              <a:solidFill>
                <a:schemeClr val="bg1"/>
              </a:solidFill>
            </a:endParaRPr>
          </a:p>
        </p:txBody>
      </p:sp>
    </p:spTree>
    <p:extLst>
      <p:ext uri="{BB962C8B-B14F-4D97-AF65-F5344CB8AC3E}">
        <p14:creationId xmlns:p14="http://schemas.microsoft.com/office/powerpoint/2010/main" val="309864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These judgments were </a:t>
            </a:r>
            <a:r>
              <a:rPr lang="en-US" b="1" u="sng" dirty="0">
                <a:solidFill>
                  <a:srgbClr val="FFFF99"/>
                </a:solidFill>
              </a:rPr>
              <a:t>severe</a:t>
            </a:r>
            <a:r>
              <a:rPr lang="en-US" dirty="0">
                <a:solidFill>
                  <a:srgbClr val="FFFF99"/>
                </a:solidFill>
              </a:rPr>
              <a:t> </a:t>
            </a:r>
            <a:r>
              <a:rPr lang="en-US" dirty="0">
                <a:solidFill>
                  <a:schemeClr val="bg1"/>
                </a:solidFill>
              </a:rPr>
              <a:t>in their extent but </a:t>
            </a:r>
            <a:r>
              <a:rPr lang="en-US" b="1" u="sng" dirty="0">
                <a:solidFill>
                  <a:srgbClr val="FFFF99"/>
                </a:solidFill>
              </a:rPr>
              <a:t>benevolent</a:t>
            </a:r>
            <a:r>
              <a:rPr lang="en-US" dirty="0">
                <a:solidFill>
                  <a:srgbClr val="FFFF99"/>
                </a:solidFill>
              </a:rPr>
              <a:t> </a:t>
            </a:r>
            <a:r>
              <a:rPr lang="en-US" dirty="0">
                <a:solidFill>
                  <a:schemeClr val="bg1"/>
                </a:solidFill>
              </a:rPr>
              <a:t>in their purpose.  They served to awaken men from the stupor of their self absorption and from the blindness of Satan´s deceit to realize that there really is a Righteous God Who is </a:t>
            </a:r>
            <a:r>
              <a:rPr lang="en-US" b="1" u="sng" dirty="0">
                <a:solidFill>
                  <a:srgbClr val="FFFF99"/>
                </a:solidFill>
              </a:rPr>
              <a:t>Sovereign</a:t>
            </a:r>
            <a:r>
              <a:rPr lang="en-US" dirty="0">
                <a:solidFill>
                  <a:srgbClr val="FFFF99"/>
                </a:solidFill>
              </a:rPr>
              <a:t> </a:t>
            </a:r>
            <a:r>
              <a:rPr lang="en-US" dirty="0">
                <a:solidFill>
                  <a:schemeClr val="bg1"/>
                </a:solidFill>
              </a:rPr>
              <a:t>in Heaven and His Son is Jesus Who is called the </a:t>
            </a:r>
            <a:r>
              <a:rPr lang="en-US" b="1" u="sng" dirty="0">
                <a:solidFill>
                  <a:srgbClr val="FFFF99"/>
                </a:solidFill>
              </a:rPr>
              <a:t>Lamb</a:t>
            </a:r>
            <a:r>
              <a:rPr lang="en-US" dirty="0">
                <a:solidFill>
                  <a:srgbClr val="FFFF99"/>
                </a:solidFill>
              </a:rPr>
              <a:t> </a:t>
            </a:r>
            <a:r>
              <a:rPr lang="en-US" dirty="0">
                <a:solidFill>
                  <a:schemeClr val="bg1"/>
                </a:solidFill>
              </a:rPr>
              <a:t>of God because He gave His life upon the cross to pay the price for the sins of mankind.</a:t>
            </a:r>
            <a:endParaRPr lang="en-US" dirty="0">
              <a:solidFill>
                <a:schemeClr val="bg1"/>
              </a:solidFill>
            </a:endParaRPr>
          </a:p>
        </p:txBody>
      </p:sp>
    </p:spTree>
    <p:extLst>
      <p:ext uri="{BB962C8B-B14F-4D97-AF65-F5344CB8AC3E}">
        <p14:creationId xmlns:p14="http://schemas.microsoft.com/office/powerpoint/2010/main" val="2218102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srcRect b="3142"/>
          <a:stretch/>
        </p:blipFill>
        <p:spPr bwMode="auto">
          <a:xfrm>
            <a:off x="4896556" y="819150"/>
            <a:ext cx="4247444" cy="333375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While the judgments grabbed the attention of mankind, God sent a clear message of the gospel, through 144,000 </a:t>
            </a:r>
            <a:r>
              <a:rPr lang="en-US" b="1" u="sng" dirty="0"/>
              <a:t>Jewish</a:t>
            </a:r>
            <a:r>
              <a:rPr lang="en-US" dirty="0"/>
              <a:t> </a:t>
            </a:r>
            <a:r>
              <a:rPr lang="en-US" dirty="0" smtClean="0">
                <a:solidFill>
                  <a:schemeClr val="bg1"/>
                </a:solidFill>
              </a:rPr>
              <a:t>witnesses </a:t>
            </a:r>
            <a:r>
              <a:rPr lang="en-US" dirty="0">
                <a:solidFill>
                  <a:schemeClr val="bg1"/>
                </a:solidFill>
              </a:rPr>
              <a:t>who carried those saving words around the globe. </a:t>
            </a:r>
            <a:endParaRPr lang="en-US" dirty="0">
              <a:solidFill>
                <a:schemeClr val="bg1"/>
              </a:solidFill>
            </a:endParaRPr>
          </a:p>
        </p:txBody>
      </p:sp>
    </p:spTree>
    <p:extLst>
      <p:ext uri="{BB962C8B-B14F-4D97-AF65-F5344CB8AC3E}">
        <p14:creationId xmlns:p14="http://schemas.microsoft.com/office/powerpoint/2010/main" val="329497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srcRect b="3142"/>
          <a:stretch/>
        </p:blipFill>
        <p:spPr bwMode="auto">
          <a:xfrm>
            <a:off x="4896556" y="819150"/>
            <a:ext cx="4247444" cy="333375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While the judgments grabbed the attention of mankind, God sent a clear message of the gospel, through 144,000 </a:t>
            </a:r>
            <a:r>
              <a:rPr lang="en-US" b="1" u="sng" dirty="0">
                <a:solidFill>
                  <a:srgbClr val="FFFF99"/>
                </a:solidFill>
              </a:rPr>
              <a:t>Jewish</a:t>
            </a:r>
            <a:r>
              <a:rPr lang="en-US" dirty="0">
                <a:solidFill>
                  <a:srgbClr val="FFFF99"/>
                </a:solidFill>
              </a:rPr>
              <a:t> </a:t>
            </a:r>
            <a:r>
              <a:rPr lang="en-US" dirty="0" smtClean="0">
                <a:solidFill>
                  <a:schemeClr val="bg1"/>
                </a:solidFill>
              </a:rPr>
              <a:t>witnesses </a:t>
            </a:r>
            <a:r>
              <a:rPr lang="en-US" dirty="0">
                <a:solidFill>
                  <a:schemeClr val="bg1"/>
                </a:solidFill>
              </a:rPr>
              <a:t>who carried those saving words around the globe. </a:t>
            </a:r>
            <a:endParaRPr lang="en-US" dirty="0">
              <a:solidFill>
                <a:schemeClr val="bg1"/>
              </a:solidFill>
            </a:endParaRPr>
          </a:p>
        </p:txBody>
      </p:sp>
    </p:spTree>
    <p:extLst>
      <p:ext uri="{BB962C8B-B14F-4D97-AF65-F5344CB8AC3E}">
        <p14:creationId xmlns:p14="http://schemas.microsoft.com/office/powerpoint/2010/main" val="43862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917440" y="971550"/>
            <a:ext cx="4226560" cy="29718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The result of it all was the salvation of a great </a:t>
            </a:r>
            <a:r>
              <a:rPr lang="en-US" b="1" u="sng" dirty="0"/>
              <a:t>multitude</a:t>
            </a:r>
            <a:r>
              <a:rPr lang="en-US" dirty="0"/>
              <a:t> </a:t>
            </a:r>
            <a:r>
              <a:rPr lang="en-US" dirty="0" smtClean="0">
                <a:solidFill>
                  <a:schemeClr val="bg1"/>
                </a:solidFill>
              </a:rPr>
              <a:t>of </a:t>
            </a:r>
            <a:r>
              <a:rPr lang="en-US" dirty="0">
                <a:solidFill>
                  <a:schemeClr val="bg1"/>
                </a:solidFill>
              </a:rPr>
              <a:t>people from every tribe, </a:t>
            </a:r>
            <a:r>
              <a:rPr lang="en-US" b="1" u="sng" dirty="0"/>
              <a:t>tongue</a:t>
            </a:r>
            <a:r>
              <a:rPr lang="en-US" dirty="0">
                <a:solidFill>
                  <a:schemeClr val="bg1"/>
                </a:solidFill>
              </a:rPr>
              <a:t>, and nation.</a:t>
            </a:r>
            <a:endParaRPr lang="en-US" dirty="0">
              <a:solidFill>
                <a:schemeClr val="bg1"/>
              </a:solidFill>
            </a:endParaRPr>
          </a:p>
        </p:txBody>
      </p:sp>
    </p:spTree>
    <p:extLst>
      <p:ext uri="{BB962C8B-B14F-4D97-AF65-F5344CB8AC3E}">
        <p14:creationId xmlns:p14="http://schemas.microsoft.com/office/powerpoint/2010/main" val="2766616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917440" y="971550"/>
            <a:ext cx="4226560" cy="29718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The result of it all was the salvation of a great </a:t>
            </a:r>
            <a:r>
              <a:rPr lang="en-US" b="1" u="sng" dirty="0">
                <a:solidFill>
                  <a:srgbClr val="FFFF99"/>
                </a:solidFill>
              </a:rPr>
              <a:t>multitude</a:t>
            </a:r>
            <a:r>
              <a:rPr lang="en-US" dirty="0">
                <a:solidFill>
                  <a:srgbClr val="FFFF99"/>
                </a:solidFill>
              </a:rPr>
              <a:t> </a:t>
            </a:r>
            <a:r>
              <a:rPr lang="en-US" dirty="0" smtClean="0">
                <a:solidFill>
                  <a:schemeClr val="bg1"/>
                </a:solidFill>
              </a:rPr>
              <a:t>of </a:t>
            </a:r>
            <a:r>
              <a:rPr lang="en-US" dirty="0">
                <a:solidFill>
                  <a:schemeClr val="bg1"/>
                </a:solidFill>
              </a:rPr>
              <a:t>people from every tribe, </a:t>
            </a:r>
            <a:r>
              <a:rPr lang="en-US" b="1" u="sng" dirty="0"/>
              <a:t>tongue</a:t>
            </a:r>
            <a:r>
              <a:rPr lang="en-US" dirty="0">
                <a:solidFill>
                  <a:schemeClr val="bg1"/>
                </a:solidFill>
              </a:rPr>
              <a:t>, and nation.</a:t>
            </a:r>
            <a:endParaRPr lang="en-US" dirty="0">
              <a:solidFill>
                <a:schemeClr val="bg1"/>
              </a:solidFill>
            </a:endParaRPr>
          </a:p>
        </p:txBody>
      </p:sp>
    </p:spTree>
    <p:extLst>
      <p:ext uri="{BB962C8B-B14F-4D97-AF65-F5344CB8AC3E}">
        <p14:creationId xmlns:p14="http://schemas.microsoft.com/office/powerpoint/2010/main" val="2947636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917440" y="971550"/>
            <a:ext cx="4226560" cy="29718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The result of it all was the salvation of a great </a:t>
            </a:r>
            <a:r>
              <a:rPr lang="en-US" b="1" u="sng" dirty="0">
                <a:solidFill>
                  <a:srgbClr val="FFFF99"/>
                </a:solidFill>
              </a:rPr>
              <a:t>multitude</a:t>
            </a:r>
            <a:r>
              <a:rPr lang="en-US" dirty="0">
                <a:solidFill>
                  <a:srgbClr val="FFFF99"/>
                </a:solidFill>
              </a:rPr>
              <a:t> </a:t>
            </a:r>
            <a:r>
              <a:rPr lang="en-US" dirty="0" smtClean="0">
                <a:solidFill>
                  <a:schemeClr val="bg1"/>
                </a:solidFill>
              </a:rPr>
              <a:t>of </a:t>
            </a:r>
            <a:r>
              <a:rPr lang="en-US" dirty="0">
                <a:solidFill>
                  <a:schemeClr val="bg1"/>
                </a:solidFill>
              </a:rPr>
              <a:t>people from every tribe, </a:t>
            </a:r>
            <a:r>
              <a:rPr lang="en-US" b="1" u="sng" dirty="0">
                <a:solidFill>
                  <a:srgbClr val="FFFF99"/>
                </a:solidFill>
              </a:rPr>
              <a:t>tongue</a:t>
            </a:r>
            <a:r>
              <a:rPr lang="en-US" dirty="0">
                <a:solidFill>
                  <a:schemeClr val="bg1"/>
                </a:solidFill>
              </a:rPr>
              <a:t>, and nation.</a:t>
            </a:r>
            <a:endParaRPr lang="en-US" dirty="0">
              <a:solidFill>
                <a:schemeClr val="bg1"/>
              </a:solidFill>
            </a:endParaRPr>
          </a:p>
        </p:txBody>
      </p:sp>
    </p:spTree>
    <p:extLst>
      <p:ext uri="{BB962C8B-B14F-4D97-AF65-F5344CB8AC3E}">
        <p14:creationId xmlns:p14="http://schemas.microsoft.com/office/powerpoint/2010/main" val="84084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b="5556"/>
          <a:stretch>
            <a:fillRect/>
          </a:stretch>
        </p:blipFill>
        <p:spPr bwMode="auto">
          <a:xfrm>
            <a:off x="4562122" y="666750"/>
            <a:ext cx="4581878" cy="363855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Chapter </a:t>
            </a:r>
            <a:r>
              <a:rPr lang="en-US" dirty="0" smtClean="0">
                <a:solidFill>
                  <a:schemeClr val="bg1"/>
                </a:solidFill>
              </a:rPr>
              <a:t>8 </a:t>
            </a:r>
            <a:r>
              <a:rPr lang="en-US" dirty="0">
                <a:solidFill>
                  <a:schemeClr val="bg1"/>
                </a:solidFill>
              </a:rPr>
              <a:t>of The Revelation opens with </a:t>
            </a:r>
            <a:r>
              <a:rPr lang="en-US" b="1" u="sng" dirty="0"/>
              <a:t>one</a:t>
            </a:r>
            <a:r>
              <a:rPr lang="en-US" dirty="0"/>
              <a:t> </a:t>
            </a:r>
            <a:r>
              <a:rPr lang="en-US" dirty="0">
                <a:solidFill>
                  <a:schemeClr val="bg1"/>
                </a:solidFill>
              </a:rPr>
              <a:t>seal left intact upon the Scroll of Destiny. </a:t>
            </a:r>
            <a:endParaRPr lang="en-US" dirty="0">
              <a:solidFill>
                <a:schemeClr val="bg1"/>
              </a:solidFill>
            </a:endParaRPr>
          </a:p>
        </p:txBody>
      </p:sp>
    </p:spTree>
    <p:extLst>
      <p:ext uri="{BB962C8B-B14F-4D97-AF65-F5344CB8AC3E}">
        <p14:creationId xmlns:p14="http://schemas.microsoft.com/office/powerpoint/2010/main" val="1315947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b="5556"/>
          <a:stretch>
            <a:fillRect/>
          </a:stretch>
        </p:blipFill>
        <p:spPr bwMode="auto">
          <a:xfrm>
            <a:off x="4562122" y="666750"/>
            <a:ext cx="4581878" cy="363855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Chapter </a:t>
            </a:r>
            <a:r>
              <a:rPr lang="en-US" dirty="0" smtClean="0">
                <a:solidFill>
                  <a:schemeClr val="bg1"/>
                </a:solidFill>
              </a:rPr>
              <a:t>8 </a:t>
            </a:r>
            <a:r>
              <a:rPr lang="en-US" dirty="0">
                <a:solidFill>
                  <a:schemeClr val="bg1"/>
                </a:solidFill>
              </a:rPr>
              <a:t>of The Revelation opens with </a:t>
            </a:r>
            <a:r>
              <a:rPr lang="en-US" b="1" u="sng" dirty="0">
                <a:solidFill>
                  <a:srgbClr val="FFFF99"/>
                </a:solidFill>
              </a:rPr>
              <a:t>one</a:t>
            </a:r>
            <a:r>
              <a:rPr lang="en-US" dirty="0">
                <a:solidFill>
                  <a:srgbClr val="FFFF99"/>
                </a:solidFill>
              </a:rPr>
              <a:t> </a:t>
            </a:r>
            <a:r>
              <a:rPr lang="en-US" dirty="0">
                <a:solidFill>
                  <a:schemeClr val="bg1"/>
                </a:solidFill>
              </a:rPr>
              <a:t>seal left intact upon the Scroll of Destiny. </a:t>
            </a:r>
            <a:endParaRPr lang="en-US" dirty="0">
              <a:solidFill>
                <a:schemeClr val="bg1"/>
              </a:solidFill>
            </a:endParaRPr>
          </a:p>
        </p:txBody>
      </p:sp>
    </p:spTree>
    <p:extLst>
      <p:ext uri="{BB962C8B-B14F-4D97-AF65-F5344CB8AC3E}">
        <p14:creationId xmlns:p14="http://schemas.microsoft.com/office/powerpoint/2010/main" val="842275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srcRect b="3448"/>
          <a:stretch/>
        </p:blipFill>
        <p:spPr bwMode="auto">
          <a:xfrm>
            <a:off x="4787277" y="681859"/>
            <a:ext cx="4380371" cy="3562350"/>
          </a:xfrm>
          <a:prstGeom prst="rect">
            <a:avLst/>
          </a:prstGeom>
          <a:noFill/>
          <a:ln w="9525">
            <a:noFill/>
            <a:miter lim="800000"/>
            <a:headEnd/>
            <a:tailEnd/>
          </a:ln>
          <a:effectLst/>
        </p:spPr>
      </p:pic>
      <p:sp>
        <p:nvSpPr>
          <p:cNvPr id="5"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In Revelation Chapter </a:t>
            </a:r>
            <a:r>
              <a:rPr lang="en-US" dirty="0" smtClean="0">
                <a:solidFill>
                  <a:schemeClr val="bg1"/>
                </a:solidFill>
              </a:rPr>
              <a:t>5, </a:t>
            </a:r>
            <a:r>
              <a:rPr lang="en-US" dirty="0">
                <a:solidFill>
                  <a:schemeClr val="bg1"/>
                </a:solidFill>
              </a:rPr>
              <a:t>the Apostle John saw the Risen Christ, the Lamb of God, take the Title Deed of </a:t>
            </a:r>
            <a:r>
              <a:rPr lang="en-US" b="1" u="sng" dirty="0"/>
              <a:t>Creation</a:t>
            </a:r>
            <a:r>
              <a:rPr lang="en-US" dirty="0">
                <a:solidFill>
                  <a:schemeClr val="bg1"/>
                </a:solidFill>
              </a:rPr>
              <a:t>, the Scroll of Destiny from the hand of God the Father.</a:t>
            </a:r>
            <a:endParaRPr lang="en-US" dirty="0">
              <a:solidFill>
                <a:schemeClr val="bg1"/>
              </a:solidFill>
            </a:endParaRPr>
          </a:p>
        </p:txBody>
      </p:sp>
    </p:spTree>
    <p:extLst>
      <p:ext uri="{BB962C8B-B14F-4D97-AF65-F5344CB8AC3E}">
        <p14:creationId xmlns:p14="http://schemas.microsoft.com/office/powerpoint/2010/main" val="322695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b="5556"/>
          <a:stretch>
            <a:fillRect/>
          </a:stretch>
        </p:blipFill>
        <p:spPr bwMode="auto">
          <a:xfrm>
            <a:off x="4562122" y="666750"/>
            <a:ext cx="4581878" cy="363855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Chapter </a:t>
            </a:r>
            <a:r>
              <a:rPr lang="en-US" dirty="0" smtClean="0">
                <a:solidFill>
                  <a:schemeClr val="bg1"/>
                </a:solidFill>
              </a:rPr>
              <a:t>8 </a:t>
            </a:r>
            <a:r>
              <a:rPr lang="en-US" dirty="0">
                <a:solidFill>
                  <a:schemeClr val="bg1"/>
                </a:solidFill>
              </a:rPr>
              <a:t>of The Revelation opens with </a:t>
            </a:r>
            <a:r>
              <a:rPr lang="en-US" b="1" u="sng" dirty="0">
                <a:solidFill>
                  <a:srgbClr val="FFFF99"/>
                </a:solidFill>
              </a:rPr>
              <a:t>one</a:t>
            </a:r>
            <a:r>
              <a:rPr lang="en-US" dirty="0">
                <a:solidFill>
                  <a:srgbClr val="FFFF99"/>
                </a:solidFill>
              </a:rPr>
              <a:t> </a:t>
            </a:r>
            <a:r>
              <a:rPr lang="en-US" dirty="0">
                <a:solidFill>
                  <a:schemeClr val="bg1"/>
                </a:solidFill>
              </a:rPr>
              <a:t>seal left intact upon the Scroll of Destiny. </a:t>
            </a:r>
            <a:endParaRPr lang="en-US" dirty="0">
              <a:solidFill>
                <a:schemeClr val="bg1"/>
              </a:solidFill>
            </a:endParaRPr>
          </a:p>
        </p:txBody>
      </p:sp>
      <p:sp>
        <p:nvSpPr>
          <p:cNvPr id="4" name="TextBox 3"/>
          <p:cNvSpPr txBox="1"/>
          <p:nvPr/>
        </p:nvSpPr>
        <p:spPr>
          <a:xfrm>
            <a:off x="420414" y="4019550"/>
            <a:ext cx="8534400" cy="954107"/>
          </a:xfrm>
          <a:prstGeom prst="rect">
            <a:avLst/>
          </a:prstGeom>
          <a:noFill/>
        </p:spPr>
        <p:txBody>
          <a:bodyPr wrap="square" rtlCol="0">
            <a:spAutoFit/>
          </a:bodyPr>
          <a:lstStyle/>
          <a:p>
            <a:r>
              <a:rPr lang="en-US" sz="2800" b="1" i="1" dirty="0">
                <a:solidFill>
                  <a:schemeClr val="bg1"/>
                </a:solidFill>
              </a:rPr>
              <a:t>Revelation 8:1   When He opened the seventh seal, </a:t>
            </a:r>
            <a:r>
              <a:rPr lang="en-US" sz="2800" b="1" i="1" dirty="0" smtClean="0">
                <a:solidFill>
                  <a:schemeClr val="bg1"/>
                </a:solidFill>
              </a:rPr>
              <a:t> there </a:t>
            </a:r>
            <a:r>
              <a:rPr lang="en-US" sz="2800" b="1" i="1" dirty="0">
                <a:solidFill>
                  <a:schemeClr val="bg1"/>
                </a:solidFill>
              </a:rPr>
              <a:t>was silence in heaven for about half an hour</a:t>
            </a:r>
            <a:r>
              <a:rPr lang="en-US" sz="2800" b="1" i="1"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4041913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sz="2800" dirty="0">
                <a:solidFill>
                  <a:schemeClr val="bg1"/>
                </a:solidFill>
              </a:rPr>
              <a:t>Why this reaction among the heavenly host and the saints of God when the seventh seal is broken?  Let´s use our tools for interpretation and figure this out.</a:t>
            </a:r>
          </a:p>
          <a:p>
            <a:pPr marL="971550" lvl="1" indent="-514350">
              <a:buFont typeface="+mj-lt"/>
              <a:buAutoNum type="arabicPeriod"/>
            </a:pPr>
            <a:r>
              <a:rPr lang="en-US" sz="3200" b="1" dirty="0">
                <a:solidFill>
                  <a:schemeClr val="bg1"/>
                </a:solidFill>
              </a:rPr>
              <a:t>Remember we are reading the Bible, the Word of </a:t>
            </a:r>
            <a:r>
              <a:rPr lang="en-US" sz="3200" b="1" u="sng" dirty="0"/>
              <a:t>God</a:t>
            </a:r>
            <a:r>
              <a:rPr lang="en-US" sz="3200" b="1" dirty="0">
                <a:solidFill>
                  <a:schemeClr val="bg1"/>
                </a:solidFill>
              </a:rPr>
              <a:t>.  </a:t>
            </a:r>
            <a:endParaRPr lang="en-US" sz="3200" dirty="0">
              <a:solidFill>
                <a:schemeClr val="bg1"/>
              </a:solidFill>
            </a:endParaRPr>
          </a:p>
          <a:p>
            <a:pPr marL="971550" lvl="1" indent="-514350">
              <a:buFont typeface="+mj-lt"/>
              <a:buAutoNum type="arabicPeriod"/>
            </a:pPr>
            <a:r>
              <a:rPr lang="en-US" sz="3200" b="1" dirty="0">
                <a:solidFill>
                  <a:schemeClr val="bg1"/>
                </a:solidFill>
              </a:rPr>
              <a:t>Allow the Bible to speak for itself.</a:t>
            </a:r>
            <a:endParaRPr lang="en-US" sz="3200" dirty="0">
              <a:solidFill>
                <a:schemeClr val="bg1"/>
              </a:solidFill>
            </a:endParaRPr>
          </a:p>
          <a:p>
            <a:pPr marL="971550" lvl="1" indent="-514350">
              <a:buFont typeface="+mj-lt"/>
              <a:buAutoNum type="arabicPeriod"/>
            </a:pPr>
            <a:r>
              <a:rPr lang="en-US" sz="3200" b="1" dirty="0">
                <a:solidFill>
                  <a:schemeClr val="bg1"/>
                </a:solidFill>
              </a:rPr>
              <a:t>Observe the </a:t>
            </a:r>
            <a:r>
              <a:rPr lang="en-US" sz="3200" b="1" u="sng" dirty="0"/>
              <a:t>context</a:t>
            </a:r>
            <a:r>
              <a:rPr lang="en-US" sz="3200" b="1" dirty="0">
                <a:solidFill>
                  <a:schemeClr val="bg1"/>
                </a:solidFill>
              </a:rPr>
              <a:t>.</a:t>
            </a:r>
            <a:endParaRPr lang="en-US" sz="3200" dirty="0">
              <a:solidFill>
                <a:schemeClr val="bg1"/>
              </a:solidFill>
            </a:endParaRPr>
          </a:p>
          <a:p>
            <a:pPr marL="971550" lvl="1" indent="-514350">
              <a:buFont typeface="+mj-lt"/>
              <a:buAutoNum type="arabicPeriod"/>
            </a:pPr>
            <a:r>
              <a:rPr lang="en-US" sz="3200" b="1" dirty="0">
                <a:solidFill>
                  <a:schemeClr val="bg1"/>
                </a:solidFill>
              </a:rPr>
              <a:t>Use </a:t>
            </a:r>
            <a:r>
              <a:rPr lang="en-US" sz="3200" b="1" u="sng" dirty="0"/>
              <a:t>Scripture</a:t>
            </a:r>
            <a:r>
              <a:rPr lang="en-US" sz="3200" b="1" dirty="0"/>
              <a:t> </a:t>
            </a:r>
            <a:r>
              <a:rPr lang="en-US" sz="3200" b="1" dirty="0">
                <a:solidFill>
                  <a:schemeClr val="bg1"/>
                </a:solidFill>
              </a:rPr>
              <a:t>to interpret Scripture.</a:t>
            </a:r>
            <a:endParaRPr lang="en-US" sz="3200" dirty="0">
              <a:solidFill>
                <a:schemeClr val="bg1"/>
              </a:solidFill>
            </a:endParaRPr>
          </a:p>
        </p:txBody>
      </p:sp>
    </p:spTree>
    <p:extLst>
      <p:ext uri="{BB962C8B-B14F-4D97-AF65-F5344CB8AC3E}">
        <p14:creationId xmlns:p14="http://schemas.microsoft.com/office/powerpoint/2010/main" val="3785728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sz="2800" dirty="0">
                <a:solidFill>
                  <a:schemeClr val="bg1"/>
                </a:solidFill>
              </a:rPr>
              <a:t>Why this reaction among the heavenly host and the saints of God when the seventh seal is broken?  Let´s use our tools for interpretation and figure this out.</a:t>
            </a:r>
          </a:p>
          <a:p>
            <a:pPr marL="971550" lvl="1" indent="-514350">
              <a:buFont typeface="+mj-lt"/>
              <a:buAutoNum type="arabicPeriod"/>
            </a:pPr>
            <a:r>
              <a:rPr lang="en-US" sz="3200" b="1" dirty="0">
                <a:solidFill>
                  <a:schemeClr val="bg1"/>
                </a:solidFill>
              </a:rPr>
              <a:t>Remember we are reading the Bible, the Word of </a:t>
            </a:r>
            <a:r>
              <a:rPr lang="en-US" sz="3200" b="1" u="sng" dirty="0">
                <a:solidFill>
                  <a:srgbClr val="FFFF99"/>
                </a:solidFill>
              </a:rPr>
              <a:t>God</a:t>
            </a:r>
            <a:r>
              <a:rPr lang="en-US" sz="3200" b="1" dirty="0">
                <a:solidFill>
                  <a:schemeClr val="bg1"/>
                </a:solidFill>
              </a:rPr>
              <a:t>.  </a:t>
            </a:r>
            <a:endParaRPr lang="en-US" sz="3200" dirty="0">
              <a:solidFill>
                <a:schemeClr val="bg1"/>
              </a:solidFill>
            </a:endParaRPr>
          </a:p>
          <a:p>
            <a:pPr marL="971550" lvl="1" indent="-514350">
              <a:buFont typeface="+mj-lt"/>
              <a:buAutoNum type="arabicPeriod"/>
            </a:pPr>
            <a:r>
              <a:rPr lang="en-US" sz="3200" b="1" dirty="0">
                <a:solidFill>
                  <a:schemeClr val="bg1"/>
                </a:solidFill>
              </a:rPr>
              <a:t>Allow the Bible to speak for itself.</a:t>
            </a:r>
            <a:endParaRPr lang="en-US" sz="3200" dirty="0">
              <a:solidFill>
                <a:schemeClr val="bg1"/>
              </a:solidFill>
            </a:endParaRPr>
          </a:p>
          <a:p>
            <a:pPr marL="971550" lvl="1" indent="-514350">
              <a:buFont typeface="+mj-lt"/>
              <a:buAutoNum type="arabicPeriod"/>
            </a:pPr>
            <a:r>
              <a:rPr lang="en-US" sz="3200" b="1" dirty="0">
                <a:solidFill>
                  <a:schemeClr val="bg1"/>
                </a:solidFill>
              </a:rPr>
              <a:t>Observe the </a:t>
            </a:r>
            <a:r>
              <a:rPr lang="en-US" sz="3200" b="1" u="sng" dirty="0"/>
              <a:t>context</a:t>
            </a:r>
            <a:r>
              <a:rPr lang="en-US" sz="3200" b="1" dirty="0">
                <a:solidFill>
                  <a:schemeClr val="bg1"/>
                </a:solidFill>
              </a:rPr>
              <a:t>.</a:t>
            </a:r>
            <a:endParaRPr lang="en-US" sz="3200" dirty="0">
              <a:solidFill>
                <a:schemeClr val="bg1"/>
              </a:solidFill>
            </a:endParaRPr>
          </a:p>
          <a:p>
            <a:pPr marL="971550" lvl="1" indent="-514350">
              <a:buFont typeface="+mj-lt"/>
              <a:buAutoNum type="arabicPeriod"/>
            </a:pPr>
            <a:r>
              <a:rPr lang="en-US" sz="3200" b="1" dirty="0">
                <a:solidFill>
                  <a:schemeClr val="bg1"/>
                </a:solidFill>
              </a:rPr>
              <a:t>Use </a:t>
            </a:r>
            <a:r>
              <a:rPr lang="en-US" sz="3200" b="1" u="sng" dirty="0"/>
              <a:t>Scripture</a:t>
            </a:r>
            <a:r>
              <a:rPr lang="en-US" sz="3200" b="1" dirty="0"/>
              <a:t> </a:t>
            </a:r>
            <a:r>
              <a:rPr lang="en-US" sz="3200" b="1" dirty="0">
                <a:solidFill>
                  <a:schemeClr val="bg1"/>
                </a:solidFill>
              </a:rPr>
              <a:t>to interpret Scripture.</a:t>
            </a:r>
            <a:endParaRPr lang="en-US" sz="3200" dirty="0">
              <a:solidFill>
                <a:schemeClr val="bg1"/>
              </a:solidFill>
            </a:endParaRPr>
          </a:p>
        </p:txBody>
      </p:sp>
    </p:spTree>
    <p:extLst>
      <p:ext uri="{BB962C8B-B14F-4D97-AF65-F5344CB8AC3E}">
        <p14:creationId xmlns:p14="http://schemas.microsoft.com/office/powerpoint/2010/main" val="161709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sz="2800" dirty="0">
                <a:solidFill>
                  <a:schemeClr val="bg1"/>
                </a:solidFill>
              </a:rPr>
              <a:t>Why this reaction among the heavenly host and the saints of God when the seventh seal is broken?  Let´s use our tools for interpretation and figure this out.</a:t>
            </a:r>
          </a:p>
          <a:p>
            <a:pPr marL="971550" lvl="1" indent="-514350">
              <a:buFont typeface="+mj-lt"/>
              <a:buAutoNum type="arabicPeriod"/>
            </a:pPr>
            <a:r>
              <a:rPr lang="en-US" sz="3200" b="1" dirty="0">
                <a:solidFill>
                  <a:schemeClr val="bg1"/>
                </a:solidFill>
              </a:rPr>
              <a:t>Remember we are reading the Bible, the Word of </a:t>
            </a:r>
            <a:r>
              <a:rPr lang="en-US" sz="3200" b="1" u="sng" dirty="0">
                <a:solidFill>
                  <a:srgbClr val="FFFF99"/>
                </a:solidFill>
              </a:rPr>
              <a:t>God</a:t>
            </a:r>
            <a:r>
              <a:rPr lang="en-US" sz="3200" b="1" dirty="0">
                <a:solidFill>
                  <a:schemeClr val="bg1"/>
                </a:solidFill>
              </a:rPr>
              <a:t>.  </a:t>
            </a:r>
            <a:endParaRPr lang="en-US" sz="3200" dirty="0">
              <a:solidFill>
                <a:schemeClr val="bg1"/>
              </a:solidFill>
            </a:endParaRPr>
          </a:p>
          <a:p>
            <a:pPr marL="971550" lvl="1" indent="-514350">
              <a:buFont typeface="+mj-lt"/>
              <a:buAutoNum type="arabicPeriod"/>
            </a:pPr>
            <a:r>
              <a:rPr lang="en-US" sz="3200" b="1" dirty="0">
                <a:solidFill>
                  <a:schemeClr val="bg1"/>
                </a:solidFill>
              </a:rPr>
              <a:t>Allow the Bible to speak for itself.</a:t>
            </a:r>
            <a:endParaRPr lang="en-US" sz="3200" dirty="0">
              <a:solidFill>
                <a:schemeClr val="bg1"/>
              </a:solidFill>
            </a:endParaRPr>
          </a:p>
          <a:p>
            <a:pPr marL="971550" lvl="1" indent="-514350">
              <a:buFont typeface="+mj-lt"/>
              <a:buAutoNum type="arabicPeriod"/>
            </a:pPr>
            <a:r>
              <a:rPr lang="en-US" sz="3200" b="1" dirty="0">
                <a:solidFill>
                  <a:schemeClr val="bg1"/>
                </a:solidFill>
              </a:rPr>
              <a:t>Observe the </a:t>
            </a:r>
            <a:r>
              <a:rPr lang="en-US" sz="3200" b="1" u="sng" dirty="0">
                <a:solidFill>
                  <a:srgbClr val="FFFF99"/>
                </a:solidFill>
              </a:rPr>
              <a:t>context</a:t>
            </a:r>
            <a:r>
              <a:rPr lang="en-US" sz="3200" b="1" dirty="0">
                <a:solidFill>
                  <a:schemeClr val="bg1"/>
                </a:solidFill>
              </a:rPr>
              <a:t>.</a:t>
            </a:r>
            <a:endParaRPr lang="en-US" sz="3200" dirty="0">
              <a:solidFill>
                <a:schemeClr val="bg1"/>
              </a:solidFill>
            </a:endParaRPr>
          </a:p>
          <a:p>
            <a:pPr marL="971550" lvl="1" indent="-514350">
              <a:buFont typeface="+mj-lt"/>
              <a:buAutoNum type="arabicPeriod"/>
            </a:pPr>
            <a:r>
              <a:rPr lang="en-US" sz="3200" b="1" dirty="0">
                <a:solidFill>
                  <a:schemeClr val="bg1"/>
                </a:solidFill>
              </a:rPr>
              <a:t>Use </a:t>
            </a:r>
            <a:r>
              <a:rPr lang="en-US" sz="3200" b="1" u="sng" dirty="0"/>
              <a:t>Scripture</a:t>
            </a:r>
            <a:r>
              <a:rPr lang="en-US" sz="3200" b="1" dirty="0"/>
              <a:t> </a:t>
            </a:r>
            <a:r>
              <a:rPr lang="en-US" sz="3200" b="1" dirty="0">
                <a:solidFill>
                  <a:schemeClr val="bg1"/>
                </a:solidFill>
              </a:rPr>
              <a:t>to interpret Scripture.</a:t>
            </a:r>
            <a:endParaRPr lang="en-US" sz="3200" dirty="0">
              <a:solidFill>
                <a:schemeClr val="bg1"/>
              </a:solidFill>
            </a:endParaRPr>
          </a:p>
        </p:txBody>
      </p:sp>
    </p:spTree>
    <p:extLst>
      <p:ext uri="{BB962C8B-B14F-4D97-AF65-F5344CB8AC3E}">
        <p14:creationId xmlns:p14="http://schemas.microsoft.com/office/powerpoint/2010/main" val="1261641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sz="2800" dirty="0">
                <a:solidFill>
                  <a:schemeClr val="bg1"/>
                </a:solidFill>
              </a:rPr>
              <a:t>Why this reaction among the heavenly host and the saints of God when the seventh seal is broken?  Let´s use our tools for interpretation and figure this out.</a:t>
            </a:r>
          </a:p>
          <a:p>
            <a:pPr marL="971550" lvl="1" indent="-514350">
              <a:buFont typeface="+mj-lt"/>
              <a:buAutoNum type="arabicPeriod"/>
            </a:pPr>
            <a:r>
              <a:rPr lang="en-US" sz="3200" b="1" dirty="0">
                <a:solidFill>
                  <a:schemeClr val="bg1"/>
                </a:solidFill>
              </a:rPr>
              <a:t>Remember we are reading the Bible, the Word of </a:t>
            </a:r>
            <a:r>
              <a:rPr lang="en-US" sz="3200" b="1" u="sng" dirty="0">
                <a:solidFill>
                  <a:srgbClr val="FFFF99"/>
                </a:solidFill>
              </a:rPr>
              <a:t>God</a:t>
            </a:r>
            <a:r>
              <a:rPr lang="en-US" sz="3200" b="1" dirty="0">
                <a:solidFill>
                  <a:schemeClr val="bg1"/>
                </a:solidFill>
              </a:rPr>
              <a:t>.  </a:t>
            </a:r>
            <a:endParaRPr lang="en-US" sz="3200" dirty="0">
              <a:solidFill>
                <a:schemeClr val="bg1"/>
              </a:solidFill>
            </a:endParaRPr>
          </a:p>
          <a:p>
            <a:pPr marL="971550" lvl="1" indent="-514350">
              <a:buFont typeface="+mj-lt"/>
              <a:buAutoNum type="arabicPeriod"/>
            </a:pPr>
            <a:r>
              <a:rPr lang="en-US" sz="3200" b="1" dirty="0">
                <a:solidFill>
                  <a:schemeClr val="bg1"/>
                </a:solidFill>
              </a:rPr>
              <a:t>Allow the Bible to speak for itself.</a:t>
            </a:r>
            <a:endParaRPr lang="en-US" sz="3200" dirty="0">
              <a:solidFill>
                <a:schemeClr val="bg1"/>
              </a:solidFill>
            </a:endParaRPr>
          </a:p>
          <a:p>
            <a:pPr marL="971550" lvl="1" indent="-514350">
              <a:buFont typeface="+mj-lt"/>
              <a:buAutoNum type="arabicPeriod"/>
            </a:pPr>
            <a:r>
              <a:rPr lang="en-US" sz="3200" b="1" dirty="0">
                <a:solidFill>
                  <a:schemeClr val="bg1"/>
                </a:solidFill>
              </a:rPr>
              <a:t>Observe the </a:t>
            </a:r>
            <a:r>
              <a:rPr lang="en-US" sz="3200" b="1" u="sng" dirty="0">
                <a:solidFill>
                  <a:srgbClr val="FFFF99"/>
                </a:solidFill>
              </a:rPr>
              <a:t>context</a:t>
            </a:r>
            <a:r>
              <a:rPr lang="en-US" sz="3200" b="1" dirty="0">
                <a:solidFill>
                  <a:schemeClr val="bg1"/>
                </a:solidFill>
              </a:rPr>
              <a:t>.</a:t>
            </a:r>
            <a:endParaRPr lang="en-US" sz="3200" dirty="0">
              <a:solidFill>
                <a:schemeClr val="bg1"/>
              </a:solidFill>
            </a:endParaRPr>
          </a:p>
          <a:p>
            <a:pPr marL="971550" lvl="1" indent="-514350">
              <a:buFont typeface="+mj-lt"/>
              <a:buAutoNum type="arabicPeriod"/>
            </a:pPr>
            <a:r>
              <a:rPr lang="en-US" sz="3200" b="1" dirty="0">
                <a:solidFill>
                  <a:schemeClr val="bg1"/>
                </a:solidFill>
              </a:rPr>
              <a:t>Use </a:t>
            </a:r>
            <a:r>
              <a:rPr lang="en-US" sz="3200" b="1" u="sng" dirty="0">
                <a:solidFill>
                  <a:srgbClr val="FFFF99"/>
                </a:solidFill>
              </a:rPr>
              <a:t>Scripture</a:t>
            </a:r>
            <a:r>
              <a:rPr lang="en-US" sz="3200" b="1" dirty="0">
                <a:solidFill>
                  <a:srgbClr val="FFFF99"/>
                </a:solidFill>
              </a:rPr>
              <a:t> </a:t>
            </a:r>
            <a:r>
              <a:rPr lang="en-US" sz="3200" b="1" dirty="0">
                <a:solidFill>
                  <a:schemeClr val="bg1"/>
                </a:solidFill>
              </a:rPr>
              <a:t>to interpret Scripture.</a:t>
            </a:r>
            <a:endParaRPr lang="en-US" sz="3200" dirty="0">
              <a:solidFill>
                <a:schemeClr val="bg1"/>
              </a:solidFill>
            </a:endParaRPr>
          </a:p>
        </p:txBody>
      </p:sp>
    </p:spTree>
    <p:extLst>
      <p:ext uri="{BB962C8B-B14F-4D97-AF65-F5344CB8AC3E}">
        <p14:creationId xmlns:p14="http://schemas.microsoft.com/office/powerpoint/2010/main" val="2708255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pPr marL="514350" lvl="0" indent="-514350">
              <a:buFont typeface="+mj-lt"/>
              <a:buAutoNum type="arabicPeriod" startAt="5"/>
            </a:pPr>
            <a:r>
              <a:rPr lang="en-US" b="1" dirty="0" smtClean="0">
                <a:solidFill>
                  <a:schemeClr val="bg1"/>
                </a:solidFill>
              </a:rPr>
              <a:t>“</a:t>
            </a:r>
            <a:r>
              <a:rPr lang="en-US" b="1" dirty="0">
                <a:solidFill>
                  <a:schemeClr val="bg1"/>
                </a:solidFill>
              </a:rPr>
              <a:t>When the </a:t>
            </a:r>
            <a:r>
              <a:rPr lang="en-US" b="1" u="sng" dirty="0"/>
              <a:t>plain</a:t>
            </a:r>
            <a:r>
              <a:rPr lang="en-US" b="1" dirty="0"/>
              <a:t> </a:t>
            </a:r>
            <a:r>
              <a:rPr lang="en-US" b="1" dirty="0">
                <a:solidFill>
                  <a:schemeClr val="bg1"/>
                </a:solidFill>
              </a:rPr>
              <a:t>sense, makes sense, seek no other sense.”</a:t>
            </a:r>
            <a:endParaRPr lang="en-US" sz="2800" dirty="0">
              <a:solidFill>
                <a:schemeClr val="bg1"/>
              </a:solidFill>
            </a:endParaRPr>
          </a:p>
          <a:p>
            <a:pPr marL="514350" lvl="0" indent="-514350">
              <a:buFont typeface="+mj-lt"/>
              <a:buAutoNum type="arabicPeriod" startAt="5"/>
            </a:pPr>
            <a:r>
              <a:rPr lang="en-US" b="1" dirty="0">
                <a:solidFill>
                  <a:schemeClr val="bg1"/>
                </a:solidFill>
              </a:rPr>
              <a:t>Look at the meanings of words in the </a:t>
            </a:r>
            <a:r>
              <a:rPr lang="en-US" b="1" u="sng" dirty="0"/>
              <a:t>original</a:t>
            </a:r>
            <a:r>
              <a:rPr lang="en-US" b="1" dirty="0"/>
              <a:t> </a:t>
            </a:r>
            <a:r>
              <a:rPr lang="en-US" b="1" dirty="0">
                <a:solidFill>
                  <a:schemeClr val="bg1"/>
                </a:solidFill>
              </a:rPr>
              <a:t>language as needed.</a:t>
            </a:r>
            <a:endParaRPr lang="en-US" sz="2800" dirty="0">
              <a:solidFill>
                <a:schemeClr val="bg1"/>
              </a:solidFill>
            </a:endParaRPr>
          </a:p>
          <a:p>
            <a:pPr marL="514350" lvl="0" indent="-514350">
              <a:buFont typeface="+mj-lt"/>
              <a:buAutoNum type="arabicPeriod" startAt="5"/>
            </a:pPr>
            <a:r>
              <a:rPr lang="en-US" b="1" dirty="0">
                <a:solidFill>
                  <a:schemeClr val="bg1"/>
                </a:solidFill>
              </a:rPr>
              <a:t>The Plain Things are the </a:t>
            </a:r>
            <a:r>
              <a:rPr lang="en-US" b="1" u="sng" dirty="0"/>
              <a:t>Main</a:t>
            </a:r>
            <a:r>
              <a:rPr lang="en-US" b="1" dirty="0"/>
              <a:t> </a:t>
            </a:r>
            <a:r>
              <a:rPr lang="en-US" b="1" dirty="0">
                <a:solidFill>
                  <a:schemeClr val="bg1"/>
                </a:solidFill>
              </a:rPr>
              <a:t>Things, and the Main Things are the </a:t>
            </a:r>
            <a:r>
              <a:rPr lang="en-US" b="1" u="sng" dirty="0"/>
              <a:t>Plain</a:t>
            </a:r>
            <a:r>
              <a:rPr lang="en-US" b="1" dirty="0"/>
              <a:t> </a:t>
            </a:r>
            <a:r>
              <a:rPr lang="en-US" b="1" dirty="0">
                <a:solidFill>
                  <a:schemeClr val="bg1"/>
                </a:solidFill>
              </a:rPr>
              <a:t>Things.</a:t>
            </a:r>
            <a:endParaRPr lang="en-US" sz="2800" dirty="0">
              <a:solidFill>
                <a:schemeClr val="bg1"/>
              </a:solidFill>
            </a:endParaRPr>
          </a:p>
          <a:p>
            <a:pPr marL="514350" lvl="0" indent="-514350">
              <a:buFont typeface="+mj-lt"/>
              <a:buAutoNum type="arabicPeriod" startAt="5"/>
            </a:pPr>
            <a:r>
              <a:rPr lang="en-US" b="1" dirty="0">
                <a:solidFill>
                  <a:schemeClr val="bg1"/>
                </a:solidFill>
              </a:rPr>
              <a:t>Read the Bible prayerfully and pensively.</a:t>
            </a:r>
            <a:endParaRPr lang="en-US" sz="2800" dirty="0">
              <a:solidFill>
                <a:schemeClr val="bg1"/>
              </a:solidFill>
            </a:endParaRPr>
          </a:p>
        </p:txBody>
      </p:sp>
    </p:spTree>
    <p:extLst>
      <p:ext uri="{BB962C8B-B14F-4D97-AF65-F5344CB8AC3E}">
        <p14:creationId xmlns:p14="http://schemas.microsoft.com/office/powerpoint/2010/main" val="3413588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pPr marL="514350" lvl="0" indent="-514350">
              <a:buFont typeface="+mj-lt"/>
              <a:buAutoNum type="arabicPeriod" startAt="5"/>
            </a:pPr>
            <a:r>
              <a:rPr lang="en-US" b="1" dirty="0" smtClean="0">
                <a:solidFill>
                  <a:schemeClr val="bg1"/>
                </a:solidFill>
              </a:rPr>
              <a:t>“</a:t>
            </a:r>
            <a:r>
              <a:rPr lang="en-US" b="1" dirty="0">
                <a:solidFill>
                  <a:schemeClr val="bg1"/>
                </a:solidFill>
              </a:rPr>
              <a:t>When the </a:t>
            </a:r>
            <a:r>
              <a:rPr lang="en-US" b="1" u="sng" dirty="0">
                <a:solidFill>
                  <a:srgbClr val="FFFF99"/>
                </a:solidFill>
              </a:rPr>
              <a:t>plain</a:t>
            </a:r>
            <a:r>
              <a:rPr lang="en-US" b="1" dirty="0">
                <a:solidFill>
                  <a:srgbClr val="FFFF99"/>
                </a:solidFill>
              </a:rPr>
              <a:t> </a:t>
            </a:r>
            <a:r>
              <a:rPr lang="en-US" b="1" dirty="0">
                <a:solidFill>
                  <a:schemeClr val="bg1"/>
                </a:solidFill>
              </a:rPr>
              <a:t>sense, makes sense, seek no other sense.”</a:t>
            </a:r>
            <a:endParaRPr lang="en-US" sz="2800" dirty="0">
              <a:solidFill>
                <a:schemeClr val="bg1"/>
              </a:solidFill>
            </a:endParaRPr>
          </a:p>
          <a:p>
            <a:pPr marL="514350" lvl="0" indent="-514350">
              <a:buFont typeface="+mj-lt"/>
              <a:buAutoNum type="arabicPeriod" startAt="5"/>
            </a:pPr>
            <a:r>
              <a:rPr lang="en-US" b="1" dirty="0">
                <a:solidFill>
                  <a:schemeClr val="bg1"/>
                </a:solidFill>
              </a:rPr>
              <a:t>Look at the meanings of words in the </a:t>
            </a:r>
            <a:r>
              <a:rPr lang="en-US" b="1" u="sng" dirty="0"/>
              <a:t>original</a:t>
            </a:r>
            <a:r>
              <a:rPr lang="en-US" b="1" dirty="0"/>
              <a:t> </a:t>
            </a:r>
            <a:r>
              <a:rPr lang="en-US" b="1" dirty="0">
                <a:solidFill>
                  <a:schemeClr val="bg1"/>
                </a:solidFill>
              </a:rPr>
              <a:t>language as needed.</a:t>
            </a:r>
            <a:endParaRPr lang="en-US" sz="2800" dirty="0">
              <a:solidFill>
                <a:schemeClr val="bg1"/>
              </a:solidFill>
            </a:endParaRPr>
          </a:p>
          <a:p>
            <a:pPr marL="514350" lvl="0" indent="-514350">
              <a:buFont typeface="+mj-lt"/>
              <a:buAutoNum type="arabicPeriod" startAt="5"/>
            </a:pPr>
            <a:r>
              <a:rPr lang="en-US" b="1" dirty="0">
                <a:solidFill>
                  <a:schemeClr val="bg1"/>
                </a:solidFill>
              </a:rPr>
              <a:t>The Plain Things are the </a:t>
            </a:r>
            <a:r>
              <a:rPr lang="en-US" b="1" u="sng" dirty="0"/>
              <a:t>Main</a:t>
            </a:r>
            <a:r>
              <a:rPr lang="en-US" b="1" dirty="0"/>
              <a:t> </a:t>
            </a:r>
            <a:r>
              <a:rPr lang="en-US" b="1" dirty="0">
                <a:solidFill>
                  <a:schemeClr val="bg1"/>
                </a:solidFill>
              </a:rPr>
              <a:t>Things, and the Main Things are the </a:t>
            </a:r>
            <a:r>
              <a:rPr lang="en-US" b="1" u="sng" dirty="0"/>
              <a:t>Plain</a:t>
            </a:r>
            <a:r>
              <a:rPr lang="en-US" b="1" dirty="0"/>
              <a:t> </a:t>
            </a:r>
            <a:r>
              <a:rPr lang="en-US" b="1" dirty="0">
                <a:solidFill>
                  <a:schemeClr val="bg1"/>
                </a:solidFill>
              </a:rPr>
              <a:t>Things.</a:t>
            </a:r>
            <a:endParaRPr lang="en-US" sz="2800" dirty="0">
              <a:solidFill>
                <a:schemeClr val="bg1"/>
              </a:solidFill>
            </a:endParaRPr>
          </a:p>
          <a:p>
            <a:pPr marL="514350" lvl="0" indent="-514350">
              <a:buFont typeface="+mj-lt"/>
              <a:buAutoNum type="arabicPeriod" startAt="5"/>
            </a:pPr>
            <a:r>
              <a:rPr lang="en-US" b="1" dirty="0">
                <a:solidFill>
                  <a:schemeClr val="bg1"/>
                </a:solidFill>
              </a:rPr>
              <a:t>Read the Bible prayerfully and pensively.</a:t>
            </a:r>
            <a:endParaRPr lang="en-US" sz="2800" dirty="0">
              <a:solidFill>
                <a:schemeClr val="bg1"/>
              </a:solidFill>
            </a:endParaRPr>
          </a:p>
        </p:txBody>
      </p:sp>
    </p:spTree>
    <p:extLst>
      <p:ext uri="{BB962C8B-B14F-4D97-AF65-F5344CB8AC3E}">
        <p14:creationId xmlns:p14="http://schemas.microsoft.com/office/powerpoint/2010/main" val="1235062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pPr marL="514350" lvl="0" indent="-514350">
              <a:buFont typeface="+mj-lt"/>
              <a:buAutoNum type="arabicPeriod" startAt="5"/>
            </a:pPr>
            <a:r>
              <a:rPr lang="en-US" b="1" dirty="0" smtClean="0">
                <a:solidFill>
                  <a:schemeClr val="bg1"/>
                </a:solidFill>
              </a:rPr>
              <a:t>“</a:t>
            </a:r>
            <a:r>
              <a:rPr lang="en-US" b="1" dirty="0">
                <a:solidFill>
                  <a:schemeClr val="bg1"/>
                </a:solidFill>
              </a:rPr>
              <a:t>When the </a:t>
            </a:r>
            <a:r>
              <a:rPr lang="en-US" b="1" u="sng" dirty="0">
                <a:solidFill>
                  <a:srgbClr val="FFFF99"/>
                </a:solidFill>
              </a:rPr>
              <a:t>plain</a:t>
            </a:r>
            <a:r>
              <a:rPr lang="en-US" b="1" dirty="0">
                <a:solidFill>
                  <a:srgbClr val="FFFF99"/>
                </a:solidFill>
              </a:rPr>
              <a:t> </a:t>
            </a:r>
            <a:r>
              <a:rPr lang="en-US" b="1" dirty="0">
                <a:solidFill>
                  <a:schemeClr val="bg1"/>
                </a:solidFill>
              </a:rPr>
              <a:t>sense, makes sense, seek no other sense.”</a:t>
            </a:r>
            <a:endParaRPr lang="en-US" sz="2800" dirty="0">
              <a:solidFill>
                <a:schemeClr val="bg1"/>
              </a:solidFill>
            </a:endParaRPr>
          </a:p>
          <a:p>
            <a:pPr marL="514350" lvl="0" indent="-514350">
              <a:buFont typeface="+mj-lt"/>
              <a:buAutoNum type="arabicPeriod" startAt="5"/>
            </a:pPr>
            <a:r>
              <a:rPr lang="en-US" b="1" dirty="0">
                <a:solidFill>
                  <a:schemeClr val="bg1"/>
                </a:solidFill>
              </a:rPr>
              <a:t>Look at the meanings of words in the </a:t>
            </a:r>
            <a:r>
              <a:rPr lang="en-US" b="1" u="sng" dirty="0">
                <a:solidFill>
                  <a:srgbClr val="FFFF99"/>
                </a:solidFill>
              </a:rPr>
              <a:t>original</a:t>
            </a:r>
            <a:r>
              <a:rPr lang="en-US" b="1" dirty="0">
                <a:solidFill>
                  <a:srgbClr val="FFFF99"/>
                </a:solidFill>
              </a:rPr>
              <a:t> </a:t>
            </a:r>
            <a:r>
              <a:rPr lang="en-US" b="1" dirty="0">
                <a:solidFill>
                  <a:schemeClr val="bg1"/>
                </a:solidFill>
              </a:rPr>
              <a:t>language as needed.</a:t>
            </a:r>
            <a:endParaRPr lang="en-US" sz="2800" dirty="0">
              <a:solidFill>
                <a:schemeClr val="bg1"/>
              </a:solidFill>
            </a:endParaRPr>
          </a:p>
          <a:p>
            <a:pPr marL="514350" lvl="0" indent="-514350">
              <a:buFont typeface="+mj-lt"/>
              <a:buAutoNum type="arabicPeriod" startAt="5"/>
            </a:pPr>
            <a:r>
              <a:rPr lang="en-US" b="1" dirty="0">
                <a:solidFill>
                  <a:schemeClr val="bg1"/>
                </a:solidFill>
              </a:rPr>
              <a:t>The Plain Things are the </a:t>
            </a:r>
            <a:r>
              <a:rPr lang="en-US" b="1" u="sng" dirty="0"/>
              <a:t>Main</a:t>
            </a:r>
            <a:r>
              <a:rPr lang="en-US" b="1" dirty="0"/>
              <a:t> </a:t>
            </a:r>
            <a:r>
              <a:rPr lang="en-US" b="1" dirty="0">
                <a:solidFill>
                  <a:schemeClr val="bg1"/>
                </a:solidFill>
              </a:rPr>
              <a:t>Things, and the Main Things are the </a:t>
            </a:r>
            <a:r>
              <a:rPr lang="en-US" b="1" u="sng" dirty="0"/>
              <a:t>Plain</a:t>
            </a:r>
            <a:r>
              <a:rPr lang="en-US" b="1" dirty="0"/>
              <a:t> </a:t>
            </a:r>
            <a:r>
              <a:rPr lang="en-US" b="1" dirty="0">
                <a:solidFill>
                  <a:schemeClr val="bg1"/>
                </a:solidFill>
              </a:rPr>
              <a:t>Things.</a:t>
            </a:r>
            <a:endParaRPr lang="en-US" sz="2800" dirty="0">
              <a:solidFill>
                <a:schemeClr val="bg1"/>
              </a:solidFill>
            </a:endParaRPr>
          </a:p>
          <a:p>
            <a:pPr marL="514350" lvl="0" indent="-514350">
              <a:buFont typeface="+mj-lt"/>
              <a:buAutoNum type="arabicPeriod" startAt="5"/>
            </a:pPr>
            <a:r>
              <a:rPr lang="en-US" b="1" dirty="0">
                <a:solidFill>
                  <a:schemeClr val="bg1"/>
                </a:solidFill>
              </a:rPr>
              <a:t>Read the Bible prayerfully and pensively.</a:t>
            </a:r>
            <a:endParaRPr lang="en-US" sz="2800" dirty="0">
              <a:solidFill>
                <a:schemeClr val="bg1"/>
              </a:solidFill>
            </a:endParaRPr>
          </a:p>
        </p:txBody>
      </p:sp>
    </p:spTree>
    <p:extLst>
      <p:ext uri="{BB962C8B-B14F-4D97-AF65-F5344CB8AC3E}">
        <p14:creationId xmlns:p14="http://schemas.microsoft.com/office/powerpoint/2010/main" val="4023401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pPr marL="514350" lvl="0" indent="-514350">
              <a:buFont typeface="+mj-lt"/>
              <a:buAutoNum type="arabicPeriod" startAt="5"/>
            </a:pPr>
            <a:r>
              <a:rPr lang="en-US" b="1" dirty="0" smtClean="0">
                <a:solidFill>
                  <a:schemeClr val="bg1"/>
                </a:solidFill>
              </a:rPr>
              <a:t>“</a:t>
            </a:r>
            <a:r>
              <a:rPr lang="en-US" b="1" dirty="0">
                <a:solidFill>
                  <a:schemeClr val="bg1"/>
                </a:solidFill>
              </a:rPr>
              <a:t>When the </a:t>
            </a:r>
            <a:r>
              <a:rPr lang="en-US" b="1" u="sng" dirty="0">
                <a:solidFill>
                  <a:srgbClr val="FFFF99"/>
                </a:solidFill>
              </a:rPr>
              <a:t>plain</a:t>
            </a:r>
            <a:r>
              <a:rPr lang="en-US" b="1" dirty="0">
                <a:solidFill>
                  <a:srgbClr val="FFFF99"/>
                </a:solidFill>
              </a:rPr>
              <a:t> </a:t>
            </a:r>
            <a:r>
              <a:rPr lang="en-US" b="1" dirty="0">
                <a:solidFill>
                  <a:schemeClr val="bg1"/>
                </a:solidFill>
              </a:rPr>
              <a:t>sense, makes sense, seek no other sense.”</a:t>
            </a:r>
            <a:endParaRPr lang="en-US" sz="2800" dirty="0">
              <a:solidFill>
                <a:schemeClr val="bg1"/>
              </a:solidFill>
            </a:endParaRPr>
          </a:p>
          <a:p>
            <a:pPr marL="514350" lvl="0" indent="-514350">
              <a:buFont typeface="+mj-lt"/>
              <a:buAutoNum type="arabicPeriod" startAt="5"/>
            </a:pPr>
            <a:r>
              <a:rPr lang="en-US" b="1" dirty="0">
                <a:solidFill>
                  <a:schemeClr val="bg1"/>
                </a:solidFill>
              </a:rPr>
              <a:t>Look at the meanings of words in the </a:t>
            </a:r>
            <a:r>
              <a:rPr lang="en-US" b="1" u="sng" dirty="0">
                <a:solidFill>
                  <a:srgbClr val="FFFF99"/>
                </a:solidFill>
              </a:rPr>
              <a:t>original</a:t>
            </a:r>
            <a:r>
              <a:rPr lang="en-US" b="1" dirty="0">
                <a:solidFill>
                  <a:srgbClr val="FFFF99"/>
                </a:solidFill>
              </a:rPr>
              <a:t> </a:t>
            </a:r>
            <a:r>
              <a:rPr lang="en-US" b="1" dirty="0">
                <a:solidFill>
                  <a:schemeClr val="bg1"/>
                </a:solidFill>
              </a:rPr>
              <a:t>language as needed.</a:t>
            </a:r>
            <a:endParaRPr lang="en-US" sz="2800" dirty="0">
              <a:solidFill>
                <a:schemeClr val="bg1"/>
              </a:solidFill>
            </a:endParaRPr>
          </a:p>
          <a:p>
            <a:pPr marL="514350" lvl="0" indent="-514350">
              <a:buFont typeface="+mj-lt"/>
              <a:buAutoNum type="arabicPeriod" startAt="5"/>
            </a:pPr>
            <a:r>
              <a:rPr lang="en-US" b="1" dirty="0">
                <a:solidFill>
                  <a:schemeClr val="bg1"/>
                </a:solidFill>
              </a:rPr>
              <a:t>The Plain Things are the </a:t>
            </a:r>
            <a:r>
              <a:rPr lang="en-US" b="1" u="sng" dirty="0">
                <a:solidFill>
                  <a:srgbClr val="FFFF99"/>
                </a:solidFill>
              </a:rPr>
              <a:t>Main</a:t>
            </a:r>
            <a:r>
              <a:rPr lang="en-US" b="1" dirty="0">
                <a:solidFill>
                  <a:srgbClr val="FFFF99"/>
                </a:solidFill>
              </a:rPr>
              <a:t> </a:t>
            </a:r>
            <a:r>
              <a:rPr lang="en-US" b="1" dirty="0">
                <a:solidFill>
                  <a:schemeClr val="bg1"/>
                </a:solidFill>
              </a:rPr>
              <a:t>Things, and the Main Things are the </a:t>
            </a:r>
            <a:r>
              <a:rPr lang="en-US" b="1" u="sng" dirty="0"/>
              <a:t>Plain</a:t>
            </a:r>
            <a:r>
              <a:rPr lang="en-US" b="1" dirty="0"/>
              <a:t> </a:t>
            </a:r>
            <a:r>
              <a:rPr lang="en-US" b="1" dirty="0">
                <a:solidFill>
                  <a:schemeClr val="bg1"/>
                </a:solidFill>
              </a:rPr>
              <a:t>Things.</a:t>
            </a:r>
            <a:endParaRPr lang="en-US" sz="2800" dirty="0">
              <a:solidFill>
                <a:schemeClr val="bg1"/>
              </a:solidFill>
            </a:endParaRPr>
          </a:p>
          <a:p>
            <a:pPr marL="514350" lvl="0" indent="-514350">
              <a:buFont typeface="+mj-lt"/>
              <a:buAutoNum type="arabicPeriod" startAt="5"/>
            </a:pPr>
            <a:r>
              <a:rPr lang="en-US" b="1" dirty="0">
                <a:solidFill>
                  <a:schemeClr val="bg1"/>
                </a:solidFill>
              </a:rPr>
              <a:t>Read the Bible prayerfully and pensively.</a:t>
            </a:r>
            <a:endParaRPr lang="en-US" sz="2800" dirty="0">
              <a:solidFill>
                <a:schemeClr val="bg1"/>
              </a:solidFill>
            </a:endParaRPr>
          </a:p>
        </p:txBody>
      </p:sp>
    </p:spTree>
    <p:extLst>
      <p:ext uri="{BB962C8B-B14F-4D97-AF65-F5344CB8AC3E}">
        <p14:creationId xmlns:p14="http://schemas.microsoft.com/office/powerpoint/2010/main" val="3117950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pPr marL="514350" lvl="0" indent="-514350">
              <a:buFont typeface="+mj-lt"/>
              <a:buAutoNum type="arabicPeriod" startAt="5"/>
            </a:pPr>
            <a:r>
              <a:rPr lang="en-US" b="1" dirty="0" smtClean="0">
                <a:solidFill>
                  <a:schemeClr val="bg1"/>
                </a:solidFill>
              </a:rPr>
              <a:t>“</a:t>
            </a:r>
            <a:r>
              <a:rPr lang="en-US" b="1" dirty="0">
                <a:solidFill>
                  <a:schemeClr val="bg1"/>
                </a:solidFill>
              </a:rPr>
              <a:t>When the </a:t>
            </a:r>
            <a:r>
              <a:rPr lang="en-US" b="1" u="sng" dirty="0">
                <a:solidFill>
                  <a:srgbClr val="FFFF99"/>
                </a:solidFill>
              </a:rPr>
              <a:t>plain</a:t>
            </a:r>
            <a:r>
              <a:rPr lang="en-US" b="1" dirty="0">
                <a:solidFill>
                  <a:srgbClr val="FFFF99"/>
                </a:solidFill>
              </a:rPr>
              <a:t> </a:t>
            </a:r>
            <a:r>
              <a:rPr lang="en-US" b="1" dirty="0">
                <a:solidFill>
                  <a:schemeClr val="bg1"/>
                </a:solidFill>
              </a:rPr>
              <a:t>sense, makes sense, seek no other sense.”</a:t>
            </a:r>
            <a:endParaRPr lang="en-US" sz="2800" dirty="0">
              <a:solidFill>
                <a:schemeClr val="bg1"/>
              </a:solidFill>
            </a:endParaRPr>
          </a:p>
          <a:p>
            <a:pPr marL="514350" lvl="0" indent="-514350">
              <a:buFont typeface="+mj-lt"/>
              <a:buAutoNum type="arabicPeriod" startAt="5"/>
            </a:pPr>
            <a:r>
              <a:rPr lang="en-US" b="1" dirty="0">
                <a:solidFill>
                  <a:schemeClr val="bg1"/>
                </a:solidFill>
              </a:rPr>
              <a:t>Look at the meanings of words in the </a:t>
            </a:r>
            <a:r>
              <a:rPr lang="en-US" b="1" u="sng" dirty="0">
                <a:solidFill>
                  <a:srgbClr val="FFFF99"/>
                </a:solidFill>
              </a:rPr>
              <a:t>original</a:t>
            </a:r>
            <a:r>
              <a:rPr lang="en-US" b="1" dirty="0">
                <a:solidFill>
                  <a:srgbClr val="FFFF99"/>
                </a:solidFill>
              </a:rPr>
              <a:t> </a:t>
            </a:r>
            <a:r>
              <a:rPr lang="en-US" b="1" dirty="0">
                <a:solidFill>
                  <a:schemeClr val="bg1"/>
                </a:solidFill>
              </a:rPr>
              <a:t>language as needed.</a:t>
            </a:r>
            <a:endParaRPr lang="en-US" sz="2800" dirty="0">
              <a:solidFill>
                <a:schemeClr val="bg1"/>
              </a:solidFill>
            </a:endParaRPr>
          </a:p>
          <a:p>
            <a:pPr marL="514350" lvl="0" indent="-514350">
              <a:buFont typeface="+mj-lt"/>
              <a:buAutoNum type="arabicPeriod" startAt="5"/>
            </a:pPr>
            <a:r>
              <a:rPr lang="en-US" b="1" dirty="0">
                <a:solidFill>
                  <a:schemeClr val="bg1"/>
                </a:solidFill>
              </a:rPr>
              <a:t>The Plain Things are the </a:t>
            </a:r>
            <a:r>
              <a:rPr lang="en-US" b="1" u="sng" dirty="0">
                <a:solidFill>
                  <a:srgbClr val="FFFF99"/>
                </a:solidFill>
              </a:rPr>
              <a:t>Main</a:t>
            </a:r>
            <a:r>
              <a:rPr lang="en-US" b="1" dirty="0">
                <a:solidFill>
                  <a:srgbClr val="FFFF99"/>
                </a:solidFill>
              </a:rPr>
              <a:t> </a:t>
            </a:r>
            <a:r>
              <a:rPr lang="en-US" b="1" dirty="0">
                <a:solidFill>
                  <a:schemeClr val="bg1"/>
                </a:solidFill>
              </a:rPr>
              <a:t>Things, and the Main Things are the </a:t>
            </a:r>
            <a:r>
              <a:rPr lang="en-US" b="1" u="sng" dirty="0">
                <a:solidFill>
                  <a:srgbClr val="FFFF99"/>
                </a:solidFill>
              </a:rPr>
              <a:t>Plain</a:t>
            </a:r>
            <a:r>
              <a:rPr lang="en-US" b="1" dirty="0">
                <a:solidFill>
                  <a:srgbClr val="FFFF99"/>
                </a:solidFill>
              </a:rPr>
              <a:t> </a:t>
            </a:r>
            <a:r>
              <a:rPr lang="en-US" b="1" dirty="0">
                <a:solidFill>
                  <a:schemeClr val="bg1"/>
                </a:solidFill>
              </a:rPr>
              <a:t>Things.</a:t>
            </a:r>
            <a:endParaRPr lang="en-US" sz="2800" dirty="0">
              <a:solidFill>
                <a:schemeClr val="bg1"/>
              </a:solidFill>
            </a:endParaRPr>
          </a:p>
          <a:p>
            <a:pPr marL="514350" lvl="0" indent="-514350">
              <a:buFont typeface="+mj-lt"/>
              <a:buAutoNum type="arabicPeriod" startAt="5"/>
            </a:pPr>
            <a:r>
              <a:rPr lang="en-US" b="1" dirty="0">
                <a:solidFill>
                  <a:schemeClr val="bg1"/>
                </a:solidFill>
              </a:rPr>
              <a:t>Read the Bible prayerfully and pensively.</a:t>
            </a:r>
            <a:endParaRPr lang="en-US" sz="2800" dirty="0">
              <a:solidFill>
                <a:schemeClr val="bg1"/>
              </a:solidFill>
            </a:endParaRPr>
          </a:p>
        </p:txBody>
      </p:sp>
    </p:spTree>
    <p:extLst>
      <p:ext uri="{BB962C8B-B14F-4D97-AF65-F5344CB8AC3E}">
        <p14:creationId xmlns:p14="http://schemas.microsoft.com/office/powerpoint/2010/main" val="215394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srcRect b="3448"/>
          <a:stretch/>
        </p:blipFill>
        <p:spPr bwMode="auto">
          <a:xfrm>
            <a:off x="4787277" y="681859"/>
            <a:ext cx="4380371" cy="3562350"/>
          </a:xfrm>
          <a:prstGeom prst="rect">
            <a:avLst/>
          </a:prstGeom>
          <a:noFill/>
          <a:ln w="9525">
            <a:noFill/>
            <a:miter lim="800000"/>
            <a:headEnd/>
            <a:tailEnd/>
          </a:ln>
          <a:effectLst/>
        </p:spPr>
      </p:pic>
      <p:sp>
        <p:nvSpPr>
          <p:cNvPr id="5"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In Revelation Chapter </a:t>
            </a:r>
            <a:r>
              <a:rPr lang="en-US" dirty="0" smtClean="0">
                <a:solidFill>
                  <a:schemeClr val="bg1"/>
                </a:solidFill>
              </a:rPr>
              <a:t>5, </a:t>
            </a:r>
            <a:r>
              <a:rPr lang="en-US" dirty="0">
                <a:solidFill>
                  <a:schemeClr val="bg1"/>
                </a:solidFill>
              </a:rPr>
              <a:t>the Apostle John saw the Risen Christ, the Lamb of God, take the Title Deed of </a:t>
            </a:r>
            <a:r>
              <a:rPr lang="en-US" b="1" u="sng" dirty="0">
                <a:solidFill>
                  <a:srgbClr val="FFFF99"/>
                </a:solidFill>
              </a:rPr>
              <a:t>Creation</a:t>
            </a:r>
            <a:r>
              <a:rPr lang="en-US" dirty="0">
                <a:solidFill>
                  <a:schemeClr val="bg1"/>
                </a:solidFill>
              </a:rPr>
              <a:t>, the Scroll of Destiny from the hand of God the Father.</a:t>
            </a:r>
            <a:endParaRPr lang="en-US" dirty="0">
              <a:solidFill>
                <a:schemeClr val="bg1"/>
              </a:solidFill>
            </a:endParaRPr>
          </a:p>
        </p:txBody>
      </p:sp>
    </p:spTree>
    <p:extLst>
      <p:ext uri="{BB962C8B-B14F-4D97-AF65-F5344CB8AC3E}">
        <p14:creationId xmlns:p14="http://schemas.microsoft.com/office/powerpoint/2010/main" val="3649333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4322068"/>
              </p:ext>
            </p:extLst>
          </p:nvPr>
        </p:nvGraphicFramePr>
        <p:xfrm>
          <a:off x="228600" y="361951"/>
          <a:ext cx="8686800" cy="4419600"/>
        </p:xfrm>
        <a:graphic>
          <a:graphicData uri="http://schemas.openxmlformats.org/drawingml/2006/table">
            <a:tbl>
              <a:tblPr firstRow="1" firstCol="1" bandRow="1">
                <a:tableStyleId>{5C22544A-7EE6-4342-B048-85BDC9FD1C3A}</a:tableStyleId>
              </a:tblPr>
              <a:tblGrid>
                <a:gridCol w="2533650"/>
                <a:gridCol w="6153150"/>
              </a:tblGrid>
              <a:tr h="868183">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pPr marL="0" marR="0">
                        <a:lnSpc>
                          <a:spcPct val="115000"/>
                        </a:lnSpc>
                        <a:spcBef>
                          <a:spcPts val="0"/>
                        </a:spcBef>
                        <a:spcAft>
                          <a:spcPts val="0"/>
                        </a:spcAft>
                      </a:pPr>
                      <a:r>
                        <a:rPr lang="en-US" sz="3200" dirty="0">
                          <a:solidFill>
                            <a:schemeClr val="bg1"/>
                          </a:solidFill>
                          <a:effectLst/>
                        </a:rPr>
                        <a:t>3. Observe the </a:t>
                      </a:r>
                      <a:r>
                        <a:rPr lang="en-US" sz="3200" u="sng" dirty="0">
                          <a:solidFill>
                            <a:schemeClr val="tx1"/>
                          </a:solidFill>
                          <a:effectLst/>
                        </a:rPr>
                        <a:t>context</a:t>
                      </a:r>
                      <a:r>
                        <a:rPr lang="en-US" sz="3200" dirty="0">
                          <a:solidFill>
                            <a:schemeClr val="bg1"/>
                          </a:solidFill>
                          <a:effectLst/>
                        </a:rPr>
                        <a:t>.</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nSpc>
                          <a:spcPct val="115000"/>
                        </a:lnSpc>
                        <a:spcBef>
                          <a:spcPts val="0"/>
                        </a:spcBef>
                        <a:spcAft>
                          <a:spcPts val="0"/>
                        </a:spcAft>
                      </a:pPr>
                      <a:r>
                        <a:rPr lang="en-US" sz="3200" dirty="0">
                          <a:solidFill>
                            <a:schemeClr val="bg1"/>
                          </a:solidFill>
                          <a:effectLst/>
                        </a:rPr>
                        <a:t>We began that as we started this lesson, reviewing the context from 4:1 to 8:1.  But we need to read after 8:1 to get the big picture.  So, let´s read the rest of the chapter.</a:t>
                      </a:r>
                      <a:endParaRPr lang="en-US" sz="32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1525163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6721092"/>
              </p:ext>
            </p:extLst>
          </p:nvPr>
        </p:nvGraphicFramePr>
        <p:xfrm>
          <a:off x="228600" y="361951"/>
          <a:ext cx="8686800" cy="4419600"/>
        </p:xfrm>
        <a:graphic>
          <a:graphicData uri="http://schemas.openxmlformats.org/drawingml/2006/table">
            <a:tbl>
              <a:tblPr firstRow="1" firstCol="1" bandRow="1">
                <a:tableStyleId>{5C22544A-7EE6-4342-B048-85BDC9FD1C3A}</a:tableStyleId>
              </a:tblPr>
              <a:tblGrid>
                <a:gridCol w="2533650"/>
                <a:gridCol w="6153150"/>
              </a:tblGrid>
              <a:tr h="868183">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pPr marL="0" marR="0">
                        <a:lnSpc>
                          <a:spcPct val="115000"/>
                        </a:lnSpc>
                        <a:spcBef>
                          <a:spcPts val="0"/>
                        </a:spcBef>
                        <a:spcAft>
                          <a:spcPts val="0"/>
                        </a:spcAft>
                      </a:pPr>
                      <a:r>
                        <a:rPr lang="en-US" sz="3200" dirty="0">
                          <a:solidFill>
                            <a:schemeClr val="bg1"/>
                          </a:solidFill>
                          <a:effectLst/>
                        </a:rPr>
                        <a:t>3. Observe the </a:t>
                      </a:r>
                      <a:r>
                        <a:rPr lang="en-US" sz="3200" u="sng" dirty="0">
                          <a:solidFill>
                            <a:srgbClr val="FFFF99"/>
                          </a:solidFill>
                          <a:effectLst/>
                        </a:rPr>
                        <a:t>context</a:t>
                      </a:r>
                      <a:r>
                        <a:rPr lang="en-US" sz="3200" dirty="0">
                          <a:solidFill>
                            <a:schemeClr val="bg1"/>
                          </a:solidFill>
                          <a:effectLst/>
                        </a:rPr>
                        <a:t>.</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nSpc>
                          <a:spcPct val="115000"/>
                        </a:lnSpc>
                        <a:spcBef>
                          <a:spcPts val="0"/>
                        </a:spcBef>
                        <a:spcAft>
                          <a:spcPts val="0"/>
                        </a:spcAft>
                      </a:pPr>
                      <a:r>
                        <a:rPr lang="en-US" sz="3200" dirty="0">
                          <a:solidFill>
                            <a:schemeClr val="bg1"/>
                          </a:solidFill>
                          <a:effectLst/>
                        </a:rPr>
                        <a:t>We began that as we started this lesson, reviewing the context from 4:1 to 8:1.  But we need to read after 8:1 to get the big picture.  So, let´s read the rest of the chapter.</a:t>
                      </a:r>
                      <a:endParaRPr lang="en-US" sz="32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1979146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610600" cy="4933950"/>
          </a:xfrm>
        </p:spPr>
        <p:txBody>
          <a:bodyPr>
            <a:normAutofit/>
          </a:bodyPr>
          <a:lstStyle/>
          <a:p>
            <a:pPr marL="0" indent="0">
              <a:buNone/>
            </a:pPr>
            <a:r>
              <a:rPr lang="en-US" sz="2800" b="1" i="1" dirty="0">
                <a:solidFill>
                  <a:schemeClr val="bg1"/>
                </a:solidFill>
              </a:rPr>
              <a:t>Revelation 8:2–13   2 And I saw the seven angels who stand before God, and to them were given seven trumpets. 3 Then another angel, having a golden censer, came and stood at the altar. He was given much incense, that he should offer it with the prayers of all the saints upon the golden altar which was before the throne. 4 And the smoke of the incense, with the prayers of the saints, ascended before God from the angel’s hand. 5 Then the angel took the censer, filled it with fire from the altar, and threw it to the earth. And there were noises, </a:t>
            </a:r>
            <a:r>
              <a:rPr lang="en-US" sz="2800" b="1" i="1" dirty="0" err="1">
                <a:solidFill>
                  <a:schemeClr val="bg1"/>
                </a:solidFill>
              </a:rPr>
              <a:t>thunderings</a:t>
            </a:r>
            <a:r>
              <a:rPr lang="en-US" sz="2800" b="1" i="1" dirty="0">
                <a:solidFill>
                  <a:schemeClr val="bg1"/>
                </a:solidFill>
              </a:rPr>
              <a:t>, </a:t>
            </a:r>
            <a:r>
              <a:rPr lang="en-US" sz="2800" b="1" i="1" dirty="0" err="1">
                <a:solidFill>
                  <a:schemeClr val="bg1"/>
                </a:solidFill>
              </a:rPr>
              <a:t>lightnings</a:t>
            </a:r>
            <a:r>
              <a:rPr lang="en-US" sz="2800" b="1" i="1" dirty="0">
                <a:solidFill>
                  <a:schemeClr val="bg1"/>
                </a:solidFill>
              </a:rPr>
              <a:t>, and an earthquake. </a:t>
            </a:r>
            <a:endParaRPr lang="en-US" sz="2800" dirty="0">
              <a:solidFill>
                <a:schemeClr val="bg1"/>
              </a:solidFill>
            </a:endParaRPr>
          </a:p>
        </p:txBody>
      </p:sp>
    </p:spTree>
    <p:extLst>
      <p:ext uri="{BB962C8B-B14F-4D97-AF65-F5344CB8AC3E}">
        <p14:creationId xmlns:p14="http://schemas.microsoft.com/office/powerpoint/2010/main" val="2294802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610600" cy="4933950"/>
          </a:xfrm>
        </p:spPr>
        <p:txBody>
          <a:bodyPr>
            <a:normAutofit lnSpcReduction="10000"/>
          </a:bodyPr>
          <a:lstStyle/>
          <a:p>
            <a:pPr marL="0" indent="0">
              <a:buNone/>
            </a:pPr>
            <a:r>
              <a:rPr lang="en-US" sz="2800" b="1" i="1" dirty="0">
                <a:solidFill>
                  <a:schemeClr val="bg1"/>
                </a:solidFill>
              </a:rPr>
              <a:t>6 So the seven angels who had the seven trumpets prepared themselves to sound. </a:t>
            </a:r>
            <a:endParaRPr lang="en-US" sz="2800" dirty="0">
              <a:solidFill>
                <a:schemeClr val="bg1"/>
              </a:solidFill>
            </a:endParaRPr>
          </a:p>
          <a:p>
            <a:pPr marL="0" indent="0">
              <a:buNone/>
            </a:pPr>
            <a:r>
              <a:rPr lang="en-US" sz="2800" b="1" i="1" dirty="0">
                <a:solidFill>
                  <a:schemeClr val="bg1"/>
                </a:solidFill>
              </a:rPr>
              <a:t>7 The first angel sounded: And hail and fire followed, mingled with blood, and they were thrown to the earth. And a third of the trees were burned up, and all green grass was burned up. </a:t>
            </a:r>
            <a:endParaRPr lang="en-US" sz="2800" dirty="0">
              <a:solidFill>
                <a:schemeClr val="bg1"/>
              </a:solidFill>
            </a:endParaRPr>
          </a:p>
          <a:p>
            <a:pPr marL="0" indent="0">
              <a:buNone/>
            </a:pPr>
            <a:r>
              <a:rPr lang="en-US" sz="2800" b="1" i="1" dirty="0">
                <a:solidFill>
                  <a:schemeClr val="bg1"/>
                </a:solidFill>
              </a:rPr>
              <a:t>8 Then the second angel sounded: And something like a great mountain burning with fire was thrown into the sea, and a third of the sea became blood. 9 And a third of the living creatures in the sea died, and a third of the ships were destroyed. </a:t>
            </a:r>
            <a:endParaRPr lang="en-US" sz="2800" dirty="0">
              <a:solidFill>
                <a:schemeClr val="bg1"/>
              </a:solidFill>
            </a:endParaRPr>
          </a:p>
        </p:txBody>
      </p:sp>
    </p:spTree>
    <p:extLst>
      <p:ext uri="{BB962C8B-B14F-4D97-AF65-F5344CB8AC3E}">
        <p14:creationId xmlns:p14="http://schemas.microsoft.com/office/powerpoint/2010/main" val="1342356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610600" cy="4933950"/>
          </a:xfrm>
        </p:spPr>
        <p:txBody>
          <a:bodyPr>
            <a:normAutofit/>
          </a:bodyPr>
          <a:lstStyle/>
          <a:p>
            <a:pPr marL="0" indent="0">
              <a:buNone/>
            </a:pPr>
            <a:r>
              <a:rPr lang="en-US" sz="2800" b="1" i="1" dirty="0">
                <a:solidFill>
                  <a:schemeClr val="bg1"/>
                </a:solidFill>
              </a:rPr>
              <a:t>10 Then the third angel sounded: And a great star fell from heaven, burning like a torch, and it fell on a third of the rivers and on the springs of water. 11 The name of the star is Wormwood. A third of the waters became wormwood, and many men died from the water, because it was made bitter. </a:t>
            </a:r>
            <a:endParaRPr lang="en-US" sz="2800" dirty="0">
              <a:solidFill>
                <a:schemeClr val="bg1"/>
              </a:solidFill>
            </a:endParaRPr>
          </a:p>
          <a:p>
            <a:pPr marL="0" indent="0">
              <a:buNone/>
            </a:pPr>
            <a:r>
              <a:rPr lang="en-US" sz="2800" b="1" i="1" dirty="0">
                <a:solidFill>
                  <a:schemeClr val="bg1"/>
                </a:solidFill>
              </a:rPr>
              <a:t>12 Then the fourth angel sounded: And a third of the sun was struck, a third of the moon, and a third of the stars, so that a third of them were darkened. A third of the day did not shine, and likewise the night. </a:t>
            </a:r>
            <a:endParaRPr lang="en-US" sz="2800" dirty="0">
              <a:solidFill>
                <a:schemeClr val="bg1"/>
              </a:solidFill>
            </a:endParaRPr>
          </a:p>
        </p:txBody>
      </p:sp>
    </p:spTree>
    <p:extLst>
      <p:ext uri="{BB962C8B-B14F-4D97-AF65-F5344CB8AC3E}">
        <p14:creationId xmlns:p14="http://schemas.microsoft.com/office/powerpoint/2010/main" val="2814351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610600" cy="4933950"/>
          </a:xfrm>
        </p:spPr>
        <p:txBody>
          <a:bodyPr>
            <a:normAutofit/>
          </a:bodyPr>
          <a:lstStyle/>
          <a:p>
            <a:pPr marL="0" indent="0">
              <a:buNone/>
            </a:pPr>
            <a:r>
              <a:rPr lang="en-US" sz="2800" b="1" i="1" dirty="0">
                <a:solidFill>
                  <a:schemeClr val="bg1"/>
                </a:solidFill>
              </a:rPr>
              <a:t>13 And I looked, and I heard an angel flying through the midst of heaven, saying with a loud voice, “Woe, woe, woe to the inhabitants of the earth, because of the remaining blasts of the trumpet of the three angels who are about to sound!” </a:t>
            </a:r>
            <a:endParaRPr lang="en-US" sz="2800" dirty="0">
              <a:solidFill>
                <a:schemeClr val="bg1"/>
              </a:solidFill>
            </a:endParaRPr>
          </a:p>
        </p:txBody>
      </p:sp>
    </p:spTree>
    <p:extLst>
      <p:ext uri="{BB962C8B-B14F-4D97-AF65-F5344CB8AC3E}">
        <p14:creationId xmlns:p14="http://schemas.microsoft.com/office/powerpoint/2010/main" val="74132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9152963"/>
              </p:ext>
            </p:extLst>
          </p:nvPr>
        </p:nvGraphicFramePr>
        <p:xfrm>
          <a:off x="228600" y="361951"/>
          <a:ext cx="8686800" cy="4419600"/>
        </p:xfrm>
        <a:graphic>
          <a:graphicData uri="http://schemas.openxmlformats.org/drawingml/2006/table">
            <a:tbl>
              <a:tblPr firstRow="1" firstCol="1" bandRow="1">
                <a:tableStyleId>{5C22544A-7EE6-4342-B048-85BDC9FD1C3A}</a:tableStyleId>
              </a:tblPr>
              <a:tblGrid>
                <a:gridCol w="2533650"/>
                <a:gridCol w="6153150"/>
              </a:tblGrid>
              <a:tr h="868183">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pPr marL="0" marR="0">
                        <a:lnSpc>
                          <a:spcPct val="115000"/>
                        </a:lnSpc>
                        <a:spcBef>
                          <a:spcPts val="0"/>
                        </a:spcBef>
                        <a:spcAft>
                          <a:spcPts val="0"/>
                        </a:spcAft>
                      </a:pPr>
                      <a:r>
                        <a:rPr lang="en-US" sz="3200" dirty="0">
                          <a:solidFill>
                            <a:schemeClr val="bg1"/>
                          </a:solidFill>
                          <a:effectLst/>
                        </a:rPr>
                        <a:t>3. Observe the </a:t>
                      </a:r>
                      <a:r>
                        <a:rPr lang="en-US" sz="3200" u="none" dirty="0">
                          <a:solidFill>
                            <a:schemeClr val="bg1"/>
                          </a:solidFill>
                          <a:effectLst/>
                        </a:rPr>
                        <a:t>context</a:t>
                      </a:r>
                      <a:r>
                        <a:rPr lang="en-US" sz="3200" dirty="0">
                          <a:solidFill>
                            <a:schemeClr val="bg1"/>
                          </a:solidFill>
                          <a:effectLst/>
                        </a:rPr>
                        <a:t>.</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nSpc>
                          <a:spcPct val="115000"/>
                        </a:lnSpc>
                        <a:spcBef>
                          <a:spcPts val="0"/>
                        </a:spcBef>
                        <a:spcAft>
                          <a:spcPts val="0"/>
                        </a:spcAft>
                      </a:pPr>
                      <a:r>
                        <a:rPr lang="en-US" sz="3200" kern="1200" dirty="0" smtClean="0">
                          <a:solidFill>
                            <a:schemeClr val="bg1"/>
                          </a:solidFill>
                          <a:effectLst/>
                          <a:latin typeface="+mn-lt"/>
                          <a:ea typeface="+mn-ea"/>
                          <a:cs typeface="+mn-cs"/>
                        </a:rPr>
                        <a:t>After the half hour of silence, seven angels are going to blow their </a:t>
                      </a:r>
                      <a:r>
                        <a:rPr lang="en-US" sz="3200" b="1" u="sng" kern="1200" dirty="0" smtClean="0">
                          <a:solidFill>
                            <a:schemeClr val="tx1"/>
                          </a:solidFill>
                          <a:effectLst/>
                          <a:latin typeface="+mn-lt"/>
                          <a:ea typeface="+mn-ea"/>
                          <a:cs typeface="+mn-cs"/>
                        </a:rPr>
                        <a:t>trumpets</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unleashing even more severe judgments upon the earth.</a:t>
                      </a:r>
                      <a:endParaRPr lang="en-US" sz="32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539129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5602721"/>
              </p:ext>
            </p:extLst>
          </p:nvPr>
        </p:nvGraphicFramePr>
        <p:xfrm>
          <a:off x="228600" y="361951"/>
          <a:ext cx="8686800" cy="4419600"/>
        </p:xfrm>
        <a:graphic>
          <a:graphicData uri="http://schemas.openxmlformats.org/drawingml/2006/table">
            <a:tbl>
              <a:tblPr firstRow="1" firstCol="1" bandRow="1">
                <a:tableStyleId>{5C22544A-7EE6-4342-B048-85BDC9FD1C3A}</a:tableStyleId>
              </a:tblPr>
              <a:tblGrid>
                <a:gridCol w="2533650"/>
                <a:gridCol w="6153150"/>
              </a:tblGrid>
              <a:tr h="868183">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pPr marL="0" marR="0">
                        <a:lnSpc>
                          <a:spcPct val="115000"/>
                        </a:lnSpc>
                        <a:spcBef>
                          <a:spcPts val="0"/>
                        </a:spcBef>
                        <a:spcAft>
                          <a:spcPts val="0"/>
                        </a:spcAft>
                      </a:pPr>
                      <a:r>
                        <a:rPr lang="en-US" sz="3200" dirty="0">
                          <a:solidFill>
                            <a:schemeClr val="bg1"/>
                          </a:solidFill>
                          <a:effectLst/>
                        </a:rPr>
                        <a:t>3. Observe the </a:t>
                      </a:r>
                      <a:r>
                        <a:rPr lang="en-US" sz="3200" u="none" dirty="0">
                          <a:solidFill>
                            <a:schemeClr val="bg1"/>
                          </a:solidFill>
                          <a:effectLst/>
                        </a:rPr>
                        <a:t>context</a:t>
                      </a:r>
                      <a:r>
                        <a:rPr lang="en-US" sz="3200" dirty="0">
                          <a:solidFill>
                            <a:schemeClr val="bg1"/>
                          </a:solidFill>
                          <a:effectLst/>
                        </a:rPr>
                        <a:t>.</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nSpc>
                          <a:spcPct val="115000"/>
                        </a:lnSpc>
                        <a:spcBef>
                          <a:spcPts val="0"/>
                        </a:spcBef>
                        <a:spcAft>
                          <a:spcPts val="0"/>
                        </a:spcAft>
                      </a:pPr>
                      <a:r>
                        <a:rPr lang="en-US" sz="3200" kern="1200" dirty="0" smtClean="0">
                          <a:solidFill>
                            <a:schemeClr val="bg1"/>
                          </a:solidFill>
                          <a:effectLst/>
                          <a:latin typeface="+mn-lt"/>
                          <a:ea typeface="+mn-ea"/>
                          <a:cs typeface="+mn-cs"/>
                        </a:rPr>
                        <a:t>After the half hour of silence, seven angels are going to blow their </a:t>
                      </a:r>
                      <a:r>
                        <a:rPr lang="en-US" sz="3200" b="1" u="sng" kern="1200" dirty="0" smtClean="0">
                          <a:solidFill>
                            <a:srgbClr val="FFFF99"/>
                          </a:solidFill>
                          <a:effectLst/>
                          <a:latin typeface="+mn-lt"/>
                          <a:ea typeface="+mn-ea"/>
                          <a:cs typeface="+mn-cs"/>
                        </a:rPr>
                        <a:t>trumpets</a:t>
                      </a:r>
                      <a:r>
                        <a:rPr lang="en-US" sz="3200" kern="1200" dirty="0" smtClean="0">
                          <a:solidFill>
                            <a:srgbClr val="FFFF99"/>
                          </a:solidFill>
                          <a:effectLst/>
                          <a:latin typeface="+mn-lt"/>
                          <a:ea typeface="+mn-ea"/>
                          <a:cs typeface="+mn-cs"/>
                        </a:rPr>
                        <a:t> </a:t>
                      </a:r>
                      <a:r>
                        <a:rPr lang="en-US" sz="3200" kern="1200" dirty="0" smtClean="0">
                          <a:solidFill>
                            <a:schemeClr val="bg1"/>
                          </a:solidFill>
                          <a:effectLst/>
                          <a:latin typeface="+mn-lt"/>
                          <a:ea typeface="+mn-ea"/>
                          <a:cs typeface="+mn-cs"/>
                        </a:rPr>
                        <a:t>unleashing even more severe judgments upon the earth.</a:t>
                      </a:r>
                      <a:endParaRPr lang="en-US" sz="32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1466244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341191"/>
              </p:ext>
            </p:extLst>
          </p:nvPr>
        </p:nvGraphicFramePr>
        <p:xfrm>
          <a:off x="228600" y="361951"/>
          <a:ext cx="8686800" cy="452627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5. “When the plain sense, makes sense, seek no other sense.”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kern="1200" dirty="0" smtClean="0">
                          <a:solidFill>
                            <a:schemeClr val="bg1"/>
                          </a:solidFill>
                          <a:effectLst/>
                          <a:latin typeface="+mn-lt"/>
                          <a:ea typeface="+mn-ea"/>
                          <a:cs typeface="+mn-cs"/>
                        </a:rPr>
                        <a:t>What precipitated the silence in heaven?</a:t>
                      </a:r>
                    </a:p>
                    <a:p>
                      <a:r>
                        <a:rPr lang="en-US" sz="2800" kern="1200" dirty="0" smtClean="0">
                          <a:solidFill>
                            <a:schemeClr val="bg1"/>
                          </a:solidFill>
                          <a:effectLst/>
                          <a:latin typeface="+mn-lt"/>
                          <a:ea typeface="+mn-ea"/>
                          <a:cs typeface="+mn-cs"/>
                        </a:rPr>
                        <a:t>     The </a:t>
                      </a:r>
                      <a:r>
                        <a:rPr lang="en-US" sz="2800" b="1" u="sng" kern="1200" dirty="0" smtClean="0">
                          <a:solidFill>
                            <a:schemeClr val="tx1"/>
                          </a:solidFill>
                          <a:effectLst/>
                          <a:latin typeface="+mn-lt"/>
                          <a:ea typeface="+mn-ea"/>
                          <a:cs typeface="+mn-cs"/>
                        </a:rPr>
                        <a:t>opening</a:t>
                      </a:r>
                      <a:r>
                        <a:rPr lang="en-US" sz="2800" kern="1200" dirty="0" smtClean="0">
                          <a:solidFill>
                            <a:schemeClr val="tx1"/>
                          </a:solidFill>
                          <a:effectLst/>
                          <a:latin typeface="+mn-lt"/>
                          <a:ea typeface="+mn-ea"/>
                          <a:cs typeface="+mn-cs"/>
                        </a:rPr>
                        <a:t> </a:t>
                      </a:r>
                      <a:r>
                        <a:rPr lang="en-US" sz="2800" kern="1200" dirty="0" smtClean="0">
                          <a:solidFill>
                            <a:schemeClr val="bg1"/>
                          </a:solidFill>
                          <a:effectLst/>
                          <a:latin typeface="+mn-lt"/>
                          <a:ea typeface="+mn-ea"/>
                          <a:cs typeface="+mn-cs"/>
                        </a:rPr>
                        <a:t>of the seventh seal.</a:t>
                      </a:r>
                    </a:p>
                    <a:p>
                      <a:r>
                        <a:rPr lang="en-US" sz="2800" kern="1200" dirty="0" smtClean="0">
                          <a:solidFill>
                            <a:schemeClr val="bg1"/>
                          </a:solidFill>
                          <a:effectLst/>
                          <a:latin typeface="+mn-lt"/>
                          <a:ea typeface="+mn-ea"/>
                          <a:cs typeface="+mn-cs"/>
                        </a:rPr>
                        <a:t>What would have happened when the seventh seal was opened?</a:t>
                      </a:r>
                    </a:p>
                    <a:p>
                      <a:r>
                        <a:rPr lang="en-US" sz="2800" kern="1200" dirty="0" smtClean="0">
                          <a:solidFill>
                            <a:schemeClr val="bg1"/>
                          </a:solidFill>
                          <a:effectLst/>
                          <a:latin typeface="+mn-lt"/>
                          <a:ea typeface="+mn-ea"/>
                          <a:cs typeface="+mn-cs"/>
                        </a:rPr>
                        <a:t>     The scroll would have </a:t>
                      </a:r>
                      <a:r>
                        <a:rPr lang="en-US" sz="2800" b="1" u="sng" kern="1200" dirty="0" smtClean="0">
                          <a:solidFill>
                            <a:schemeClr val="tx1"/>
                          </a:solidFill>
                          <a:effectLst/>
                          <a:latin typeface="+mn-lt"/>
                          <a:ea typeface="+mn-ea"/>
                          <a:cs typeface="+mn-cs"/>
                        </a:rPr>
                        <a:t>unrolled</a:t>
                      </a:r>
                      <a:r>
                        <a:rPr lang="en-US" sz="2800" kern="1200" dirty="0" smtClean="0">
                          <a:solidFill>
                            <a:schemeClr val="bg1"/>
                          </a:solidFill>
                          <a:effectLst/>
                          <a:latin typeface="+mn-lt"/>
                          <a:ea typeface="+mn-ea"/>
                          <a:cs typeface="+mn-cs"/>
                        </a:rPr>
                        <a:t>.</a:t>
                      </a:r>
                    </a:p>
                    <a:p>
                      <a:r>
                        <a:rPr lang="en-US" sz="2800" kern="1200" dirty="0" smtClean="0">
                          <a:solidFill>
                            <a:schemeClr val="bg1"/>
                          </a:solidFill>
                          <a:effectLst/>
                          <a:latin typeface="+mn-lt"/>
                          <a:ea typeface="+mn-ea"/>
                          <a:cs typeface="+mn-cs"/>
                        </a:rPr>
                        <a:t>What is written in the scroll called the Scroll of Destiny?</a:t>
                      </a:r>
                    </a:p>
                    <a:p>
                      <a:pPr marL="393700" indent="-393700"/>
                      <a:r>
                        <a:rPr lang="en-US" sz="2800" kern="1200" dirty="0" smtClean="0">
                          <a:solidFill>
                            <a:schemeClr val="bg1"/>
                          </a:solidFill>
                          <a:effectLst/>
                          <a:latin typeface="+mn-lt"/>
                          <a:ea typeface="+mn-ea"/>
                          <a:cs typeface="+mn-cs"/>
                        </a:rPr>
                        <a:t>     The things that will take place </a:t>
                      </a:r>
                      <a:r>
                        <a:rPr lang="en-US" sz="2800" b="1" u="sng" kern="1200" dirty="0" smtClean="0">
                          <a:solidFill>
                            <a:schemeClr val="tx1"/>
                          </a:solidFill>
                          <a:effectLst/>
                          <a:latin typeface="+mn-lt"/>
                          <a:ea typeface="+mn-ea"/>
                          <a:cs typeface="+mn-cs"/>
                        </a:rPr>
                        <a:t>after</a:t>
                      </a:r>
                      <a:r>
                        <a:rPr lang="en-US" sz="2800" kern="1200" dirty="0" smtClean="0">
                          <a:solidFill>
                            <a:schemeClr val="bg1"/>
                          </a:solidFill>
                          <a:effectLst/>
                          <a:latin typeface="+mn-lt"/>
                          <a:ea typeface="+mn-ea"/>
                          <a:cs typeface="+mn-cs"/>
                        </a:rPr>
                        <a:t>  this – the </a:t>
                      </a:r>
                      <a:r>
                        <a:rPr lang="en-US" sz="2800" b="1" u="sng" kern="1200" dirty="0" smtClean="0">
                          <a:solidFill>
                            <a:schemeClr val="tx1"/>
                          </a:solidFill>
                          <a:effectLst/>
                          <a:latin typeface="+mn-lt"/>
                          <a:ea typeface="+mn-ea"/>
                          <a:cs typeface="+mn-cs"/>
                        </a:rPr>
                        <a:t>future</a:t>
                      </a:r>
                      <a:r>
                        <a:rPr lang="en-US" sz="2800" kern="1200" dirty="0" smtClean="0">
                          <a:solidFill>
                            <a:schemeClr val="bg1"/>
                          </a:solidFill>
                          <a:effectLst/>
                          <a:latin typeface="+mn-lt"/>
                          <a:ea typeface="+mn-ea"/>
                          <a:cs typeface="+mn-cs"/>
                        </a:rPr>
                        <a:t>.</a:t>
                      </a:r>
                      <a:endParaRPr lang="en-US" sz="28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50748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7072624"/>
              </p:ext>
            </p:extLst>
          </p:nvPr>
        </p:nvGraphicFramePr>
        <p:xfrm>
          <a:off x="228600" y="361951"/>
          <a:ext cx="8686800" cy="452627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5. “When the plain sense, makes sense, seek no other sense.”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kern="1200" dirty="0" smtClean="0">
                          <a:solidFill>
                            <a:schemeClr val="bg1"/>
                          </a:solidFill>
                          <a:effectLst/>
                          <a:latin typeface="+mn-lt"/>
                          <a:ea typeface="+mn-ea"/>
                          <a:cs typeface="+mn-cs"/>
                        </a:rPr>
                        <a:t>What precipitated the silence in heaven?</a:t>
                      </a:r>
                    </a:p>
                    <a:p>
                      <a:r>
                        <a:rPr lang="en-US" sz="2800" kern="1200" dirty="0" smtClean="0">
                          <a:solidFill>
                            <a:schemeClr val="bg1"/>
                          </a:solidFill>
                          <a:effectLst/>
                          <a:latin typeface="+mn-lt"/>
                          <a:ea typeface="+mn-ea"/>
                          <a:cs typeface="+mn-cs"/>
                        </a:rPr>
                        <a:t>     The </a:t>
                      </a:r>
                      <a:r>
                        <a:rPr lang="en-US" sz="2800" b="1" u="sng" kern="1200" dirty="0" smtClean="0">
                          <a:solidFill>
                            <a:srgbClr val="FFFF99"/>
                          </a:solidFill>
                          <a:effectLst/>
                          <a:latin typeface="+mn-lt"/>
                          <a:ea typeface="+mn-ea"/>
                          <a:cs typeface="+mn-cs"/>
                        </a:rPr>
                        <a:t>opening</a:t>
                      </a:r>
                      <a:r>
                        <a:rPr lang="en-US" sz="2800" kern="1200" dirty="0" smtClean="0">
                          <a:solidFill>
                            <a:srgbClr val="FFFF99"/>
                          </a:solidFill>
                          <a:effectLst/>
                          <a:latin typeface="+mn-lt"/>
                          <a:ea typeface="+mn-ea"/>
                          <a:cs typeface="+mn-cs"/>
                        </a:rPr>
                        <a:t> </a:t>
                      </a:r>
                      <a:r>
                        <a:rPr lang="en-US" sz="2800" kern="1200" dirty="0" smtClean="0">
                          <a:solidFill>
                            <a:schemeClr val="bg1"/>
                          </a:solidFill>
                          <a:effectLst/>
                          <a:latin typeface="+mn-lt"/>
                          <a:ea typeface="+mn-ea"/>
                          <a:cs typeface="+mn-cs"/>
                        </a:rPr>
                        <a:t>of the seventh seal.</a:t>
                      </a:r>
                    </a:p>
                    <a:p>
                      <a:r>
                        <a:rPr lang="en-US" sz="2800" kern="1200" dirty="0" smtClean="0">
                          <a:solidFill>
                            <a:schemeClr val="bg1"/>
                          </a:solidFill>
                          <a:effectLst/>
                          <a:latin typeface="+mn-lt"/>
                          <a:ea typeface="+mn-ea"/>
                          <a:cs typeface="+mn-cs"/>
                        </a:rPr>
                        <a:t>What would have happened when the seventh seal was opened?</a:t>
                      </a:r>
                    </a:p>
                    <a:p>
                      <a:r>
                        <a:rPr lang="en-US" sz="2800" kern="1200" dirty="0" smtClean="0">
                          <a:solidFill>
                            <a:schemeClr val="bg1"/>
                          </a:solidFill>
                          <a:effectLst/>
                          <a:latin typeface="+mn-lt"/>
                          <a:ea typeface="+mn-ea"/>
                          <a:cs typeface="+mn-cs"/>
                        </a:rPr>
                        <a:t>     The scroll would have </a:t>
                      </a:r>
                      <a:r>
                        <a:rPr lang="en-US" sz="2800" b="1" u="sng" kern="1200" dirty="0" smtClean="0">
                          <a:solidFill>
                            <a:schemeClr val="tx1"/>
                          </a:solidFill>
                          <a:effectLst/>
                          <a:latin typeface="+mn-lt"/>
                          <a:ea typeface="+mn-ea"/>
                          <a:cs typeface="+mn-cs"/>
                        </a:rPr>
                        <a:t>unrolled</a:t>
                      </a:r>
                      <a:r>
                        <a:rPr lang="en-US" sz="2800" kern="1200" dirty="0" smtClean="0">
                          <a:solidFill>
                            <a:schemeClr val="bg1"/>
                          </a:solidFill>
                          <a:effectLst/>
                          <a:latin typeface="+mn-lt"/>
                          <a:ea typeface="+mn-ea"/>
                          <a:cs typeface="+mn-cs"/>
                        </a:rPr>
                        <a:t>.</a:t>
                      </a:r>
                    </a:p>
                    <a:p>
                      <a:r>
                        <a:rPr lang="en-US" sz="2800" kern="1200" dirty="0" smtClean="0">
                          <a:solidFill>
                            <a:schemeClr val="bg1"/>
                          </a:solidFill>
                          <a:effectLst/>
                          <a:latin typeface="+mn-lt"/>
                          <a:ea typeface="+mn-ea"/>
                          <a:cs typeface="+mn-cs"/>
                        </a:rPr>
                        <a:t>What is written in the scroll called the Scroll of Destiny?</a:t>
                      </a:r>
                    </a:p>
                    <a:p>
                      <a:pPr marL="393700" indent="-393700"/>
                      <a:r>
                        <a:rPr lang="en-US" sz="2800" kern="1200" dirty="0" smtClean="0">
                          <a:solidFill>
                            <a:schemeClr val="bg1"/>
                          </a:solidFill>
                          <a:effectLst/>
                          <a:latin typeface="+mn-lt"/>
                          <a:ea typeface="+mn-ea"/>
                          <a:cs typeface="+mn-cs"/>
                        </a:rPr>
                        <a:t>     The things that will take place </a:t>
                      </a:r>
                      <a:r>
                        <a:rPr lang="en-US" sz="2800" b="1" u="sng" kern="1200" dirty="0" smtClean="0">
                          <a:solidFill>
                            <a:schemeClr val="tx1"/>
                          </a:solidFill>
                          <a:effectLst/>
                          <a:latin typeface="+mn-lt"/>
                          <a:ea typeface="+mn-ea"/>
                          <a:cs typeface="+mn-cs"/>
                        </a:rPr>
                        <a:t>after</a:t>
                      </a:r>
                      <a:r>
                        <a:rPr lang="en-US" sz="2800" kern="1200" dirty="0" smtClean="0">
                          <a:solidFill>
                            <a:schemeClr val="bg1"/>
                          </a:solidFill>
                          <a:effectLst/>
                          <a:latin typeface="+mn-lt"/>
                          <a:ea typeface="+mn-ea"/>
                          <a:cs typeface="+mn-cs"/>
                        </a:rPr>
                        <a:t>  this – the </a:t>
                      </a:r>
                      <a:r>
                        <a:rPr lang="en-US" sz="2800" b="1" u="sng" kern="1200" dirty="0" smtClean="0">
                          <a:solidFill>
                            <a:schemeClr val="tx1"/>
                          </a:solidFill>
                          <a:effectLst/>
                          <a:latin typeface="+mn-lt"/>
                          <a:ea typeface="+mn-ea"/>
                          <a:cs typeface="+mn-cs"/>
                        </a:rPr>
                        <a:t>future</a:t>
                      </a:r>
                      <a:r>
                        <a:rPr lang="en-US" sz="2800" kern="1200" dirty="0" smtClean="0">
                          <a:solidFill>
                            <a:schemeClr val="bg1"/>
                          </a:solidFill>
                          <a:effectLst/>
                          <a:latin typeface="+mn-lt"/>
                          <a:ea typeface="+mn-ea"/>
                          <a:cs typeface="+mn-cs"/>
                        </a:rPr>
                        <a:t>.</a:t>
                      </a:r>
                      <a:endParaRPr lang="en-US" sz="28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1547731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 the presence of the Four Living Creatures, forever crying “Holy, Holy, Holy,” before the Twenty-four </a:t>
            </a:r>
            <a:r>
              <a:rPr lang="en-US" b="1" u="sng" dirty="0"/>
              <a:t>Elders</a:t>
            </a:r>
            <a:r>
              <a:rPr lang="en-US" dirty="0"/>
              <a:t> </a:t>
            </a:r>
            <a:r>
              <a:rPr lang="en-US" dirty="0">
                <a:solidFill>
                  <a:schemeClr val="bg1"/>
                </a:solidFill>
              </a:rPr>
              <a:t>to fall on their faces and give worship to the Lamb, and before all the holy angels of heaven who joined in the worship of all creation, the Exalted Christ began to break the seven seals upon the scroll one by one.</a:t>
            </a:r>
            <a:endParaRPr lang="en-US" dirty="0">
              <a:solidFill>
                <a:schemeClr val="bg1"/>
              </a:solidFill>
            </a:endParaRPr>
          </a:p>
        </p:txBody>
      </p:sp>
    </p:spTree>
    <p:extLst>
      <p:ext uri="{BB962C8B-B14F-4D97-AF65-F5344CB8AC3E}">
        <p14:creationId xmlns:p14="http://schemas.microsoft.com/office/powerpoint/2010/main" val="3977370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8937802"/>
              </p:ext>
            </p:extLst>
          </p:nvPr>
        </p:nvGraphicFramePr>
        <p:xfrm>
          <a:off x="228600" y="361951"/>
          <a:ext cx="8686800" cy="452627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5. “When the plain sense, makes sense, seek no other sense.”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kern="1200" dirty="0" smtClean="0">
                          <a:solidFill>
                            <a:schemeClr val="bg1"/>
                          </a:solidFill>
                          <a:effectLst/>
                          <a:latin typeface="+mn-lt"/>
                          <a:ea typeface="+mn-ea"/>
                          <a:cs typeface="+mn-cs"/>
                        </a:rPr>
                        <a:t>What precipitated the silence in heaven?</a:t>
                      </a:r>
                    </a:p>
                    <a:p>
                      <a:r>
                        <a:rPr lang="en-US" sz="2800" kern="1200" dirty="0" smtClean="0">
                          <a:solidFill>
                            <a:schemeClr val="bg1"/>
                          </a:solidFill>
                          <a:effectLst/>
                          <a:latin typeface="+mn-lt"/>
                          <a:ea typeface="+mn-ea"/>
                          <a:cs typeface="+mn-cs"/>
                        </a:rPr>
                        <a:t>     The </a:t>
                      </a:r>
                      <a:r>
                        <a:rPr lang="en-US" sz="2800" b="1" u="sng" kern="1200" dirty="0" smtClean="0">
                          <a:solidFill>
                            <a:srgbClr val="FFFF99"/>
                          </a:solidFill>
                          <a:effectLst/>
                          <a:latin typeface="+mn-lt"/>
                          <a:ea typeface="+mn-ea"/>
                          <a:cs typeface="+mn-cs"/>
                        </a:rPr>
                        <a:t>opening</a:t>
                      </a:r>
                      <a:r>
                        <a:rPr lang="en-US" sz="2800" kern="1200" dirty="0" smtClean="0">
                          <a:solidFill>
                            <a:srgbClr val="FFFF99"/>
                          </a:solidFill>
                          <a:effectLst/>
                          <a:latin typeface="+mn-lt"/>
                          <a:ea typeface="+mn-ea"/>
                          <a:cs typeface="+mn-cs"/>
                        </a:rPr>
                        <a:t> </a:t>
                      </a:r>
                      <a:r>
                        <a:rPr lang="en-US" sz="2800" kern="1200" dirty="0" smtClean="0">
                          <a:solidFill>
                            <a:schemeClr val="bg1"/>
                          </a:solidFill>
                          <a:effectLst/>
                          <a:latin typeface="+mn-lt"/>
                          <a:ea typeface="+mn-ea"/>
                          <a:cs typeface="+mn-cs"/>
                        </a:rPr>
                        <a:t>of the seventh seal.</a:t>
                      </a:r>
                    </a:p>
                    <a:p>
                      <a:r>
                        <a:rPr lang="en-US" sz="2800" kern="1200" dirty="0" smtClean="0">
                          <a:solidFill>
                            <a:schemeClr val="bg1"/>
                          </a:solidFill>
                          <a:effectLst/>
                          <a:latin typeface="+mn-lt"/>
                          <a:ea typeface="+mn-ea"/>
                          <a:cs typeface="+mn-cs"/>
                        </a:rPr>
                        <a:t>What would have happened when the seventh seal was opened?</a:t>
                      </a:r>
                    </a:p>
                    <a:p>
                      <a:r>
                        <a:rPr lang="en-US" sz="2800" kern="1200" dirty="0" smtClean="0">
                          <a:solidFill>
                            <a:schemeClr val="bg1"/>
                          </a:solidFill>
                          <a:effectLst/>
                          <a:latin typeface="+mn-lt"/>
                          <a:ea typeface="+mn-ea"/>
                          <a:cs typeface="+mn-cs"/>
                        </a:rPr>
                        <a:t>     The scroll would have </a:t>
                      </a:r>
                      <a:r>
                        <a:rPr lang="en-US" sz="2800" b="1" u="sng" kern="1200" dirty="0" smtClean="0">
                          <a:solidFill>
                            <a:srgbClr val="FFFF99"/>
                          </a:solidFill>
                          <a:effectLst/>
                          <a:latin typeface="+mn-lt"/>
                          <a:ea typeface="+mn-ea"/>
                          <a:cs typeface="+mn-cs"/>
                        </a:rPr>
                        <a:t>unrolled</a:t>
                      </a:r>
                      <a:r>
                        <a:rPr lang="en-US" sz="2800" kern="1200" dirty="0" smtClean="0">
                          <a:solidFill>
                            <a:schemeClr val="bg1"/>
                          </a:solidFill>
                          <a:effectLst/>
                          <a:latin typeface="+mn-lt"/>
                          <a:ea typeface="+mn-ea"/>
                          <a:cs typeface="+mn-cs"/>
                        </a:rPr>
                        <a:t>.</a:t>
                      </a:r>
                    </a:p>
                    <a:p>
                      <a:r>
                        <a:rPr lang="en-US" sz="2800" kern="1200" dirty="0" smtClean="0">
                          <a:solidFill>
                            <a:schemeClr val="bg1"/>
                          </a:solidFill>
                          <a:effectLst/>
                          <a:latin typeface="+mn-lt"/>
                          <a:ea typeface="+mn-ea"/>
                          <a:cs typeface="+mn-cs"/>
                        </a:rPr>
                        <a:t>What is written in the scroll called the Scroll of Destiny?</a:t>
                      </a:r>
                    </a:p>
                    <a:p>
                      <a:pPr marL="393700" indent="-393700"/>
                      <a:r>
                        <a:rPr lang="en-US" sz="2800" kern="1200" dirty="0" smtClean="0">
                          <a:solidFill>
                            <a:schemeClr val="bg1"/>
                          </a:solidFill>
                          <a:effectLst/>
                          <a:latin typeface="+mn-lt"/>
                          <a:ea typeface="+mn-ea"/>
                          <a:cs typeface="+mn-cs"/>
                        </a:rPr>
                        <a:t>     The things that will take place </a:t>
                      </a:r>
                      <a:r>
                        <a:rPr lang="en-US" sz="2800" b="1" u="sng" kern="1200" dirty="0" smtClean="0">
                          <a:solidFill>
                            <a:schemeClr val="tx1"/>
                          </a:solidFill>
                          <a:effectLst/>
                          <a:latin typeface="+mn-lt"/>
                          <a:ea typeface="+mn-ea"/>
                          <a:cs typeface="+mn-cs"/>
                        </a:rPr>
                        <a:t>after</a:t>
                      </a:r>
                      <a:r>
                        <a:rPr lang="en-US" sz="2800" kern="1200" dirty="0" smtClean="0">
                          <a:solidFill>
                            <a:schemeClr val="bg1"/>
                          </a:solidFill>
                          <a:effectLst/>
                          <a:latin typeface="+mn-lt"/>
                          <a:ea typeface="+mn-ea"/>
                          <a:cs typeface="+mn-cs"/>
                        </a:rPr>
                        <a:t>  this – the </a:t>
                      </a:r>
                      <a:r>
                        <a:rPr lang="en-US" sz="2800" b="1" u="sng" kern="1200" dirty="0" smtClean="0">
                          <a:solidFill>
                            <a:schemeClr val="tx1"/>
                          </a:solidFill>
                          <a:effectLst/>
                          <a:latin typeface="+mn-lt"/>
                          <a:ea typeface="+mn-ea"/>
                          <a:cs typeface="+mn-cs"/>
                        </a:rPr>
                        <a:t>future</a:t>
                      </a:r>
                      <a:r>
                        <a:rPr lang="en-US" sz="2800" kern="1200" dirty="0" smtClean="0">
                          <a:solidFill>
                            <a:schemeClr val="bg1"/>
                          </a:solidFill>
                          <a:effectLst/>
                          <a:latin typeface="+mn-lt"/>
                          <a:ea typeface="+mn-ea"/>
                          <a:cs typeface="+mn-cs"/>
                        </a:rPr>
                        <a:t>.</a:t>
                      </a:r>
                      <a:endParaRPr lang="en-US" sz="28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885751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1846993"/>
              </p:ext>
            </p:extLst>
          </p:nvPr>
        </p:nvGraphicFramePr>
        <p:xfrm>
          <a:off x="228600" y="361951"/>
          <a:ext cx="8686800" cy="452627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5. “When the plain sense, makes sense, seek no other sense.”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kern="1200" dirty="0" smtClean="0">
                          <a:solidFill>
                            <a:schemeClr val="bg1"/>
                          </a:solidFill>
                          <a:effectLst/>
                          <a:latin typeface="+mn-lt"/>
                          <a:ea typeface="+mn-ea"/>
                          <a:cs typeface="+mn-cs"/>
                        </a:rPr>
                        <a:t>What precipitated the silence in heaven?</a:t>
                      </a:r>
                    </a:p>
                    <a:p>
                      <a:r>
                        <a:rPr lang="en-US" sz="2800" kern="1200" dirty="0" smtClean="0">
                          <a:solidFill>
                            <a:schemeClr val="bg1"/>
                          </a:solidFill>
                          <a:effectLst/>
                          <a:latin typeface="+mn-lt"/>
                          <a:ea typeface="+mn-ea"/>
                          <a:cs typeface="+mn-cs"/>
                        </a:rPr>
                        <a:t>     The </a:t>
                      </a:r>
                      <a:r>
                        <a:rPr lang="en-US" sz="2800" b="1" u="sng" kern="1200" dirty="0" smtClean="0">
                          <a:solidFill>
                            <a:srgbClr val="FFFF99"/>
                          </a:solidFill>
                          <a:effectLst/>
                          <a:latin typeface="+mn-lt"/>
                          <a:ea typeface="+mn-ea"/>
                          <a:cs typeface="+mn-cs"/>
                        </a:rPr>
                        <a:t>opening</a:t>
                      </a:r>
                      <a:r>
                        <a:rPr lang="en-US" sz="2800" kern="1200" dirty="0" smtClean="0">
                          <a:solidFill>
                            <a:srgbClr val="FFFF99"/>
                          </a:solidFill>
                          <a:effectLst/>
                          <a:latin typeface="+mn-lt"/>
                          <a:ea typeface="+mn-ea"/>
                          <a:cs typeface="+mn-cs"/>
                        </a:rPr>
                        <a:t> </a:t>
                      </a:r>
                      <a:r>
                        <a:rPr lang="en-US" sz="2800" kern="1200" dirty="0" smtClean="0">
                          <a:solidFill>
                            <a:schemeClr val="bg1"/>
                          </a:solidFill>
                          <a:effectLst/>
                          <a:latin typeface="+mn-lt"/>
                          <a:ea typeface="+mn-ea"/>
                          <a:cs typeface="+mn-cs"/>
                        </a:rPr>
                        <a:t>of the seventh seal.</a:t>
                      </a:r>
                    </a:p>
                    <a:p>
                      <a:r>
                        <a:rPr lang="en-US" sz="2800" kern="1200" dirty="0" smtClean="0">
                          <a:solidFill>
                            <a:schemeClr val="bg1"/>
                          </a:solidFill>
                          <a:effectLst/>
                          <a:latin typeface="+mn-lt"/>
                          <a:ea typeface="+mn-ea"/>
                          <a:cs typeface="+mn-cs"/>
                        </a:rPr>
                        <a:t>What would have happened when the seventh seal was opened?</a:t>
                      </a:r>
                    </a:p>
                    <a:p>
                      <a:r>
                        <a:rPr lang="en-US" sz="2800" kern="1200" dirty="0" smtClean="0">
                          <a:solidFill>
                            <a:schemeClr val="bg1"/>
                          </a:solidFill>
                          <a:effectLst/>
                          <a:latin typeface="+mn-lt"/>
                          <a:ea typeface="+mn-ea"/>
                          <a:cs typeface="+mn-cs"/>
                        </a:rPr>
                        <a:t>     The scroll would have </a:t>
                      </a:r>
                      <a:r>
                        <a:rPr lang="en-US" sz="2800" b="1" u="sng" kern="1200" dirty="0" smtClean="0">
                          <a:solidFill>
                            <a:srgbClr val="FFFF99"/>
                          </a:solidFill>
                          <a:effectLst/>
                          <a:latin typeface="+mn-lt"/>
                          <a:ea typeface="+mn-ea"/>
                          <a:cs typeface="+mn-cs"/>
                        </a:rPr>
                        <a:t>unrolled</a:t>
                      </a:r>
                      <a:r>
                        <a:rPr lang="en-US" sz="2800" kern="1200" dirty="0" smtClean="0">
                          <a:solidFill>
                            <a:schemeClr val="bg1"/>
                          </a:solidFill>
                          <a:effectLst/>
                          <a:latin typeface="+mn-lt"/>
                          <a:ea typeface="+mn-ea"/>
                          <a:cs typeface="+mn-cs"/>
                        </a:rPr>
                        <a:t>.</a:t>
                      </a:r>
                    </a:p>
                    <a:p>
                      <a:r>
                        <a:rPr lang="en-US" sz="2800" kern="1200" dirty="0" smtClean="0">
                          <a:solidFill>
                            <a:schemeClr val="bg1"/>
                          </a:solidFill>
                          <a:effectLst/>
                          <a:latin typeface="+mn-lt"/>
                          <a:ea typeface="+mn-ea"/>
                          <a:cs typeface="+mn-cs"/>
                        </a:rPr>
                        <a:t>What is written in the scroll called the Scroll of Destiny?</a:t>
                      </a:r>
                    </a:p>
                    <a:p>
                      <a:pPr marL="393700" indent="-393700"/>
                      <a:r>
                        <a:rPr lang="en-US" sz="2800" kern="1200" dirty="0" smtClean="0">
                          <a:solidFill>
                            <a:schemeClr val="bg1"/>
                          </a:solidFill>
                          <a:effectLst/>
                          <a:latin typeface="+mn-lt"/>
                          <a:ea typeface="+mn-ea"/>
                          <a:cs typeface="+mn-cs"/>
                        </a:rPr>
                        <a:t>     The things that will take place </a:t>
                      </a:r>
                      <a:r>
                        <a:rPr lang="en-US" sz="2800" b="1" u="sng" kern="1200" dirty="0" smtClean="0">
                          <a:solidFill>
                            <a:srgbClr val="FFFF99"/>
                          </a:solidFill>
                          <a:effectLst/>
                          <a:latin typeface="+mn-lt"/>
                          <a:ea typeface="+mn-ea"/>
                          <a:cs typeface="+mn-cs"/>
                        </a:rPr>
                        <a:t>after</a:t>
                      </a:r>
                      <a:r>
                        <a:rPr lang="en-US" sz="2800" kern="1200" dirty="0" smtClean="0">
                          <a:solidFill>
                            <a:schemeClr val="bg1"/>
                          </a:solidFill>
                          <a:effectLst/>
                          <a:latin typeface="+mn-lt"/>
                          <a:ea typeface="+mn-ea"/>
                          <a:cs typeface="+mn-cs"/>
                        </a:rPr>
                        <a:t>  this – the </a:t>
                      </a:r>
                      <a:r>
                        <a:rPr lang="en-US" sz="2800" b="1" u="sng" kern="1200" dirty="0" smtClean="0">
                          <a:solidFill>
                            <a:schemeClr val="tx1"/>
                          </a:solidFill>
                          <a:effectLst/>
                          <a:latin typeface="+mn-lt"/>
                          <a:ea typeface="+mn-ea"/>
                          <a:cs typeface="+mn-cs"/>
                        </a:rPr>
                        <a:t>future</a:t>
                      </a:r>
                      <a:r>
                        <a:rPr lang="en-US" sz="2800" kern="1200" dirty="0" smtClean="0">
                          <a:solidFill>
                            <a:schemeClr val="bg1"/>
                          </a:solidFill>
                          <a:effectLst/>
                          <a:latin typeface="+mn-lt"/>
                          <a:ea typeface="+mn-ea"/>
                          <a:cs typeface="+mn-cs"/>
                        </a:rPr>
                        <a:t>.</a:t>
                      </a:r>
                      <a:endParaRPr lang="en-US" sz="28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2888305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4216445"/>
              </p:ext>
            </p:extLst>
          </p:nvPr>
        </p:nvGraphicFramePr>
        <p:xfrm>
          <a:off x="228600" y="361951"/>
          <a:ext cx="8686800" cy="452627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5. “When the plain sense, makes sense, seek no other sense.”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kern="1200" dirty="0" smtClean="0">
                          <a:solidFill>
                            <a:schemeClr val="bg1"/>
                          </a:solidFill>
                          <a:effectLst/>
                          <a:latin typeface="+mn-lt"/>
                          <a:ea typeface="+mn-ea"/>
                          <a:cs typeface="+mn-cs"/>
                        </a:rPr>
                        <a:t>What precipitated the silence in heaven?</a:t>
                      </a:r>
                    </a:p>
                    <a:p>
                      <a:r>
                        <a:rPr lang="en-US" sz="2800" kern="1200" dirty="0" smtClean="0">
                          <a:solidFill>
                            <a:schemeClr val="bg1"/>
                          </a:solidFill>
                          <a:effectLst/>
                          <a:latin typeface="+mn-lt"/>
                          <a:ea typeface="+mn-ea"/>
                          <a:cs typeface="+mn-cs"/>
                        </a:rPr>
                        <a:t>     The </a:t>
                      </a:r>
                      <a:r>
                        <a:rPr lang="en-US" sz="2800" b="1" u="sng" kern="1200" dirty="0" smtClean="0">
                          <a:solidFill>
                            <a:srgbClr val="FFFF99"/>
                          </a:solidFill>
                          <a:effectLst/>
                          <a:latin typeface="+mn-lt"/>
                          <a:ea typeface="+mn-ea"/>
                          <a:cs typeface="+mn-cs"/>
                        </a:rPr>
                        <a:t>opening</a:t>
                      </a:r>
                      <a:r>
                        <a:rPr lang="en-US" sz="2800" kern="1200" dirty="0" smtClean="0">
                          <a:solidFill>
                            <a:srgbClr val="FFFF99"/>
                          </a:solidFill>
                          <a:effectLst/>
                          <a:latin typeface="+mn-lt"/>
                          <a:ea typeface="+mn-ea"/>
                          <a:cs typeface="+mn-cs"/>
                        </a:rPr>
                        <a:t> </a:t>
                      </a:r>
                      <a:r>
                        <a:rPr lang="en-US" sz="2800" kern="1200" dirty="0" smtClean="0">
                          <a:solidFill>
                            <a:schemeClr val="bg1"/>
                          </a:solidFill>
                          <a:effectLst/>
                          <a:latin typeface="+mn-lt"/>
                          <a:ea typeface="+mn-ea"/>
                          <a:cs typeface="+mn-cs"/>
                        </a:rPr>
                        <a:t>of the seventh seal.</a:t>
                      </a:r>
                    </a:p>
                    <a:p>
                      <a:r>
                        <a:rPr lang="en-US" sz="2800" kern="1200" dirty="0" smtClean="0">
                          <a:solidFill>
                            <a:schemeClr val="bg1"/>
                          </a:solidFill>
                          <a:effectLst/>
                          <a:latin typeface="+mn-lt"/>
                          <a:ea typeface="+mn-ea"/>
                          <a:cs typeface="+mn-cs"/>
                        </a:rPr>
                        <a:t>What would have happened when the seventh seal was opened?</a:t>
                      </a:r>
                    </a:p>
                    <a:p>
                      <a:r>
                        <a:rPr lang="en-US" sz="2800" kern="1200" dirty="0" smtClean="0">
                          <a:solidFill>
                            <a:schemeClr val="bg1"/>
                          </a:solidFill>
                          <a:effectLst/>
                          <a:latin typeface="+mn-lt"/>
                          <a:ea typeface="+mn-ea"/>
                          <a:cs typeface="+mn-cs"/>
                        </a:rPr>
                        <a:t>     The scroll would have </a:t>
                      </a:r>
                      <a:r>
                        <a:rPr lang="en-US" sz="2800" b="1" u="sng" kern="1200" dirty="0" smtClean="0">
                          <a:solidFill>
                            <a:srgbClr val="FFFF99"/>
                          </a:solidFill>
                          <a:effectLst/>
                          <a:latin typeface="+mn-lt"/>
                          <a:ea typeface="+mn-ea"/>
                          <a:cs typeface="+mn-cs"/>
                        </a:rPr>
                        <a:t>unrolled</a:t>
                      </a:r>
                      <a:r>
                        <a:rPr lang="en-US" sz="2800" kern="1200" dirty="0" smtClean="0">
                          <a:solidFill>
                            <a:schemeClr val="bg1"/>
                          </a:solidFill>
                          <a:effectLst/>
                          <a:latin typeface="+mn-lt"/>
                          <a:ea typeface="+mn-ea"/>
                          <a:cs typeface="+mn-cs"/>
                        </a:rPr>
                        <a:t>.</a:t>
                      </a:r>
                    </a:p>
                    <a:p>
                      <a:r>
                        <a:rPr lang="en-US" sz="2800" kern="1200" dirty="0" smtClean="0">
                          <a:solidFill>
                            <a:schemeClr val="bg1"/>
                          </a:solidFill>
                          <a:effectLst/>
                          <a:latin typeface="+mn-lt"/>
                          <a:ea typeface="+mn-ea"/>
                          <a:cs typeface="+mn-cs"/>
                        </a:rPr>
                        <a:t>What is written in the scroll called the Scroll of Destiny?</a:t>
                      </a:r>
                    </a:p>
                    <a:p>
                      <a:pPr marL="393700" indent="-393700"/>
                      <a:r>
                        <a:rPr lang="en-US" sz="2800" kern="1200" dirty="0" smtClean="0">
                          <a:solidFill>
                            <a:schemeClr val="bg1"/>
                          </a:solidFill>
                          <a:effectLst/>
                          <a:latin typeface="+mn-lt"/>
                          <a:ea typeface="+mn-ea"/>
                          <a:cs typeface="+mn-cs"/>
                        </a:rPr>
                        <a:t>     The things that will take place </a:t>
                      </a:r>
                      <a:r>
                        <a:rPr lang="en-US" sz="2800" b="1" u="sng" kern="1200" dirty="0" smtClean="0">
                          <a:solidFill>
                            <a:srgbClr val="FFFF99"/>
                          </a:solidFill>
                          <a:effectLst/>
                          <a:latin typeface="+mn-lt"/>
                          <a:ea typeface="+mn-ea"/>
                          <a:cs typeface="+mn-cs"/>
                        </a:rPr>
                        <a:t>after</a:t>
                      </a:r>
                      <a:r>
                        <a:rPr lang="en-US" sz="2800" kern="1200" dirty="0" smtClean="0">
                          <a:solidFill>
                            <a:schemeClr val="bg1"/>
                          </a:solidFill>
                          <a:effectLst/>
                          <a:latin typeface="+mn-lt"/>
                          <a:ea typeface="+mn-ea"/>
                          <a:cs typeface="+mn-cs"/>
                        </a:rPr>
                        <a:t>  this – the </a:t>
                      </a:r>
                      <a:r>
                        <a:rPr lang="en-US" sz="2800" b="1" u="sng" kern="1200" dirty="0" smtClean="0">
                          <a:solidFill>
                            <a:srgbClr val="FFFF99"/>
                          </a:solidFill>
                          <a:effectLst/>
                          <a:latin typeface="+mn-lt"/>
                          <a:ea typeface="+mn-ea"/>
                          <a:cs typeface="+mn-cs"/>
                        </a:rPr>
                        <a:t>future</a:t>
                      </a:r>
                      <a:r>
                        <a:rPr lang="en-US" sz="2800" kern="1200" dirty="0" smtClean="0">
                          <a:solidFill>
                            <a:schemeClr val="bg1"/>
                          </a:solidFill>
                          <a:effectLst/>
                          <a:latin typeface="+mn-lt"/>
                          <a:ea typeface="+mn-ea"/>
                          <a:cs typeface="+mn-cs"/>
                        </a:rPr>
                        <a:t>.</a:t>
                      </a:r>
                      <a:endParaRPr lang="en-US" sz="2800" dirty="0">
                        <a:solidFill>
                          <a:schemeClr val="bg1"/>
                        </a:solidFill>
                        <a:effectLst/>
                        <a:latin typeface="Calibri"/>
                        <a:ea typeface="Times New Roman"/>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030312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9626036"/>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Scripture tell us what would cause silence in heaven?  Do the following word searches in an online Bible:  </a:t>
                      </a:r>
                    </a:p>
                    <a:p>
                      <a:r>
                        <a:rPr lang="en-US" sz="3200" kern="1200" dirty="0" smtClean="0">
                          <a:solidFill>
                            <a:schemeClr val="bg1"/>
                          </a:solidFill>
                          <a:effectLst/>
                          <a:latin typeface="+mn-lt"/>
                          <a:ea typeface="+mn-ea"/>
                          <a:cs typeface="+mn-cs"/>
                        </a:rPr>
                        <a:t>silence </a:t>
                      </a:r>
                      <a:r>
                        <a:rPr lang="en-US" sz="3200" b="1" u="sng" kern="1200" dirty="0" smtClean="0">
                          <a:solidFill>
                            <a:schemeClr val="tx1"/>
                          </a:solidFill>
                          <a:effectLst/>
                          <a:latin typeface="+mn-lt"/>
                          <a:ea typeface="+mn-ea"/>
                          <a:cs typeface="+mn-cs"/>
                        </a:rPr>
                        <a:t>heaven</a:t>
                      </a:r>
                      <a:r>
                        <a:rPr lang="en-US" sz="3200" kern="1200" dirty="0" smtClean="0">
                          <a:solidFill>
                            <a:schemeClr val="bg1"/>
                          </a:solidFill>
                          <a:effectLst/>
                          <a:latin typeface="+mn-lt"/>
                          <a:ea typeface="+mn-ea"/>
                          <a:cs typeface="+mn-cs"/>
                        </a:rPr>
                        <a:t>, silence </a:t>
                      </a:r>
                      <a:r>
                        <a:rPr lang="en-US" sz="3200" b="1" u="sng" kern="1200" dirty="0" smtClean="0">
                          <a:solidFill>
                            <a:schemeClr val="tx1"/>
                          </a:solidFill>
                          <a:effectLst/>
                          <a:latin typeface="+mn-lt"/>
                          <a:ea typeface="+mn-ea"/>
                          <a:cs typeface="+mn-cs"/>
                        </a:rPr>
                        <a:t>God</a:t>
                      </a:r>
                      <a:r>
                        <a:rPr lang="en-US" sz="3200" kern="1200" dirty="0" smtClean="0">
                          <a:solidFill>
                            <a:schemeClr val="bg1"/>
                          </a:solidFill>
                          <a:effectLst/>
                          <a:latin typeface="+mn-lt"/>
                          <a:ea typeface="+mn-ea"/>
                          <a:cs typeface="+mn-cs"/>
                        </a:rPr>
                        <a:t>,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heaven,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God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249207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3554478"/>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Scripture tell us what would cause silence in heaven?  Do the following word searches in an online Bible:  </a:t>
                      </a:r>
                    </a:p>
                    <a:p>
                      <a:r>
                        <a:rPr lang="en-US" sz="3200" kern="1200" dirty="0" smtClean="0">
                          <a:solidFill>
                            <a:schemeClr val="bg1"/>
                          </a:solidFill>
                          <a:effectLst/>
                          <a:latin typeface="+mn-lt"/>
                          <a:ea typeface="+mn-ea"/>
                          <a:cs typeface="+mn-cs"/>
                        </a:rPr>
                        <a:t>silence </a:t>
                      </a:r>
                      <a:r>
                        <a:rPr lang="en-US" sz="3200" b="1" u="sng" kern="1200" dirty="0" smtClean="0">
                          <a:solidFill>
                            <a:srgbClr val="FFFF99"/>
                          </a:solidFill>
                          <a:effectLst/>
                          <a:latin typeface="+mn-lt"/>
                          <a:ea typeface="+mn-ea"/>
                          <a:cs typeface="+mn-cs"/>
                        </a:rPr>
                        <a:t>heaven</a:t>
                      </a:r>
                      <a:r>
                        <a:rPr lang="en-US" sz="3200" kern="1200" dirty="0" smtClean="0">
                          <a:solidFill>
                            <a:schemeClr val="bg1"/>
                          </a:solidFill>
                          <a:effectLst/>
                          <a:latin typeface="+mn-lt"/>
                          <a:ea typeface="+mn-ea"/>
                          <a:cs typeface="+mn-cs"/>
                        </a:rPr>
                        <a:t>, silence </a:t>
                      </a:r>
                      <a:r>
                        <a:rPr lang="en-US" sz="3200" b="1" u="sng" kern="1200" dirty="0" smtClean="0">
                          <a:solidFill>
                            <a:schemeClr val="tx1"/>
                          </a:solidFill>
                          <a:effectLst/>
                          <a:latin typeface="+mn-lt"/>
                          <a:ea typeface="+mn-ea"/>
                          <a:cs typeface="+mn-cs"/>
                        </a:rPr>
                        <a:t>God</a:t>
                      </a:r>
                      <a:r>
                        <a:rPr lang="en-US" sz="3200" kern="1200" dirty="0" smtClean="0">
                          <a:solidFill>
                            <a:schemeClr val="bg1"/>
                          </a:solidFill>
                          <a:effectLst/>
                          <a:latin typeface="+mn-lt"/>
                          <a:ea typeface="+mn-ea"/>
                          <a:cs typeface="+mn-cs"/>
                        </a:rPr>
                        <a:t>,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heaven,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God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1651297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4561106"/>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Scripture tell us what would cause silence in heaven?  Do the following word searches in an online Bible:  </a:t>
                      </a:r>
                    </a:p>
                    <a:p>
                      <a:r>
                        <a:rPr lang="en-US" sz="3200" kern="1200" dirty="0" smtClean="0">
                          <a:solidFill>
                            <a:schemeClr val="bg1"/>
                          </a:solidFill>
                          <a:effectLst/>
                          <a:latin typeface="+mn-lt"/>
                          <a:ea typeface="+mn-ea"/>
                          <a:cs typeface="+mn-cs"/>
                        </a:rPr>
                        <a:t>silence </a:t>
                      </a:r>
                      <a:r>
                        <a:rPr lang="en-US" sz="3200" b="1" u="sng" kern="1200" dirty="0" smtClean="0">
                          <a:solidFill>
                            <a:srgbClr val="FFFF99"/>
                          </a:solidFill>
                          <a:effectLst/>
                          <a:latin typeface="+mn-lt"/>
                          <a:ea typeface="+mn-ea"/>
                          <a:cs typeface="+mn-cs"/>
                        </a:rPr>
                        <a:t>heaven</a:t>
                      </a:r>
                      <a:r>
                        <a:rPr lang="en-US" sz="3200" kern="1200" dirty="0" smtClean="0">
                          <a:solidFill>
                            <a:schemeClr val="bg1"/>
                          </a:solidFill>
                          <a:effectLst/>
                          <a:latin typeface="+mn-lt"/>
                          <a:ea typeface="+mn-ea"/>
                          <a:cs typeface="+mn-cs"/>
                        </a:rPr>
                        <a:t>, silence </a:t>
                      </a:r>
                      <a:r>
                        <a:rPr lang="en-US" sz="3200" b="1" u="sng" kern="1200" dirty="0" smtClean="0">
                          <a:solidFill>
                            <a:srgbClr val="FFFF99"/>
                          </a:solidFill>
                          <a:effectLst/>
                          <a:latin typeface="+mn-lt"/>
                          <a:ea typeface="+mn-ea"/>
                          <a:cs typeface="+mn-cs"/>
                        </a:rPr>
                        <a:t>God</a:t>
                      </a:r>
                      <a:r>
                        <a:rPr lang="en-US" sz="3200" kern="1200" dirty="0" smtClean="0">
                          <a:solidFill>
                            <a:schemeClr val="bg1"/>
                          </a:solidFill>
                          <a:effectLst/>
                          <a:latin typeface="+mn-lt"/>
                          <a:ea typeface="+mn-ea"/>
                          <a:cs typeface="+mn-cs"/>
                        </a:rPr>
                        <a:t>,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heaven,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God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2906164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6702034"/>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Scripture tell us what would cause silence in heaven?  Do the following word searches in an online Bible:  </a:t>
                      </a:r>
                    </a:p>
                    <a:p>
                      <a:r>
                        <a:rPr lang="en-US" sz="3200" kern="1200" dirty="0" smtClean="0">
                          <a:solidFill>
                            <a:schemeClr val="bg1"/>
                          </a:solidFill>
                          <a:effectLst/>
                          <a:latin typeface="+mn-lt"/>
                          <a:ea typeface="+mn-ea"/>
                          <a:cs typeface="+mn-cs"/>
                        </a:rPr>
                        <a:t>silence </a:t>
                      </a:r>
                      <a:r>
                        <a:rPr lang="en-US" sz="3200" b="1" u="sng" kern="1200" dirty="0" smtClean="0">
                          <a:solidFill>
                            <a:srgbClr val="FFFF99"/>
                          </a:solidFill>
                          <a:effectLst/>
                          <a:latin typeface="+mn-lt"/>
                          <a:ea typeface="+mn-ea"/>
                          <a:cs typeface="+mn-cs"/>
                        </a:rPr>
                        <a:t>heaven</a:t>
                      </a:r>
                      <a:r>
                        <a:rPr lang="en-US" sz="3200" kern="1200" dirty="0" smtClean="0">
                          <a:solidFill>
                            <a:schemeClr val="bg1"/>
                          </a:solidFill>
                          <a:effectLst/>
                          <a:latin typeface="+mn-lt"/>
                          <a:ea typeface="+mn-ea"/>
                          <a:cs typeface="+mn-cs"/>
                        </a:rPr>
                        <a:t>, silence </a:t>
                      </a:r>
                      <a:r>
                        <a:rPr lang="en-US" sz="3200" b="1" u="sng" kern="1200" dirty="0" smtClean="0">
                          <a:solidFill>
                            <a:srgbClr val="FFFF99"/>
                          </a:solidFill>
                          <a:effectLst/>
                          <a:latin typeface="+mn-lt"/>
                          <a:ea typeface="+mn-ea"/>
                          <a:cs typeface="+mn-cs"/>
                        </a:rPr>
                        <a:t>God</a:t>
                      </a:r>
                      <a:r>
                        <a:rPr lang="en-US" sz="3200" kern="1200" dirty="0" smtClean="0">
                          <a:solidFill>
                            <a:schemeClr val="bg1"/>
                          </a:solidFill>
                          <a:effectLst/>
                          <a:latin typeface="+mn-lt"/>
                          <a:ea typeface="+mn-ea"/>
                          <a:cs typeface="+mn-cs"/>
                        </a:rPr>
                        <a:t>, </a:t>
                      </a:r>
                      <a:r>
                        <a:rPr lang="en-US" sz="3200" b="1" u="sng" kern="1200" dirty="0" smtClean="0">
                          <a:solidFill>
                            <a:srgbClr val="FFFF99"/>
                          </a:solidFill>
                          <a:effectLst/>
                          <a:latin typeface="+mn-lt"/>
                          <a:ea typeface="+mn-ea"/>
                          <a:cs typeface="+mn-cs"/>
                        </a:rPr>
                        <a:t>silent</a:t>
                      </a:r>
                      <a:r>
                        <a:rPr lang="en-US" sz="3200" kern="1200" dirty="0" smtClean="0">
                          <a:solidFill>
                            <a:srgbClr val="FFFF99"/>
                          </a:solidFill>
                          <a:effectLst/>
                          <a:latin typeface="+mn-lt"/>
                          <a:ea typeface="+mn-ea"/>
                          <a:cs typeface="+mn-cs"/>
                        </a:rPr>
                        <a:t> </a:t>
                      </a:r>
                      <a:r>
                        <a:rPr lang="en-US" sz="3200" kern="1200" dirty="0" smtClean="0">
                          <a:solidFill>
                            <a:schemeClr val="bg1"/>
                          </a:solidFill>
                          <a:effectLst/>
                          <a:latin typeface="+mn-lt"/>
                          <a:ea typeface="+mn-ea"/>
                          <a:cs typeface="+mn-cs"/>
                        </a:rPr>
                        <a:t>heaven, </a:t>
                      </a:r>
                      <a:r>
                        <a:rPr lang="en-US" sz="3200" b="1" u="sng" kern="1200" dirty="0" smtClean="0">
                          <a:solidFill>
                            <a:schemeClr val="tx1"/>
                          </a:solidFill>
                          <a:effectLst/>
                          <a:latin typeface="+mn-lt"/>
                          <a:ea typeface="+mn-ea"/>
                          <a:cs typeface="+mn-cs"/>
                        </a:rPr>
                        <a:t>silent</a:t>
                      </a:r>
                      <a:r>
                        <a:rPr lang="en-US" sz="3200" kern="1200" dirty="0" smtClean="0">
                          <a:solidFill>
                            <a:schemeClr val="tx1"/>
                          </a:solidFill>
                          <a:effectLst/>
                          <a:latin typeface="+mn-lt"/>
                          <a:ea typeface="+mn-ea"/>
                          <a:cs typeface="+mn-cs"/>
                        </a:rPr>
                        <a:t> </a:t>
                      </a:r>
                      <a:r>
                        <a:rPr lang="en-US" sz="3200" kern="1200" dirty="0" smtClean="0">
                          <a:solidFill>
                            <a:schemeClr val="bg1"/>
                          </a:solidFill>
                          <a:effectLst/>
                          <a:latin typeface="+mn-lt"/>
                          <a:ea typeface="+mn-ea"/>
                          <a:cs typeface="+mn-cs"/>
                        </a:rPr>
                        <a:t>God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22202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143436"/>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Scripture tell us what would cause silence in heaven?  Do the following word searches in an online Bible:  </a:t>
                      </a:r>
                    </a:p>
                    <a:p>
                      <a:r>
                        <a:rPr lang="en-US" sz="3200" kern="1200" dirty="0" smtClean="0">
                          <a:solidFill>
                            <a:schemeClr val="bg1"/>
                          </a:solidFill>
                          <a:effectLst/>
                          <a:latin typeface="+mn-lt"/>
                          <a:ea typeface="+mn-ea"/>
                          <a:cs typeface="+mn-cs"/>
                        </a:rPr>
                        <a:t>silence </a:t>
                      </a:r>
                      <a:r>
                        <a:rPr lang="en-US" sz="3200" b="1" u="sng" kern="1200" dirty="0" smtClean="0">
                          <a:solidFill>
                            <a:srgbClr val="FFFF99"/>
                          </a:solidFill>
                          <a:effectLst/>
                          <a:latin typeface="+mn-lt"/>
                          <a:ea typeface="+mn-ea"/>
                          <a:cs typeface="+mn-cs"/>
                        </a:rPr>
                        <a:t>heaven</a:t>
                      </a:r>
                      <a:r>
                        <a:rPr lang="en-US" sz="3200" kern="1200" dirty="0" smtClean="0">
                          <a:solidFill>
                            <a:schemeClr val="bg1"/>
                          </a:solidFill>
                          <a:effectLst/>
                          <a:latin typeface="+mn-lt"/>
                          <a:ea typeface="+mn-ea"/>
                          <a:cs typeface="+mn-cs"/>
                        </a:rPr>
                        <a:t>, silence </a:t>
                      </a:r>
                      <a:r>
                        <a:rPr lang="en-US" sz="3200" b="1" u="sng" kern="1200" dirty="0" smtClean="0">
                          <a:solidFill>
                            <a:srgbClr val="FFFF99"/>
                          </a:solidFill>
                          <a:effectLst/>
                          <a:latin typeface="+mn-lt"/>
                          <a:ea typeface="+mn-ea"/>
                          <a:cs typeface="+mn-cs"/>
                        </a:rPr>
                        <a:t>God</a:t>
                      </a:r>
                      <a:r>
                        <a:rPr lang="en-US" sz="3200" kern="1200" dirty="0" smtClean="0">
                          <a:solidFill>
                            <a:schemeClr val="bg1"/>
                          </a:solidFill>
                          <a:effectLst/>
                          <a:latin typeface="+mn-lt"/>
                          <a:ea typeface="+mn-ea"/>
                          <a:cs typeface="+mn-cs"/>
                        </a:rPr>
                        <a:t>, </a:t>
                      </a:r>
                      <a:r>
                        <a:rPr lang="en-US" sz="3200" b="1" u="sng" kern="1200" dirty="0" smtClean="0">
                          <a:solidFill>
                            <a:srgbClr val="FFFF99"/>
                          </a:solidFill>
                          <a:effectLst/>
                          <a:latin typeface="+mn-lt"/>
                          <a:ea typeface="+mn-ea"/>
                          <a:cs typeface="+mn-cs"/>
                        </a:rPr>
                        <a:t>silent</a:t>
                      </a:r>
                      <a:r>
                        <a:rPr lang="en-US" sz="3200" kern="1200" dirty="0" smtClean="0">
                          <a:solidFill>
                            <a:srgbClr val="FFFF99"/>
                          </a:solidFill>
                          <a:effectLst/>
                          <a:latin typeface="+mn-lt"/>
                          <a:ea typeface="+mn-ea"/>
                          <a:cs typeface="+mn-cs"/>
                        </a:rPr>
                        <a:t> </a:t>
                      </a:r>
                      <a:r>
                        <a:rPr lang="en-US" sz="3200" kern="1200" dirty="0" smtClean="0">
                          <a:solidFill>
                            <a:schemeClr val="bg1"/>
                          </a:solidFill>
                          <a:effectLst/>
                          <a:latin typeface="+mn-lt"/>
                          <a:ea typeface="+mn-ea"/>
                          <a:cs typeface="+mn-cs"/>
                        </a:rPr>
                        <a:t>heaven, </a:t>
                      </a:r>
                      <a:r>
                        <a:rPr lang="en-US" sz="3200" b="1" u="sng" kern="1200" dirty="0" smtClean="0">
                          <a:solidFill>
                            <a:srgbClr val="FFFF99"/>
                          </a:solidFill>
                          <a:effectLst/>
                          <a:latin typeface="+mn-lt"/>
                          <a:ea typeface="+mn-ea"/>
                          <a:cs typeface="+mn-cs"/>
                        </a:rPr>
                        <a:t>silent</a:t>
                      </a:r>
                      <a:r>
                        <a:rPr lang="en-US" sz="3200" kern="1200" dirty="0" smtClean="0">
                          <a:solidFill>
                            <a:srgbClr val="FFFF99"/>
                          </a:solidFill>
                          <a:effectLst/>
                          <a:latin typeface="+mn-lt"/>
                          <a:ea typeface="+mn-ea"/>
                          <a:cs typeface="+mn-cs"/>
                        </a:rPr>
                        <a:t> </a:t>
                      </a:r>
                      <a:r>
                        <a:rPr lang="en-US" sz="3200" kern="1200" dirty="0" smtClean="0">
                          <a:solidFill>
                            <a:schemeClr val="bg1"/>
                          </a:solidFill>
                          <a:effectLst/>
                          <a:latin typeface="+mn-lt"/>
                          <a:ea typeface="+mn-ea"/>
                          <a:cs typeface="+mn-cs"/>
                        </a:rPr>
                        <a:t>God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4260850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0669930"/>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We find one verse of great interest.</a:t>
                      </a:r>
                    </a:p>
                    <a:p>
                      <a:r>
                        <a:rPr lang="en-US" sz="3200" b="1" kern="1200" dirty="0" smtClean="0">
                          <a:solidFill>
                            <a:schemeClr val="bg1"/>
                          </a:solidFill>
                          <a:effectLst/>
                          <a:latin typeface="+mn-lt"/>
                          <a:ea typeface="+mn-ea"/>
                          <a:cs typeface="+mn-cs"/>
                        </a:rPr>
                        <a:t>Zephaniah 1:7a   Be silent in the presence of the Lord </a:t>
                      </a:r>
                      <a:r>
                        <a:rPr lang="en-US" sz="3200" b="1" kern="1200" cap="small" dirty="0" smtClean="0">
                          <a:solidFill>
                            <a:schemeClr val="bg1"/>
                          </a:solidFill>
                          <a:effectLst/>
                          <a:latin typeface="+mn-lt"/>
                          <a:ea typeface="+mn-ea"/>
                          <a:cs typeface="+mn-cs"/>
                        </a:rPr>
                        <a:t>God</a:t>
                      </a:r>
                      <a:r>
                        <a:rPr lang="en-US" sz="3200" b="1" kern="1200" dirty="0" smtClean="0">
                          <a:solidFill>
                            <a:schemeClr val="bg1"/>
                          </a:solidFill>
                          <a:effectLst/>
                          <a:latin typeface="+mn-lt"/>
                          <a:ea typeface="+mn-ea"/>
                          <a:cs typeface="+mn-cs"/>
                        </a:rPr>
                        <a:t>; For the day of the </a:t>
                      </a:r>
                      <a:r>
                        <a:rPr lang="en-US" sz="3200" b="1" kern="1200" cap="small" dirty="0" smtClean="0">
                          <a:solidFill>
                            <a:schemeClr val="bg1"/>
                          </a:solidFill>
                          <a:effectLst/>
                          <a:latin typeface="+mn-lt"/>
                          <a:ea typeface="+mn-ea"/>
                          <a:cs typeface="+mn-cs"/>
                        </a:rPr>
                        <a:t>Lord</a:t>
                      </a:r>
                      <a:r>
                        <a:rPr lang="en-US" sz="3200" b="1" kern="1200" dirty="0" smtClean="0">
                          <a:solidFill>
                            <a:schemeClr val="bg1"/>
                          </a:solidFill>
                          <a:effectLst/>
                          <a:latin typeface="+mn-lt"/>
                          <a:ea typeface="+mn-ea"/>
                          <a:cs typeface="+mn-cs"/>
                        </a:rPr>
                        <a:t> </a:t>
                      </a:r>
                      <a:r>
                        <a:rPr lang="en-US" sz="3200" b="1" i="1" kern="1200" dirty="0" smtClean="0">
                          <a:solidFill>
                            <a:schemeClr val="bg1"/>
                          </a:solidFill>
                          <a:effectLst/>
                          <a:latin typeface="+mn-lt"/>
                          <a:ea typeface="+mn-ea"/>
                          <a:cs typeface="+mn-cs"/>
                        </a:rPr>
                        <a:t>is</a:t>
                      </a:r>
                      <a:r>
                        <a:rPr lang="en-US" sz="3200" b="1" kern="1200" dirty="0" smtClean="0">
                          <a:solidFill>
                            <a:schemeClr val="bg1"/>
                          </a:solidFill>
                          <a:effectLst/>
                          <a:latin typeface="+mn-lt"/>
                          <a:ea typeface="+mn-ea"/>
                          <a:cs typeface="+mn-cs"/>
                        </a:rPr>
                        <a:t> at hand,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3845663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3060403"/>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So, what is the Day of the Lord?  We continue reading …</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34105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In the presence of the Four Living Creatures, forever crying “Holy, Holy, Holy,” before the Twenty-four </a:t>
            </a:r>
            <a:r>
              <a:rPr lang="en-US" b="1" u="sng" dirty="0">
                <a:solidFill>
                  <a:srgbClr val="FFFF99"/>
                </a:solidFill>
              </a:rPr>
              <a:t>Elders</a:t>
            </a:r>
            <a:r>
              <a:rPr lang="en-US" dirty="0">
                <a:solidFill>
                  <a:srgbClr val="FFFF99"/>
                </a:solidFill>
              </a:rPr>
              <a:t> </a:t>
            </a:r>
            <a:r>
              <a:rPr lang="en-US" dirty="0">
                <a:solidFill>
                  <a:schemeClr val="bg1"/>
                </a:solidFill>
              </a:rPr>
              <a:t>to fall on their faces and give worship to the Lamb, and before all the holy angels of heaven who joined in the worship of all creation, the Exalted Christ began to break the seven seals upon the scroll one by one.</a:t>
            </a:r>
            <a:endParaRPr lang="en-US" dirty="0">
              <a:solidFill>
                <a:schemeClr val="bg1"/>
              </a:solidFill>
            </a:endParaRPr>
          </a:p>
        </p:txBody>
      </p:sp>
    </p:spTree>
    <p:extLst>
      <p:ext uri="{BB962C8B-B14F-4D97-AF65-F5344CB8AC3E}">
        <p14:creationId xmlns:p14="http://schemas.microsoft.com/office/powerpoint/2010/main" val="1060643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1896646"/>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b="1" kern="1200" dirty="0" smtClean="0">
                          <a:solidFill>
                            <a:schemeClr val="bg1"/>
                          </a:solidFill>
                          <a:effectLst/>
                          <a:latin typeface="+mn-lt"/>
                          <a:ea typeface="+mn-ea"/>
                          <a:cs typeface="+mn-cs"/>
                        </a:rPr>
                        <a:t>Zephaniah 1:14-18</a:t>
                      </a:r>
                      <a:endParaRPr lang="en-US" sz="2800" kern="1200" dirty="0" smtClean="0">
                        <a:solidFill>
                          <a:schemeClr val="bg1"/>
                        </a:solidFill>
                        <a:effectLst/>
                        <a:latin typeface="+mn-lt"/>
                        <a:ea typeface="+mn-ea"/>
                        <a:cs typeface="+mn-cs"/>
                      </a:endParaRPr>
                    </a:p>
                    <a:p>
                      <a:r>
                        <a:rPr lang="en-US" sz="2800" b="1" kern="1200" dirty="0" smtClean="0">
                          <a:solidFill>
                            <a:schemeClr val="bg1"/>
                          </a:solidFill>
                          <a:effectLst/>
                          <a:latin typeface="+mn-lt"/>
                          <a:ea typeface="+mn-ea"/>
                          <a:cs typeface="+mn-cs"/>
                        </a:rPr>
                        <a:t>14 The great day of the </a:t>
                      </a:r>
                      <a:r>
                        <a:rPr lang="en-US" sz="2800" b="1" kern="1200" cap="small" dirty="0" smtClean="0">
                          <a:solidFill>
                            <a:schemeClr val="bg1"/>
                          </a:solidFill>
                          <a:effectLst/>
                          <a:latin typeface="+mn-lt"/>
                          <a:ea typeface="+mn-ea"/>
                          <a:cs typeface="+mn-cs"/>
                        </a:rPr>
                        <a:t>Lord</a:t>
                      </a:r>
                      <a:r>
                        <a:rPr lang="en-US" sz="2800" b="1" kern="1200" dirty="0" smtClean="0">
                          <a:solidFill>
                            <a:schemeClr val="bg1"/>
                          </a:solidFill>
                          <a:effectLst/>
                          <a:latin typeface="+mn-lt"/>
                          <a:ea typeface="+mn-ea"/>
                          <a:cs typeface="+mn-cs"/>
                        </a:rPr>
                        <a:t> </a:t>
                      </a:r>
                      <a:r>
                        <a:rPr lang="en-US" sz="2800" b="1" i="1" kern="1200" dirty="0" smtClean="0">
                          <a:solidFill>
                            <a:schemeClr val="bg1"/>
                          </a:solidFill>
                          <a:effectLst/>
                          <a:latin typeface="+mn-lt"/>
                          <a:ea typeface="+mn-ea"/>
                          <a:cs typeface="+mn-cs"/>
                        </a:rPr>
                        <a:t>is</a:t>
                      </a:r>
                      <a:r>
                        <a:rPr lang="en-US" sz="2800" b="1" kern="1200" dirty="0" smtClean="0">
                          <a:solidFill>
                            <a:schemeClr val="bg1"/>
                          </a:solidFill>
                          <a:effectLst/>
                          <a:latin typeface="+mn-lt"/>
                          <a:ea typeface="+mn-ea"/>
                          <a:cs typeface="+mn-cs"/>
                        </a:rPr>
                        <a:t> near;</a:t>
                      </a:r>
                      <a:br>
                        <a:rPr lang="en-US" sz="2800" b="1" kern="1200" dirty="0" smtClean="0">
                          <a:solidFill>
                            <a:schemeClr val="bg1"/>
                          </a:solidFill>
                          <a:effectLst/>
                          <a:latin typeface="+mn-lt"/>
                          <a:ea typeface="+mn-ea"/>
                          <a:cs typeface="+mn-cs"/>
                        </a:rPr>
                      </a:br>
                      <a:r>
                        <a:rPr lang="en-US" sz="2800" b="1" i="1" kern="1200" dirty="0" smtClean="0">
                          <a:solidFill>
                            <a:schemeClr val="bg1"/>
                          </a:solidFill>
                          <a:effectLst/>
                          <a:latin typeface="+mn-lt"/>
                          <a:ea typeface="+mn-ea"/>
                          <a:cs typeface="+mn-cs"/>
                        </a:rPr>
                        <a:t>It is</a:t>
                      </a:r>
                      <a:r>
                        <a:rPr lang="en-US" sz="2800" b="1" kern="1200" dirty="0" smtClean="0">
                          <a:solidFill>
                            <a:schemeClr val="bg1"/>
                          </a:solidFill>
                          <a:effectLst/>
                          <a:latin typeface="+mn-lt"/>
                          <a:ea typeface="+mn-ea"/>
                          <a:cs typeface="+mn-cs"/>
                        </a:rPr>
                        <a:t> near and hastens quickly.</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The noise of the day of the </a:t>
                      </a:r>
                      <a:r>
                        <a:rPr lang="en-US" sz="2800" b="1" kern="1200" cap="small" dirty="0" smtClean="0">
                          <a:solidFill>
                            <a:schemeClr val="bg1"/>
                          </a:solidFill>
                          <a:effectLst/>
                          <a:latin typeface="+mn-lt"/>
                          <a:ea typeface="+mn-ea"/>
                          <a:cs typeface="+mn-cs"/>
                        </a:rPr>
                        <a:t>Lord</a:t>
                      </a:r>
                      <a:r>
                        <a:rPr lang="en-US" sz="2800" b="1" kern="1200" dirty="0" smtClean="0">
                          <a:solidFill>
                            <a:schemeClr val="bg1"/>
                          </a:solidFill>
                          <a:effectLst/>
                          <a:latin typeface="+mn-lt"/>
                          <a:ea typeface="+mn-ea"/>
                          <a:cs typeface="+mn-cs"/>
                        </a:rPr>
                        <a:t> is bitter;</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There the mighty men shall cry out.</a:t>
                      </a:r>
                      <a:endParaRPr lang="en-US" sz="28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2453386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3186551"/>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b="1" kern="1200" dirty="0" smtClean="0">
                          <a:solidFill>
                            <a:schemeClr val="bg1"/>
                          </a:solidFill>
                          <a:effectLst/>
                          <a:latin typeface="+mn-lt"/>
                          <a:ea typeface="+mn-ea"/>
                          <a:cs typeface="+mn-cs"/>
                        </a:rPr>
                        <a:t>15 That day </a:t>
                      </a:r>
                      <a:r>
                        <a:rPr lang="en-US" sz="2800" b="1" i="1" kern="1200" dirty="0" smtClean="0">
                          <a:solidFill>
                            <a:schemeClr val="bg1"/>
                          </a:solidFill>
                          <a:effectLst/>
                          <a:latin typeface="+mn-lt"/>
                          <a:ea typeface="+mn-ea"/>
                          <a:cs typeface="+mn-cs"/>
                        </a:rPr>
                        <a:t>is</a:t>
                      </a:r>
                      <a:r>
                        <a:rPr lang="en-US" sz="2800" b="1" kern="1200" dirty="0" smtClean="0">
                          <a:solidFill>
                            <a:schemeClr val="bg1"/>
                          </a:solidFill>
                          <a:effectLst/>
                          <a:latin typeface="+mn-lt"/>
                          <a:ea typeface="+mn-ea"/>
                          <a:cs typeface="+mn-cs"/>
                        </a:rPr>
                        <a:t> a day of wrath,</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 day of trouble and distress,</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 day of devastation and desolation,</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 day of darkness and gloominess,</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 day of clouds and thick darkness,</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16 A day of trumpet and alarm</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Against the fortified cities</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And against the high towers.</a:t>
                      </a:r>
                      <a:endParaRPr lang="en-US" sz="28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644916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8513842"/>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b="1" kern="1200" dirty="0" smtClean="0">
                          <a:solidFill>
                            <a:schemeClr val="bg1"/>
                          </a:solidFill>
                          <a:effectLst/>
                          <a:latin typeface="+mn-lt"/>
                          <a:ea typeface="+mn-ea"/>
                          <a:cs typeface="+mn-cs"/>
                        </a:rPr>
                        <a:t>17 “I will bring distress upon men,</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And they shall walk like blind men,</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Because they have sinned against the </a:t>
                      </a:r>
                      <a:r>
                        <a:rPr lang="en-US" sz="2800" b="1" kern="1200" cap="small" dirty="0" smtClean="0">
                          <a:solidFill>
                            <a:schemeClr val="bg1"/>
                          </a:solidFill>
                          <a:effectLst/>
                          <a:latin typeface="+mn-lt"/>
                          <a:ea typeface="+mn-ea"/>
                          <a:cs typeface="+mn-cs"/>
                        </a:rPr>
                        <a:t>Lord</a:t>
                      </a:r>
                      <a:r>
                        <a:rPr lang="en-US" sz="2800" b="1" kern="1200" dirty="0" smtClean="0">
                          <a:solidFill>
                            <a:schemeClr val="bg1"/>
                          </a:solidFill>
                          <a:effectLst/>
                          <a:latin typeface="+mn-lt"/>
                          <a:ea typeface="+mn-ea"/>
                          <a:cs typeface="+mn-cs"/>
                        </a:rPr>
                        <a:t>;</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Their blood shall be poured out like dust,</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And their flesh like refuse.”</a:t>
                      </a:r>
                      <a:endParaRPr lang="en-US" sz="28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4187124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0367264"/>
              </p:ext>
            </p:extLst>
          </p:nvPr>
        </p:nvGraphicFramePr>
        <p:xfrm>
          <a:off x="228600" y="361951"/>
          <a:ext cx="8686800" cy="4237216"/>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2800" b="1" kern="1200" dirty="0" smtClean="0">
                          <a:solidFill>
                            <a:schemeClr val="bg1"/>
                          </a:solidFill>
                          <a:effectLst/>
                          <a:latin typeface="+mn-lt"/>
                          <a:ea typeface="+mn-ea"/>
                          <a:cs typeface="+mn-cs"/>
                        </a:rPr>
                        <a:t>18 Neither their silver nor their gold</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Shall be able to deliver them</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In the day of the </a:t>
                      </a:r>
                      <a:r>
                        <a:rPr lang="en-US" sz="2800" b="1" kern="1200" cap="small" dirty="0" smtClean="0">
                          <a:solidFill>
                            <a:schemeClr val="bg1"/>
                          </a:solidFill>
                          <a:effectLst/>
                          <a:latin typeface="+mn-lt"/>
                          <a:ea typeface="+mn-ea"/>
                          <a:cs typeface="+mn-cs"/>
                        </a:rPr>
                        <a:t>Lord</a:t>
                      </a:r>
                      <a:r>
                        <a:rPr lang="en-US" sz="2800" b="1" kern="1200" dirty="0" smtClean="0">
                          <a:solidFill>
                            <a:schemeClr val="bg1"/>
                          </a:solidFill>
                          <a:effectLst/>
                          <a:latin typeface="+mn-lt"/>
                          <a:ea typeface="+mn-ea"/>
                          <a:cs typeface="+mn-cs"/>
                        </a:rPr>
                        <a:t>’s wrath;</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But the whole land shall be devoured</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By the fire of His jealousy,</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For He will make speedy riddance</a:t>
                      </a:r>
                      <a:br>
                        <a:rPr lang="en-US" sz="2800" b="1" kern="1200" dirty="0" smtClean="0">
                          <a:solidFill>
                            <a:schemeClr val="bg1"/>
                          </a:solidFill>
                          <a:effectLst/>
                          <a:latin typeface="+mn-lt"/>
                          <a:ea typeface="+mn-ea"/>
                          <a:cs typeface="+mn-cs"/>
                        </a:rPr>
                      </a:br>
                      <a:r>
                        <a:rPr lang="en-US" sz="2800" b="1" kern="1200" dirty="0" smtClean="0">
                          <a:solidFill>
                            <a:schemeClr val="bg1"/>
                          </a:solidFill>
                          <a:effectLst/>
                          <a:latin typeface="+mn-lt"/>
                          <a:ea typeface="+mn-ea"/>
                          <a:cs typeface="+mn-cs"/>
                        </a:rPr>
                        <a:t>Of all those who dwell in the land.</a:t>
                      </a:r>
                      <a:endParaRPr lang="en-US" sz="28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2711581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5218242"/>
              </p:ext>
            </p:extLst>
          </p:nvPr>
        </p:nvGraphicFramePr>
        <p:xfrm>
          <a:off x="228600" y="361951"/>
          <a:ext cx="8686800" cy="458723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this sound like what may be going to happen during the Trumpet Judgments?  </a:t>
                      </a:r>
                      <a:r>
                        <a:rPr lang="en-US" sz="3200" b="1" u="sng" kern="1200" dirty="0" smtClean="0">
                          <a:solidFill>
                            <a:schemeClr val="tx1"/>
                          </a:solidFill>
                          <a:effectLst/>
                          <a:latin typeface="+mn-lt"/>
                          <a:ea typeface="+mn-ea"/>
                          <a:cs typeface="+mn-cs"/>
                        </a:rPr>
                        <a:t>Yes</a:t>
                      </a:r>
                    </a:p>
                    <a:p>
                      <a:r>
                        <a:rPr lang="en-US" sz="3200" kern="1200" dirty="0" smtClean="0">
                          <a:solidFill>
                            <a:schemeClr val="bg1"/>
                          </a:solidFill>
                          <a:effectLst/>
                          <a:latin typeface="+mn-lt"/>
                          <a:ea typeface="+mn-ea"/>
                          <a:cs typeface="+mn-cs"/>
                        </a:rPr>
                        <a:t>Then, at least </a:t>
                      </a:r>
                      <a:r>
                        <a:rPr lang="en-US" sz="3200" b="1" u="sng" kern="1200" dirty="0" smtClean="0">
                          <a:solidFill>
                            <a:schemeClr val="tx1"/>
                          </a:solidFill>
                          <a:effectLst/>
                          <a:latin typeface="+mn-lt"/>
                          <a:ea typeface="+mn-ea"/>
                          <a:cs typeface="+mn-cs"/>
                        </a:rPr>
                        <a:t>provisionally</a:t>
                      </a:r>
                      <a:r>
                        <a:rPr lang="en-US" sz="3200" kern="1200" dirty="0" smtClean="0">
                          <a:solidFill>
                            <a:schemeClr val="bg1"/>
                          </a:solidFill>
                          <a:effectLst/>
                          <a:latin typeface="+mn-lt"/>
                          <a:ea typeface="+mn-ea"/>
                          <a:cs typeface="+mn-cs"/>
                        </a:rPr>
                        <a:t>, we can say that the silence that falls upon the throne room of heaven happens because of the coming Day of the Lord.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3663923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0795217"/>
              </p:ext>
            </p:extLst>
          </p:nvPr>
        </p:nvGraphicFramePr>
        <p:xfrm>
          <a:off x="228600" y="361951"/>
          <a:ext cx="8686800" cy="458723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this sound like what may be going to happen during the Trumpet Judgments?  </a:t>
                      </a:r>
                      <a:r>
                        <a:rPr lang="en-US" sz="3200" b="1" u="sng" kern="1200" dirty="0" smtClean="0">
                          <a:solidFill>
                            <a:srgbClr val="FFFF99"/>
                          </a:solidFill>
                          <a:effectLst/>
                          <a:latin typeface="+mn-lt"/>
                          <a:ea typeface="+mn-ea"/>
                          <a:cs typeface="+mn-cs"/>
                        </a:rPr>
                        <a:t>Yes</a:t>
                      </a:r>
                    </a:p>
                    <a:p>
                      <a:r>
                        <a:rPr lang="en-US" sz="3200" kern="1200" dirty="0" smtClean="0">
                          <a:solidFill>
                            <a:schemeClr val="bg1"/>
                          </a:solidFill>
                          <a:effectLst/>
                          <a:latin typeface="+mn-lt"/>
                          <a:ea typeface="+mn-ea"/>
                          <a:cs typeface="+mn-cs"/>
                        </a:rPr>
                        <a:t>Then, at least </a:t>
                      </a:r>
                      <a:r>
                        <a:rPr lang="en-US" sz="3200" b="1" u="sng" kern="1200" dirty="0" smtClean="0">
                          <a:solidFill>
                            <a:schemeClr val="tx1"/>
                          </a:solidFill>
                          <a:effectLst/>
                          <a:latin typeface="+mn-lt"/>
                          <a:ea typeface="+mn-ea"/>
                          <a:cs typeface="+mn-cs"/>
                        </a:rPr>
                        <a:t>provisionally</a:t>
                      </a:r>
                      <a:r>
                        <a:rPr lang="en-US" sz="3200" kern="1200" dirty="0" smtClean="0">
                          <a:solidFill>
                            <a:schemeClr val="bg1"/>
                          </a:solidFill>
                          <a:effectLst/>
                          <a:latin typeface="+mn-lt"/>
                          <a:ea typeface="+mn-ea"/>
                          <a:cs typeface="+mn-cs"/>
                        </a:rPr>
                        <a:t>, we can say that the silence that falls upon the throne room of heaven happens because of the coming Day of the Lord.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751962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8254145"/>
              </p:ext>
            </p:extLst>
          </p:nvPr>
        </p:nvGraphicFramePr>
        <p:xfrm>
          <a:off x="228600" y="361951"/>
          <a:ext cx="8686800" cy="4587239"/>
        </p:xfrm>
        <a:graphic>
          <a:graphicData uri="http://schemas.openxmlformats.org/drawingml/2006/table">
            <a:tbl>
              <a:tblPr firstRow="1" firstCol="1" bandRow="1">
                <a:tableStyleId>{5C22544A-7EE6-4342-B048-85BDC9FD1C3A}</a:tableStyleId>
              </a:tblPr>
              <a:tblGrid>
                <a:gridCol w="2533650"/>
                <a:gridCol w="6153150"/>
              </a:tblGrid>
              <a:tr h="685799">
                <a:tc>
                  <a:txBody>
                    <a:bodyPr/>
                    <a:lstStyle/>
                    <a:p>
                      <a:pPr marL="0" marR="0" algn="ctr">
                        <a:lnSpc>
                          <a:spcPct val="115000"/>
                        </a:lnSpc>
                        <a:spcBef>
                          <a:spcPts val="0"/>
                        </a:spcBef>
                        <a:spcAft>
                          <a:spcPts val="0"/>
                        </a:spcAft>
                      </a:pPr>
                      <a:r>
                        <a:rPr lang="en-US" sz="3200" dirty="0">
                          <a:solidFill>
                            <a:schemeClr val="bg1"/>
                          </a:solidFill>
                          <a:effectLst/>
                        </a:rPr>
                        <a:t>RULE APPLIED</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3200">
                          <a:solidFill>
                            <a:schemeClr val="bg1"/>
                          </a:solidFill>
                          <a:effectLst/>
                        </a:rPr>
                        <a:t>RESULT</a:t>
                      </a:r>
                      <a:endParaRPr lang="en-US" sz="3200">
                        <a:solidFill>
                          <a:schemeClr val="bg1"/>
                        </a:solidFill>
                        <a:effectLst/>
                        <a:latin typeface="Calibri"/>
                        <a:ea typeface="Times New Roman"/>
                        <a:cs typeface="Times New Roman"/>
                      </a:endParaRPr>
                    </a:p>
                  </a:txBody>
                  <a:tcPr marL="68580" marR="68580" marT="0" marB="0">
                    <a:noFill/>
                  </a:tcPr>
                </a:tc>
              </a:tr>
              <a:tr h="3551417">
                <a:tc>
                  <a:txBody>
                    <a:bodyPr/>
                    <a:lstStyle/>
                    <a:p>
                      <a:r>
                        <a:rPr lang="en-US" sz="3200" b="1" kern="1200" dirty="0" smtClean="0">
                          <a:solidFill>
                            <a:schemeClr val="bg1"/>
                          </a:solidFill>
                          <a:effectLst/>
                          <a:latin typeface="+mn-lt"/>
                          <a:ea typeface="+mn-ea"/>
                          <a:cs typeface="+mn-cs"/>
                        </a:rPr>
                        <a:t>4. Use Scripture to interpret Scripture.</a:t>
                      </a:r>
                    </a:p>
                    <a:p>
                      <a:pPr marL="0" marR="0">
                        <a:lnSpc>
                          <a:spcPct val="115000"/>
                        </a:lnSpc>
                        <a:spcBef>
                          <a:spcPts val="0"/>
                        </a:spcBef>
                        <a:spcAft>
                          <a:spcPts val="0"/>
                        </a:spcAft>
                      </a:pPr>
                      <a:r>
                        <a:rPr lang="en-US" sz="3200" dirty="0">
                          <a:solidFill>
                            <a:schemeClr val="bg1"/>
                          </a:solidFill>
                          <a:effectLst/>
                        </a:rPr>
                        <a:t> </a:t>
                      </a:r>
                      <a:endParaRPr lang="en-US" sz="3200" dirty="0">
                        <a:solidFill>
                          <a:schemeClr val="bg1"/>
                        </a:solidFill>
                        <a:effectLst/>
                        <a:latin typeface="Calibri"/>
                        <a:ea typeface="Times New Roman"/>
                        <a:cs typeface="Times New Roman"/>
                      </a:endParaRPr>
                    </a:p>
                  </a:txBody>
                  <a:tcPr marL="68580" marR="68580" marT="0" marB="0">
                    <a:noFill/>
                  </a:tcPr>
                </a:tc>
                <a:tc>
                  <a:txBody>
                    <a:bodyPr/>
                    <a:lstStyle/>
                    <a:p>
                      <a:r>
                        <a:rPr lang="en-US" sz="3200" kern="1200" dirty="0" smtClean="0">
                          <a:solidFill>
                            <a:schemeClr val="bg1"/>
                          </a:solidFill>
                          <a:effectLst/>
                          <a:latin typeface="+mn-lt"/>
                          <a:ea typeface="+mn-ea"/>
                          <a:cs typeface="+mn-cs"/>
                        </a:rPr>
                        <a:t>Does this sound like what may be going to happen during the Trumpet Judgments?  </a:t>
                      </a:r>
                      <a:r>
                        <a:rPr lang="en-US" sz="3200" b="1" u="sng" kern="1200" dirty="0" smtClean="0">
                          <a:solidFill>
                            <a:srgbClr val="FFFF99"/>
                          </a:solidFill>
                          <a:effectLst/>
                          <a:latin typeface="+mn-lt"/>
                          <a:ea typeface="+mn-ea"/>
                          <a:cs typeface="+mn-cs"/>
                        </a:rPr>
                        <a:t>Yes</a:t>
                      </a:r>
                    </a:p>
                    <a:p>
                      <a:r>
                        <a:rPr lang="en-US" sz="3200" kern="1200" dirty="0" smtClean="0">
                          <a:solidFill>
                            <a:schemeClr val="bg1"/>
                          </a:solidFill>
                          <a:effectLst/>
                          <a:latin typeface="+mn-lt"/>
                          <a:ea typeface="+mn-ea"/>
                          <a:cs typeface="+mn-cs"/>
                        </a:rPr>
                        <a:t>Then, at least </a:t>
                      </a:r>
                      <a:r>
                        <a:rPr lang="en-US" sz="3200" b="1" u="sng" kern="1200" dirty="0" smtClean="0">
                          <a:solidFill>
                            <a:srgbClr val="FFFF99"/>
                          </a:solidFill>
                          <a:effectLst/>
                          <a:latin typeface="+mn-lt"/>
                          <a:ea typeface="+mn-ea"/>
                          <a:cs typeface="+mn-cs"/>
                        </a:rPr>
                        <a:t>provisionally</a:t>
                      </a:r>
                      <a:r>
                        <a:rPr lang="en-US" sz="3200" kern="1200" dirty="0" smtClean="0">
                          <a:solidFill>
                            <a:schemeClr val="bg1"/>
                          </a:solidFill>
                          <a:effectLst/>
                          <a:latin typeface="+mn-lt"/>
                          <a:ea typeface="+mn-ea"/>
                          <a:cs typeface="+mn-cs"/>
                        </a:rPr>
                        <a:t>, we can say that the silence that falls upon the throne room of heaven happens because of the coming Day of the Lord.</a:t>
                      </a:r>
                      <a:endParaRPr lang="en-US" sz="3200" kern="1200" dirty="0">
                        <a:solidFill>
                          <a:schemeClr val="bg1"/>
                        </a:solidFill>
                        <a:effectLst/>
                        <a:latin typeface="+mn-lt"/>
                        <a:ea typeface="+mn-ea"/>
                        <a:cs typeface="+mn-cs"/>
                      </a:endParaRPr>
                    </a:p>
                  </a:txBody>
                  <a:tcPr marL="68580" marR="68580" marT="0" marB="0">
                    <a:noFill/>
                  </a:tcPr>
                </a:tc>
              </a:tr>
            </a:tbl>
          </a:graphicData>
        </a:graphic>
      </p:graphicFrame>
    </p:spTree>
    <p:extLst>
      <p:ext uri="{BB962C8B-B14F-4D97-AF65-F5344CB8AC3E}">
        <p14:creationId xmlns:p14="http://schemas.microsoft.com/office/powerpoint/2010/main" val="15076999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With the breaking of the seventh seal, the scroll – The Scroll of Destiny, the Will of the Father – is unrolled. For the </a:t>
            </a:r>
            <a:r>
              <a:rPr lang="en-US" b="1" u="sng" dirty="0"/>
              <a:t>first</a:t>
            </a:r>
            <a:r>
              <a:rPr lang="en-US" dirty="0"/>
              <a:t> </a:t>
            </a:r>
            <a:r>
              <a:rPr lang="en-US" dirty="0">
                <a:solidFill>
                  <a:schemeClr val="bg1"/>
                </a:solidFill>
              </a:rPr>
              <a:t>time in all </a:t>
            </a:r>
            <a:r>
              <a:rPr lang="en-US" b="1" u="sng" dirty="0"/>
              <a:t>eternity</a:t>
            </a:r>
            <a:r>
              <a:rPr lang="en-US" dirty="0">
                <a:solidFill>
                  <a:schemeClr val="bg1"/>
                </a:solidFill>
              </a:rPr>
              <a:t>, men and angels can see the details of what is about to happen. For one thing, they can see the coming Day of the </a:t>
            </a:r>
            <a:r>
              <a:rPr lang="en-US" b="1" u="sng" dirty="0"/>
              <a:t>Lord</a:t>
            </a:r>
            <a:r>
              <a:rPr lang="en-US" dirty="0">
                <a:solidFill>
                  <a:schemeClr val="bg1"/>
                </a:solidFill>
              </a:rPr>
              <a:t>. </a:t>
            </a:r>
          </a:p>
        </p:txBody>
      </p:sp>
    </p:spTree>
    <p:extLst>
      <p:ext uri="{BB962C8B-B14F-4D97-AF65-F5344CB8AC3E}">
        <p14:creationId xmlns:p14="http://schemas.microsoft.com/office/powerpoint/2010/main" val="8629097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With the breaking of the seventh seal, the scroll – The Scroll of Destiny, the Will of the Father – is unrolled. For the </a:t>
            </a:r>
            <a:r>
              <a:rPr lang="en-US" b="1" u="sng" dirty="0">
                <a:solidFill>
                  <a:srgbClr val="FFFF99"/>
                </a:solidFill>
              </a:rPr>
              <a:t>first</a:t>
            </a:r>
            <a:r>
              <a:rPr lang="en-US" dirty="0">
                <a:solidFill>
                  <a:srgbClr val="FFFF99"/>
                </a:solidFill>
              </a:rPr>
              <a:t> </a:t>
            </a:r>
            <a:r>
              <a:rPr lang="en-US" dirty="0">
                <a:solidFill>
                  <a:schemeClr val="bg1"/>
                </a:solidFill>
              </a:rPr>
              <a:t>time in all </a:t>
            </a:r>
            <a:r>
              <a:rPr lang="en-US" b="1" u="sng" dirty="0"/>
              <a:t>eternity</a:t>
            </a:r>
            <a:r>
              <a:rPr lang="en-US" dirty="0">
                <a:solidFill>
                  <a:schemeClr val="bg1"/>
                </a:solidFill>
              </a:rPr>
              <a:t>, men and angels can see the details of what is about to happen. For one thing, they can see the coming Day of the </a:t>
            </a:r>
            <a:r>
              <a:rPr lang="en-US" b="1" u="sng" dirty="0"/>
              <a:t>Lord</a:t>
            </a:r>
            <a:r>
              <a:rPr lang="en-US" dirty="0">
                <a:solidFill>
                  <a:schemeClr val="bg1"/>
                </a:solidFill>
              </a:rPr>
              <a:t>. </a:t>
            </a:r>
          </a:p>
        </p:txBody>
      </p:sp>
    </p:spTree>
    <p:extLst>
      <p:ext uri="{BB962C8B-B14F-4D97-AF65-F5344CB8AC3E}">
        <p14:creationId xmlns:p14="http://schemas.microsoft.com/office/powerpoint/2010/main" val="2492552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With the breaking of the seventh seal, the scroll – The Scroll of Destiny, the Will of the Father – is unrolled. For the </a:t>
            </a:r>
            <a:r>
              <a:rPr lang="en-US" b="1" u="sng" dirty="0">
                <a:solidFill>
                  <a:srgbClr val="FFFF99"/>
                </a:solidFill>
              </a:rPr>
              <a:t>first</a:t>
            </a:r>
            <a:r>
              <a:rPr lang="en-US" dirty="0">
                <a:solidFill>
                  <a:srgbClr val="FFFF99"/>
                </a:solidFill>
              </a:rPr>
              <a:t> </a:t>
            </a:r>
            <a:r>
              <a:rPr lang="en-US" dirty="0">
                <a:solidFill>
                  <a:schemeClr val="bg1"/>
                </a:solidFill>
              </a:rPr>
              <a:t>time in all </a:t>
            </a:r>
            <a:r>
              <a:rPr lang="en-US" b="1" u="sng" dirty="0">
                <a:solidFill>
                  <a:srgbClr val="FFFF99"/>
                </a:solidFill>
              </a:rPr>
              <a:t>eternity</a:t>
            </a:r>
            <a:r>
              <a:rPr lang="en-US" dirty="0">
                <a:solidFill>
                  <a:schemeClr val="bg1"/>
                </a:solidFill>
              </a:rPr>
              <a:t>, men and angels can see the details of what is about to happen. For one thing, they can see the coming Day of the </a:t>
            </a:r>
            <a:r>
              <a:rPr lang="en-US" b="1" u="sng" dirty="0"/>
              <a:t>Lord</a:t>
            </a:r>
            <a:r>
              <a:rPr lang="en-US" dirty="0">
                <a:solidFill>
                  <a:schemeClr val="bg1"/>
                </a:solidFill>
              </a:rPr>
              <a:t>. </a:t>
            </a:r>
          </a:p>
        </p:txBody>
      </p:sp>
    </p:spTree>
    <p:extLst>
      <p:ext uri="{BB962C8B-B14F-4D97-AF65-F5344CB8AC3E}">
        <p14:creationId xmlns:p14="http://schemas.microsoft.com/office/powerpoint/2010/main" val="219610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srcRect b="4675"/>
          <a:stretch/>
        </p:blipFill>
        <p:spPr bwMode="auto">
          <a:xfrm>
            <a:off x="4746974" y="1076325"/>
            <a:ext cx="4397023" cy="31242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The breaking of the first six seals set in motion that </a:t>
            </a:r>
            <a:r>
              <a:rPr lang="en-US" b="1" u="sng" dirty="0"/>
              <a:t>seven</a:t>
            </a:r>
            <a:r>
              <a:rPr lang="en-US" dirty="0"/>
              <a:t> </a:t>
            </a:r>
            <a:r>
              <a:rPr lang="en-US" dirty="0">
                <a:solidFill>
                  <a:schemeClr val="bg1"/>
                </a:solidFill>
              </a:rPr>
              <a:t>year period of time known as the </a:t>
            </a:r>
            <a:r>
              <a:rPr lang="en-US" dirty="0" smtClean="0">
                <a:solidFill>
                  <a:schemeClr val="bg1"/>
                </a:solidFill>
              </a:rPr>
              <a:t>tribulation </a:t>
            </a:r>
            <a:r>
              <a:rPr lang="en-US" dirty="0">
                <a:solidFill>
                  <a:schemeClr val="bg1"/>
                </a:solidFill>
              </a:rPr>
              <a:t>and brought great judgments upon </a:t>
            </a:r>
            <a:r>
              <a:rPr lang="en-US" dirty="0" smtClean="0">
                <a:solidFill>
                  <a:schemeClr val="bg1"/>
                </a:solidFill>
              </a:rPr>
              <a:t>the </a:t>
            </a:r>
            <a:r>
              <a:rPr lang="en-US" dirty="0">
                <a:solidFill>
                  <a:schemeClr val="bg1"/>
                </a:solidFill>
              </a:rPr>
              <a:t>earth. </a:t>
            </a:r>
            <a:endParaRPr lang="en-US" dirty="0">
              <a:solidFill>
                <a:schemeClr val="bg1"/>
              </a:solidFill>
            </a:endParaRPr>
          </a:p>
        </p:txBody>
      </p:sp>
    </p:spTree>
    <p:extLst>
      <p:ext uri="{BB962C8B-B14F-4D97-AF65-F5344CB8AC3E}">
        <p14:creationId xmlns:p14="http://schemas.microsoft.com/office/powerpoint/2010/main" val="10094455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With the breaking of the seventh seal, the scroll – The Scroll of Destiny, the Will of the Father – is unrolled. For the </a:t>
            </a:r>
            <a:r>
              <a:rPr lang="en-US" b="1" u="sng" dirty="0">
                <a:solidFill>
                  <a:srgbClr val="FFFF99"/>
                </a:solidFill>
              </a:rPr>
              <a:t>first</a:t>
            </a:r>
            <a:r>
              <a:rPr lang="en-US" dirty="0">
                <a:solidFill>
                  <a:srgbClr val="FFFF99"/>
                </a:solidFill>
              </a:rPr>
              <a:t> </a:t>
            </a:r>
            <a:r>
              <a:rPr lang="en-US" dirty="0">
                <a:solidFill>
                  <a:schemeClr val="bg1"/>
                </a:solidFill>
              </a:rPr>
              <a:t>time in all </a:t>
            </a:r>
            <a:r>
              <a:rPr lang="en-US" b="1" u="sng" dirty="0">
                <a:solidFill>
                  <a:srgbClr val="FFFF99"/>
                </a:solidFill>
              </a:rPr>
              <a:t>eternity</a:t>
            </a:r>
            <a:r>
              <a:rPr lang="en-US" dirty="0">
                <a:solidFill>
                  <a:schemeClr val="bg1"/>
                </a:solidFill>
              </a:rPr>
              <a:t>, men and angels can see the details of what is about to happen. For one thing, they can see the coming Day of the </a:t>
            </a:r>
            <a:r>
              <a:rPr lang="en-US" b="1" u="sng" dirty="0">
                <a:solidFill>
                  <a:srgbClr val="FFFF99"/>
                </a:solidFill>
              </a:rPr>
              <a:t>Lord</a:t>
            </a:r>
            <a:r>
              <a:rPr lang="en-US" dirty="0">
                <a:solidFill>
                  <a:schemeClr val="bg1"/>
                </a:solidFill>
              </a:rPr>
              <a:t>. </a:t>
            </a:r>
          </a:p>
        </p:txBody>
      </p:sp>
    </p:spTree>
    <p:extLst>
      <p:ext uri="{BB962C8B-B14F-4D97-AF65-F5344CB8AC3E}">
        <p14:creationId xmlns:p14="http://schemas.microsoft.com/office/powerpoint/2010/main" val="2184404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For the first time since the day of their creation,</a:t>
            </a:r>
          </a:p>
          <a:p>
            <a:pPr lvl="1"/>
            <a:r>
              <a:rPr lang="en-US" sz="3200" dirty="0">
                <a:solidFill>
                  <a:schemeClr val="bg1"/>
                </a:solidFill>
              </a:rPr>
              <a:t>The four Living Creatures bowed their heads in </a:t>
            </a:r>
            <a:r>
              <a:rPr lang="en-US" sz="3200" b="1" u="sng" dirty="0"/>
              <a:t>silence</a:t>
            </a:r>
            <a:r>
              <a:rPr lang="en-US" sz="3200" dirty="0">
                <a:solidFill>
                  <a:schemeClr val="bg1"/>
                </a:solidFill>
              </a:rPr>
              <a:t>.  </a:t>
            </a:r>
          </a:p>
          <a:p>
            <a:pPr lvl="1"/>
            <a:r>
              <a:rPr lang="en-US" sz="3200" dirty="0">
                <a:solidFill>
                  <a:schemeClr val="bg1"/>
                </a:solidFill>
              </a:rPr>
              <a:t>The angels ceased their singing.  </a:t>
            </a:r>
          </a:p>
          <a:p>
            <a:pPr lvl="1"/>
            <a:r>
              <a:rPr lang="en-US" sz="3200" dirty="0">
                <a:solidFill>
                  <a:schemeClr val="bg1"/>
                </a:solidFill>
              </a:rPr>
              <a:t>The elders laid their </a:t>
            </a:r>
            <a:r>
              <a:rPr lang="en-US" sz="3200" b="1" u="sng" dirty="0"/>
              <a:t>harps</a:t>
            </a:r>
            <a:r>
              <a:rPr lang="en-US" sz="3200" dirty="0"/>
              <a:t> </a:t>
            </a:r>
            <a:r>
              <a:rPr lang="en-US" sz="3200" dirty="0">
                <a:solidFill>
                  <a:schemeClr val="bg1"/>
                </a:solidFill>
              </a:rPr>
              <a:t>aside and did not play.  </a:t>
            </a:r>
          </a:p>
          <a:p>
            <a:pPr lvl="1"/>
            <a:r>
              <a:rPr lang="en-US" sz="3200" dirty="0">
                <a:solidFill>
                  <a:schemeClr val="bg1"/>
                </a:solidFill>
              </a:rPr>
              <a:t>No </a:t>
            </a:r>
            <a:r>
              <a:rPr lang="en-US" sz="3200" b="1" u="sng" dirty="0"/>
              <a:t>sound</a:t>
            </a:r>
            <a:r>
              <a:rPr lang="en-US" sz="3200" dirty="0"/>
              <a:t> </a:t>
            </a:r>
            <a:r>
              <a:rPr lang="en-US" sz="3200" dirty="0">
                <a:solidFill>
                  <a:schemeClr val="bg1"/>
                </a:solidFill>
              </a:rPr>
              <a:t>was made in all of Heaven.</a:t>
            </a:r>
          </a:p>
        </p:txBody>
      </p:sp>
    </p:spTree>
    <p:extLst>
      <p:ext uri="{BB962C8B-B14F-4D97-AF65-F5344CB8AC3E}">
        <p14:creationId xmlns:p14="http://schemas.microsoft.com/office/powerpoint/2010/main" val="744977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For the first time since the day of their creation,</a:t>
            </a:r>
          </a:p>
          <a:p>
            <a:pPr lvl="1"/>
            <a:r>
              <a:rPr lang="en-US" sz="3200" dirty="0">
                <a:solidFill>
                  <a:schemeClr val="bg1"/>
                </a:solidFill>
              </a:rPr>
              <a:t>The four Living Creatures bowed their heads in </a:t>
            </a:r>
            <a:r>
              <a:rPr lang="en-US" sz="3200" b="1" u="sng" dirty="0">
                <a:solidFill>
                  <a:srgbClr val="FFFF99"/>
                </a:solidFill>
              </a:rPr>
              <a:t>silence</a:t>
            </a:r>
            <a:r>
              <a:rPr lang="en-US" sz="3200" dirty="0">
                <a:solidFill>
                  <a:schemeClr val="bg1"/>
                </a:solidFill>
              </a:rPr>
              <a:t>.  </a:t>
            </a:r>
          </a:p>
          <a:p>
            <a:pPr lvl="1"/>
            <a:r>
              <a:rPr lang="en-US" sz="3200" dirty="0">
                <a:solidFill>
                  <a:schemeClr val="bg1"/>
                </a:solidFill>
              </a:rPr>
              <a:t>The angels ceased their singing.  </a:t>
            </a:r>
          </a:p>
          <a:p>
            <a:pPr lvl="1"/>
            <a:r>
              <a:rPr lang="en-US" sz="3200" dirty="0">
                <a:solidFill>
                  <a:schemeClr val="bg1"/>
                </a:solidFill>
              </a:rPr>
              <a:t>The elders laid their </a:t>
            </a:r>
            <a:r>
              <a:rPr lang="en-US" sz="3200" b="1" u="sng" dirty="0"/>
              <a:t>harps</a:t>
            </a:r>
            <a:r>
              <a:rPr lang="en-US" sz="3200" dirty="0"/>
              <a:t> </a:t>
            </a:r>
            <a:r>
              <a:rPr lang="en-US" sz="3200" dirty="0">
                <a:solidFill>
                  <a:schemeClr val="bg1"/>
                </a:solidFill>
              </a:rPr>
              <a:t>aside and did not play.  </a:t>
            </a:r>
          </a:p>
          <a:p>
            <a:pPr lvl="1"/>
            <a:r>
              <a:rPr lang="en-US" sz="3200" dirty="0">
                <a:solidFill>
                  <a:schemeClr val="bg1"/>
                </a:solidFill>
              </a:rPr>
              <a:t>No </a:t>
            </a:r>
            <a:r>
              <a:rPr lang="en-US" sz="3200" b="1" u="sng" dirty="0"/>
              <a:t>sound</a:t>
            </a:r>
            <a:r>
              <a:rPr lang="en-US" sz="3200" dirty="0"/>
              <a:t> </a:t>
            </a:r>
            <a:r>
              <a:rPr lang="en-US" sz="3200" dirty="0">
                <a:solidFill>
                  <a:schemeClr val="bg1"/>
                </a:solidFill>
              </a:rPr>
              <a:t>was made in all of Heaven.</a:t>
            </a:r>
          </a:p>
        </p:txBody>
      </p:sp>
    </p:spTree>
    <p:extLst>
      <p:ext uri="{BB962C8B-B14F-4D97-AF65-F5344CB8AC3E}">
        <p14:creationId xmlns:p14="http://schemas.microsoft.com/office/powerpoint/2010/main" val="9611308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For the first time since the day of their creation,</a:t>
            </a:r>
          </a:p>
          <a:p>
            <a:pPr lvl="1"/>
            <a:r>
              <a:rPr lang="en-US" sz="3200" dirty="0">
                <a:solidFill>
                  <a:schemeClr val="bg1"/>
                </a:solidFill>
              </a:rPr>
              <a:t>The four Living Creatures bowed their heads in </a:t>
            </a:r>
            <a:r>
              <a:rPr lang="en-US" sz="3200" b="1" u="sng" dirty="0">
                <a:solidFill>
                  <a:srgbClr val="FFFF99"/>
                </a:solidFill>
              </a:rPr>
              <a:t>silence</a:t>
            </a:r>
            <a:r>
              <a:rPr lang="en-US" sz="3200" dirty="0">
                <a:solidFill>
                  <a:schemeClr val="bg1"/>
                </a:solidFill>
              </a:rPr>
              <a:t>.  </a:t>
            </a:r>
          </a:p>
          <a:p>
            <a:pPr lvl="1"/>
            <a:r>
              <a:rPr lang="en-US" sz="3200" dirty="0">
                <a:solidFill>
                  <a:schemeClr val="bg1"/>
                </a:solidFill>
              </a:rPr>
              <a:t>The angels ceased their singing.  </a:t>
            </a:r>
          </a:p>
          <a:p>
            <a:pPr lvl="1"/>
            <a:r>
              <a:rPr lang="en-US" sz="3200" dirty="0">
                <a:solidFill>
                  <a:schemeClr val="bg1"/>
                </a:solidFill>
              </a:rPr>
              <a:t>The elders laid their </a:t>
            </a:r>
            <a:r>
              <a:rPr lang="en-US" sz="3200" b="1" u="sng" dirty="0">
                <a:solidFill>
                  <a:srgbClr val="FFFF99"/>
                </a:solidFill>
              </a:rPr>
              <a:t>harps</a:t>
            </a:r>
            <a:r>
              <a:rPr lang="en-US" sz="3200" dirty="0">
                <a:solidFill>
                  <a:srgbClr val="FFFF99"/>
                </a:solidFill>
              </a:rPr>
              <a:t> </a:t>
            </a:r>
            <a:r>
              <a:rPr lang="en-US" sz="3200" dirty="0">
                <a:solidFill>
                  <a:schemeClr val="bg1"/>
                </a:solidFill>
              </a:rPr>
              <a:t>aside and did not play.  </a:t>
            </a:r>
          </a:p>
          <a:p>
            <a:pPr lvl="1"/>
            <a:r>
              <a:rPr lang="en-US" sz="3200" dirty="0">
                <a:solidFill>
                  <a:schemeClr val="bg1"/>
                </a:solidFill>
              </a:rPr>
              <a:t>No </a:t>
            </a:r>
            <a:r>
              <a:rPr lang="en-US" sz="3200" b="1" u="sng" dirty="0"/>
              <a:t>sound</a:t>
            </a:r>
            <a:r>
              <a:rPr lang="en-US" sz="3200" dirty="0"/>
              <a:t> </a:t>
            </a:r>
            <a:r>
              <a:rPr lang="en-US" sz="3200" dirty="0">
                <a:solidFill>
                  <a:schemeClr val="bg1"/>
                </a:solidFill>
              </a:rPr>
              <a:t>was made in all of Heaven.</a:t>
            </a:r>
          </a:p>
        </p:txBody>
      </p:sp>
    </p:spTree>
    <p:extLst>
      <p:ext uri="{BB962C8B-B14F-4D97-AF65-F5344CB8AC3E}">
        <p14:creationId xmlns:p14="http://schemas.microsoft.com/office/powerpoint/2010/main" val="313091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For the first time since the day of their creation,</a:t>
            </a:r>
          </a:p>
          <a:p>
            <a:pPr lvl="1"/>
            <a:r>
              <a:rPr lang="en-US" sz="3200" dirty="0">
                <a:solidFill>
                  <a:schemeClr val="bg1"/>
                </a:solidFill>
              </a:rPr>
              <a:t>The four Living Creatures bowed their heads in </a:t>
            </a:r>
            <a:r>
              <a:rPr lang="en-US" sz="3200" b="1" u="sng" dirty="0">
                <a:solidFill>
                  <a:srgbClr val="FFFF99"/>
                </a:solidFill>
              </a:rPr>
              <a:t>silence</a:t>
            </a:r>
            <a:r>
              <a:rPr lang="en-US" sz="3200" dirty="0">
                <a:solidFill>
                  <a:schemeClr val="bg1"/>
                </a:solidFill>
              </a:rPr>
              <a:t>.  </a:t>
            </a:r>
          </a:p>
          <a:p>
            <a:pPr lvl="1"/>
            <a:r>
              <a:rPr lang="en-US" sz="3200" dirty="0">
                <a:solidFill>
                  <a:schemeClr val="bg1"/>
                </a:solidFill>
              </a:rPr>
              <a:t>The angels ceased their singing.  </a:t>
            </a:r>
          </a:p>
          <a:p>
            <a:pPr lvl="1"/>
            <a:r>
              <a:rPr lang="en-US" sz="3200" dirty="0">
                <a:solidFill>
                  <a:schemeClr val="bg1"/>
                </a:solidFill>
              </a:rPr>
              <a:t>The elders laid their </a:t>
            </a:r>
            <a:r>
              <a:rPr lang="en-US" sz="3200" b="1" u="sng" dirty="0">
                <a:solidFill>
                  <a:srgbClr val="FFFF99"/>
                </a:solidFill>
              </a:rPr>
              <a:t>harps</a:t>
            </a:r>
            <a:r>
              <a:rPr lang="en-US" sz="3200" dirty="0">
                <a:solidFill>
                  <a:srgbClr val="FFFF99"/>
                </a:solidFill>
              </a:rPr>
              <a:t> </a:t>
            </a:r>
            <a:r>
              <a:rPr lang="en-US" sz="3200" dirty="0">
                <a:solidFill>
                  <a:schemeClr val="bg1"/>
                </a:solidFill>
              </a:rPr>
              <a:t>aside and did not play.  </a:t>
            </a:r>
          </a:p>
          <a:p>
            <a:pPr lvl="1"/>
            <a:r>
              <a:rPr lang="en-US" sz="3200" dirty="0">
                <a:solidFill>
                  <a:schemeClr val="bg1"/>
                </a:solidFill>
              </a:rPr>
              <a:t>No </a:t>
            </a:r>
            <a:r>
              <a:rPr lang="en-US" sz="3200" b="1" u="sng" dirty="0">
                <a:solidFill>
                  <a:srgbClr val="FFFF99"/>
                </a:solidFill>
              </a:rPr>
              <a:t>sound</a:t>
            </a:r>
            <a:r>
              <a:rPr lang="en-US" sz="3200" dirty="0">
                <a:solidFill>
                  <a:srgbClr val="FFFF99"/>
                </a:solidFill>
              </a:rPr>
              <a:t> </a:t>
            </a:r>
            <a:r>
              <a:rPr lang="en-US" sz="3200" dirty="0">
                <a:solidFill>
                  <a:schemeClr val="bg1"/>
                </a:solidFill>
              </a:rPr>
              <a:t>was made in all of Heaven.</a:t>
            </a:r>
          </a:p>
        </p:txBody>
      </p:sp>
    </p:spTree>
    <p:extLst>
      <p:ext uri="{BB962C8B-B14F-4D97-AF65-F5344CB8AC3E}">
        <p14:creationId xmlns:p14="http://schemas.microsoft.com/office/powerpoint/2010/main" val="4021788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 silence produced comes from </a:t>
            </a:r>
            <a:r>
              <a:rPr lang="en-US" b="1" u="sng" dirty="0"/>
              <a:t>awe</a:t>
            </a:r>
            <a:r>
              <a:rPr lang="en-US" dirty="0"/>
              <a:t> </a:t>
            </a:r>
            <a:r>
              <a:rPr lang="en-US" dirty="0">
                <a:solidFill>
                  <a:schemeClr val="bg1"/>
                </a:solidFill>
              </a:rPr>
              <a:t>and amazement. It is like a great </a:t>
            </a:r>
            <a:r>
              <a:rPr lang="en-US" b="1" u="sng" dirty="0"/>
              <a:t>gasp</a:t>
            </a:r>
            <a:r>
              <a:rPr lang="en-US" dirty="0"/>
              <a:t> </a:t>
            </a:r>
            <a:r>
              <a:rPr lang="en-US" dirty="0">
                <a:solidFill>
                  <a:schemeClr val="bg1"/>
                </a:solidFill>
              </a:rPr>
              <a:t>when something fearful and overwhelming is suddenly exposed. </a:t>
            </a:r>
            <a:endParaRPr lang="en-US" sz="3200" dirty="0">
              <a:solidFill>
                <a:schemeClr val="bg1"/>
              </a:solidFill>
            </a:endParaRPr>
          </a:p>
        </p:txBody>
      </p:sp>
    </p:spTree>
    <p:extLst>
      <p:ext uri="{BB962C8B-B14F-4D97-AF65-F5344CB8AC3E}">
        <p14:creationId xmlns:p14="http://schemas.microsoft.com/office/powerpoint/2010/main" val="10166747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 silence produced comes from </a:t>
            </a:r>
            <a:r>
              <a:rPr lang="en-US" b="1" u="sng" dirty="0">
                <a:solidFill>
                  <a:srgbClr val="FFFF99"/>
                </a:solidFill>
              </a:rPr>
              <a:t>awe</a:t>
            </a:r>
            <a:r>
              <a:rPr lang="en-US" dirty="0">
                <a:solidFill>
                  <a:srgbClr val="FFFF99"/>
                </a:solidFill>
              </a:rPr>
              <a:t> </a:t>
            </a:r>
            <a:r>
              <a:rPr lang="en-US" dirty="0">
                <a:solidFill>
                  <a:schemeClr val="bg1"/>
                </a:solidFill>
              </a:rPr>
              <a:t>and amazement. It is like a great </a:t>
            </a:r>
            <a:r>
              <a:rPr lang="en-US" b="1" u="sng" dirty="0"/>
              <a:t>gasp</a:t>
            </a:r>
            <a:r>
              <a:rPr lang="en-US" dirty="0"/>
              <a:t> </a:t>
            </a:r>
            <a:r>
              <a:rPr lang="en-US" dirty="0">
                <a:solidFill>
                  <a:schemeClr val="bg1"/>
                </a:solidFill>
              </a:rPr>
              <a:t>when something fearful and overwhelming is suddenly exposed. </a:t>
            </a:r>
            <a:endParaRPr lang="en-US" sz="3200" dirty="0">
              <a:solidFill>
                <a:schemeClr val="bg1"/>
              </a:solidFill>
            </a:endParaRPr>
          </a:p>
        </p:txBody>
      </p:sp>
    </p:spTree>
    <p:extLst>
      <p:ext uri="{BB962C8B-B14F-4D97-AF65-F5344CB8AC3E}">
        <p14:creationId xmlns:p14="http://schemas.microsoft.com/office/powerpoint/2010/main" val="911072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 silence produced comes from </a:t>
            </a:r>
            <a:r>
              <a:rPr lang="en-US" b="1" u="sng" dirty="0">
                <a:solidFill>
                  <a:srgbClr val="FFFF99"/>
                </a:solidFill>
              </a:rPr>
              <a:t>awe</a:t>
            </a:r>
            <a:r>
              <a:rPr lang="en-US" dirty="0">
                <a:solidFill>
                  <a:srgbClr val="FFFF99"/>
                </a:solidFill>
              </a:rPr>
              <a:t> </a:t>
            </a:r>
            <a:r>
              <a:rPr lang="en-US" dirty="0">
                <a:solidFill>
                  <a:schemeClr val="bg1"/>
                </a:solidFill>
              </a:rPr>
              <a:t>and amazement. It is like a great </a:t>
            </a:r>
            <a:r>
              <a:rPr lang="en-US" b="1" u="sng" dirty="0">
                <a:solidFill>
                  <a:srgbClr val="FFFF99"/>
                </a:solidFill>
              </a:rPr>
              <a:t>gasp</a:t>
            </a:r>
            <a:r>
              <a:rPr lang="en-US" dirty="0">
                <a:solidFill>
                  <a:srgbClr val="FFFF99"/>
                </a:solidFill>
              </a:rPr>
              <a:t> </a:t>
            </a:r>
            <a:r>
              <a:rPr lang="en-US" dirty="0">
                <a:solidFill>
                  <a:schemeClr val="bg1"/>
                </a:solidFill>
              </a:rPr>
              <a:t>when something fearful and overwhelming is suddenly exposed. </a:t>
            </a:r>
            <a:endParaRPr lang="en-US" sz="3200" dirty="0">
              <a:solidFill>
                <a:schemeClr val="bg1"/>
              </a:solidFill>
            </a:endParaRPr>
          </a:p>
        </p:txBody>
      </p:sp>
    </p:spTree>
    <p:extLst>
      <p:ext uri="{BB962C8B-B14F-4D97-AF65-F5344CB8AC3E}">
        <p14:creationId xmlns:p14="http://schemas.microsoft.com/office/powerpoint/2010/main" val="3524071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758444" y="742950"/>
            <a:ext cx="4372418" cy="34290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As the inside of the scroll was revealed, John saw seven </a:t>
            </a:r>
            <a:r>
              <a:rPr lang="en-US" b="1" u="sng" dirty="0"/>
              <a:t>trumpets</a:t>
            </a:r>
            <a:r>
              <a:rPr lang="en-US" dirty="0"/>
              <a:t> </a:t>
            </a:r>
            <a:r>
              <a:rPr lang="en-US" dirty="0">
                <a:solidFill>
                  <a:schemeClr val="bg1"/>
                </a:solidFill>
              </a:rPr>
              <a:t>given to seven angels</a:t>
            </a:r>
            <a:r>
              <a:rPr lang="en-US" dirty="0" smtClean="0">
                <a:solidFill>
                  <a:schemeClr val="bg1"/>
                </a:solidFill>
              </a:rPr>
              <a:t>.  </a:t>
            </a:r>
            <a:r>
              <a:rPr lang="en-US" dirty="0">
                <a:solidFill>
                  <a:schemeClr val="bg1"/>
                </a:solidFill>
              </a:rPr>
              <a:t>Let us examine now the detail.</a:t>
            </a:r>
            <a:endParaRPr lang="en-US" dirty="0">
              <a:solidFill>
                <a:schemeClr val="bg1"/>
              </a:solidFill>
            </a:endParaRPr>
          </a:p>
        </p:txBody>
      </p:sp>
    </p:spTree>
    <p:extLst>
      <p:ext uri="{BB962C8B-B14F-4D97-AF65-F5344CB8AC3E}">
        <p14:creationId xmlns:p14="http://schemas.microsoft.com/office/powerpoint/2010/main" val="41021293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758444" y="742950"/>
            <a:ext cx="4372418" cy="34290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As the inside of the scroll was revealed, John saw seven </a:t>
            </a:r>
            <a:r>
              <a:rPr lang="en-US" b="1" u="sng" dirty="0">
                <a:solidFill>
                  <a:srgbClr val="FFFF99"/>
                </a:solidFill>
              </a:rPr>
              <a:t>trumpets</a:t>
            </a:r>
            <a:r>
              <a:rPr lang="en-US" dirty="0">
                <a:solidFill>
                  <a:srgbClr val="FFFF99"/>
                </a:solidFill>
              </a:rPr>
              <a:t> </a:t>
            </a:r>
            <a:r>
              <a:rPr lang="en-US" dirty="0">
                <a:solidFill>
                  <a:schemeClr val="bg1"/>
                </a:solidFill>
              </a:rPr>
              <a:t>given to seven angels</a:t>
            </a:r>
            <a:r>
              <a:rPr lang="en-US" dirty="0" smtClean="0">
                <a:solidFill>
                  <a:schemeClr val="bg1"/>
                </a:solidFill>
              </a:rPr>
              <a:t>.  </a:t>
            </a:r>
            <a:r>
              <a:rPr lang="en-US" dirty="0">
                <a:solidFill>
                  <a:schemeClr val="bg1"/>
                </a:solidFill>
              </a:rPr>
              <a:t>Let us examine now the detail.</a:t>
            </a:r>
            <a:endParaRPr lang="en-US" dirty="0">
              <a:solidFill>
                <a:schemeClr val="bg1"/>
              </a:solidFill>
            </a:endParaRPr>
          </a:p>
        </p:txBody>
      </p:sp>
    </p:spTree>
    <p:extLst>
      <p:ext uri="{BB962C8B-B14F-4D97-AF65-F5344CB8AC3E}">
        <p14:creationId xmlns:p14="http://schemas.microsoft.com/office/powerpoint/2010/main" val="2232163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srcRect b="4675"/>
          <a:stretch/>
        </p:blipFill>
        <p:spPr bwMode="auto">
          <a:xfrm>
            <a:off x="4746974" y="1076325"/>
            <a:ext cx="4397023" cy="3124200"/>
          </a:xfrm>
          <a:prstGeom prst="rect">
            <a:avLst/>
          </a:prstGeom>
          <a:noFill/>
          <a:ln w="9525">
            <a:noFill/>
            <a:miter lim="800000"/>
            <a:headEnd/>
            <a:tailEnd/>
          </a:ln>
          <a:effectLst/>
        </p:spPr>
      </p:pic>
      <p:sp>
        <p:nvSpPr>
          <p:cNvPr id="3" name="Content Placeholder 2"/>
          <p:cNvSpPr txBox="1">
            <a:spLocks/>
          </p:cNvSpPr>
          <p:nvPr/>
        </p:nvSpPr>
        <p:spPr>
          <a:xfrm>
            <a:off x="152399" y="133350"/>
            <a:ext cx="4634877" cy="5010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The breaking of the first six seals set in motion that </a:t>
            </a:r>
            <a:r>
              <a:rPr lang="en-US" b="1" u="sng" dirty="0">
                <a:solidFill>
                  <a:srgbClr val="FFFF99"/>
                </a:solidFill>
              </a:rPr>
              <a:t>seven</a:t>
            </a:r>
            <a:r>
              <a:rPr lang="en-US" dirty="0">
                <a:solidFill>
                  <a:srgbClr val="FFFF99"/>
                </a:solidFill>
              </a:rPr>
              <a:t> </a:t>
            </a:r>
            <a:r>
              <a:rPr lang="en-US" dirty="0">
                <a:solidFill>
                  <a:schemeClr val="bg1"/>
                </a:solidFill>
              </a:rPr>
              <a:t>year period of time known as the </a:t>
            </a:r>
            <a:r>
              <a:rPr lang="en-US" dirty="0" smtClean="0">
                <a:solidFill>
                  <a:schemeClr val="bg1"/>
                </a:solidFill>
              </a:rPr>
              <a:t>tribulation </a:t>
            </a:r>
            <a:r>
              <a:rPr lang="en-US" dirty="0">
                <a:solidFill>
                  <a:schemeClr val="bg1"/>
                </a:solidFill>
              </a:rPr>
              <a:t>and brought great judgments upon </a:t>
            </a:r>
            <a:r>
              <a:rPr lang="en-US" dirty="0" smtClean="0">
                <a:solidFill>
                  <a:schemeClr val="bg1"/>
                </a:solidFill>
              </a:rPr>
              <a:t>the </a:t>
            </a:r>
            <a:r>
              <a:rPr lang="en-US" dirty="0">
                <a:solidFill>
                  <a:schemeClr val="bg1"/>
                </a:solidFill>
              </a:rPr>
              <a:t>earth. </a:t>
            </a:r>
            <a:endParaRPr lang="en-US" dirty="0">
              <a:solidFill>
                <a:schemeClr val="bg1"/>
              </a:solidFill>
            </a:endParaRPr>
          </a:p>
        </p:txBody>
      </p:sp>
    </p:spTree>
    <p:extLst>
      <p:ext uri="{BB962C8B-B14F-4D97-AF65-F5344CB8AC3E}">
        <p14:creationId xmlns:p14="http://schemas.microsoft.com/office/powerpoint/2010/main" val="6270376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534400" cy="994171"/>
          </a:xfrm>
        </p:spPr>
        <p:txBody>
          <a:bodyPr>
            <a:noAutofit/>
          </a:bodyPr>
          <a:lstStyle/>
          <a:p>
            <a:pPr marL="568325" lvl="0" indent="-568325" algn="l">
              <a:buFont typeface="+mj-lt"/>
              <a:buAutoNum type="romanUcPeriod"/>
            </a:pPr>
            <a:r>
              <a:rPr lang="en-US" sz="3600" b="1" dirty="0">
                <a:solidFill>
                  <a:schemeClr val="bg1"/>
                </a:solidFill>
              </a:rPr>
              <a:t>THE FIRST FOUR TRUMPET JUDGMENTS (Rev. 8:7-12</a:t>
            </a:r>
            <a:r>
              <a:rPr lang="en-US" sz="3600" b="1"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1428749"/>
            <a:ext cx="8229600" cy="3165873"/>
          </a:xfrm>
        </p:spPr>
        <p:txBody>
          <a:bodyPr/>
          <a:lstStyle/>
          <a:p>
            <a:r>
              <a:rPr lang="en-US" dirty="0">
                <a:solidFill>
                  <a:schemeClr val="bg1"/>
                </a:solidFill>
              </a:rPr>
              <a:t>These four judgments bring destruction and havoc upon a </a:t>
            </a:r>
            <a:r>
              <a:rPr lang="en-US" b="1" u="sng" dirty="0"/>
              <a:t>third</a:t>
            </a:r>
            <a:r>
              <a:rPr lang="en-US" dirty="0"/>
              <a:t> </a:t>
            </a:r>
            <a:r>
              <a:rPr lang="en-US" dirty="0">
                <a:solidFill>
                  <a:schemeClr val="bg1"/>
                </a:solidFill>
              </a:rPr>
              <a:t>of the earth. The phrase “a third of” appears </a:t>
            </a:r>
            <a:r>
              <a:rPr lang="en-US" b="1" u="sng" dirty="0"/>
              <a:t>13</a:t>
            </a:r>
            <a:r>
              <a:rPr lang="en-US" dirty="0"/>
              <a:t> </a:t>
            </a:r>
            <a:r>
              <a:rPr lang="en-US" dirty="0">
                <a:solidFill>
                  <a:schemeClr val="bg1"/>
                </a:solidFill>
              </a:rPr>
              <a:t>times in these verses. What does this mean?</a:t>
            </a:r>
          </a:p>
          <a:p>
            <a:endParaRPr lang="en-US" dirty="0">
              <a:solidFill>
                <a:schemeClr val="bg1"/>
              </a:solidFill>
            </a:endParaRPr>
          </a:p>
        </p:txBody>
      </p:sp>
    </p:spTree>
    <p:extLst>
      <p:ext uri="{BB962C8B-B14F-4D97-AF65-F5344CB8AC3E}">
        <p14:creationId xmlns:p14="http://schemas.microsoft.com/office/powerpoint/2010/main" val="414736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534400" cy="994171"/>
          </a:xfrm>
        </p:spPr>
        <p:txBody>
          <a:bodyPr>
            <a:noAutofit/>
          </a:bodyPr>
          <a:lstStyle/>
          <a:p>
            <a:pPr marL="568325" lvl="0" indent="-568325" algn="l">
              <a:buFont typeface="+mj-lt"/>
              <a:buAutoNum type="romanUcPeriod"/>
            </a:pPr>
            <a:r>
              <a:rPr lang="en-US" sz="3600" b="1" dirty="0">
                <a:solidFill>
                  <a:schemeClr val="bg1"/>
                </a:solidFill>
              </a:rPr>
              <a:t>THE FIRST FOUR TRUMPET JUDGMENTS (Rev. 8:7-12</a:t>
            </a:r>
            <a:r>
              <a:rPr lang="en-US" sz="3600" b="1"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1428749"/>
            <a:ext cx="8229600" cy="3165873"/>
          </a:xfrm>
        </p:spPr>
        <p:txBody>
          <a:bodyPr/>
          <a:lstStyle/>
          <a:p>
            <a:r>
              <a:rPr lang="en-US" dirty="0">
                <a:solidFill>
                  <a:schemeClr val="bg1"/>
                </a:solidFill>
              </a:rPr>
              <a:t>These four judgments bring destruction and havoc upon a </a:t>
            </a:r>
            <a:r>
              <a:rPr lang="en-US" b="1" u="sng" dirty="0">
                <a:solidFill>
                  <a:srgbClr val="FFFF99"/>
                </a:solidFill>
              </a:rPr>
              <a:t>third</a:t>
            </a:r>
            <a:r>
              <a:rPr lang="en-US" dirty="0">
                <a:solidFill>
                  <a:srgbClr val="FFFF99"/>
                </a:solidFill>
              </a:rPr>
              <a:t> </a:t>
            </a:r>
            <a:r>
              <a:rPr lang="en-US" dirty="0">
                <a:solidFill>
                  <a:schemeClr val="bg1"/>
                </a:solidFill>
              </a:rPr>
              <a:t>of the earth. The phrase “a third of” appears </a:t>
            </a:r>
            <a:r>
              <a:rPr lang="en-US" b="1" u="sng" dirty="0"/>
              <a:t>13</a:t>
            </a:r>
            <a:r>
              <a:rPr lang="en-US" dirty="0"/>
              <a:t> </a:t>
            </a:r>
            <a:r>
              <a:rPr lang="en-US" dirty="0">
                <a:solidFill>
                  <a:schemeClr val="bg1"/>
                </a:solidFill>
              </a:rPr>
              <a:t>times in these verses. What does this mean?</a:t>
            </a:r>
          </a:p>
          <a:p>
            <a:endParaRPr lang="en-US" dirty="0">
              <a:solidFill>
                <a:schemeClr val="bg1"/>
              </a:solidFill>
            </a:endParaRPr>
          </a:p>
        </p:txBody>
      </p:sp>
    </p:spTree>
    <p:extLst>
      <p:ext uri="{BB962C8B-B14F-4D97-AF65-F5344CB8AC3E}">
        <p14:creationId xmlns:p14="http://schemas.microsoft.com/office/powerpoint/2010/main" val="2511570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534400" cy="994171"/>
          </a:xfrm>
        </p:spPr>
        <p:txBody>
          <a:bodyPr>
            <a:noAutofit/>
          </a:bodyPr>
          <a:lstStyle/>
          <a:p>
            <a:pPr marL="568325" lvl="0" indent="-568325" algn="l">
              <a:buFont typeface="+mj-lt"/>
              <a:buAutoNum type="romanUcPeriod"/>
            </a:pPr>
            <a:r>
              <a:rPr lang="en-US" sz="3600" b="1" dirty="0">
                <a:solidFill>
                  <a:schemeClr val="bg1"/>
                </a:solidFill>
              </a:rPr>
              <a:t>THE FIRST FOUR TRUMPET JUDGMENTS (Rev. 8:7-12</a:t>
            </a:r>
            <a:r>
              <a:rPr lang="en-US" sz="3600" b="1"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1428749"/>
            <a:ext cx="8229600" cy="3165873"/>
          </a:xfrm>
        </p:spPr>
        <p:txBody>
          <a:bodyPr/>
          <a:lstStyle/>
          <a:p>
            <a:r>
              <a:rPr lang="en-US" dirty="0">
                <a:solidFill>
                  <a:schemeClr val="bg1"/>
                </a:solidFill>
              </a:rPr>
              <a:t>These four judgments bring destruction and havoc upon a </a:t>
            </a:r>
            <a:r>
              <a:rPr lang="en-US" b="1" u="sng" dirty="0">
                <a:solidFill>
                  <a:srgbClr val="FFFF99"/>
                </a:solidFill>
              </a:rPr>
              <a:t>third</a:t>
            </a:r>
            <a:r>
              <a:rPr lang="en-US" dirty="0">
                <a:solidFill>
                  <a:srgbClr val="FFFF99"/>
                </a:solidFill>
              </a:rPr>
              <a:t> </a:t>
            </a:r>
            <a:r>
              <a:rPr lang="en-US" dirty="0">
                <a:solidFill>
                  <a:schemeClr val="bg1"/>
                </a:solidFill>
              </a:rPr>
              <a:t>of the earth. The phrase “a third of” appears </a:t>
            </a:r>
            <a:r>
              <a:rPr lang="en-US" b="1" u="sng" dirty="0">
                <a:solidFill>
                  <a:srgbClr val="FFFF99"/>
                </a:solidFill>
              </a:rPr>
              <a:t>13</a:t>
            </a:r>
            <a:r>
              <a:rPr lang="en-US" dirty="0">
                <a:solidFill>
                  <a:srgbClr val="FFFF99"/>
                </a:solidFill>
              </a:rPr>
              <a:t> </a:t>
            </a:r>
            <a:r>
              <a:rPr lang="en-US" dirty="0">
                <a:solidFill>
                  <a:schemeClr val="bg1"/>
                </a:solidFill>
              </a:rPr>
              <a:t>times in these verses. What does this mean?</a:t>
            </a:r>
          </a:p>
          <a:p>
            <a:endParaRPr lang="en-US" dirty="0">
              <a:solidFill>
                <a:schemeClr val="bg1"/>
              </a:solidFill>
            </a:endParaRPr>
          </a:p>
        </p:txBody>
      </p:sp>
    </p:spTree>
    <p:extLst>
      <p:ext uri="{BB962C8B-B14F-4D97-AF65-F5344CB8AC3E}">
        <p14:creationId xmlns:p14="http://schemas.microsoft.com/office/powerpoint/2010/main" val="2917814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lnSpcReduction="10000"/>
          </a:bodyPr>
          <a:lstStyle/>
          <a:p>
            <a:pPr lvl="0"/>
            <a:r>
              <a:rPr lang="en-US" dirty="0">
                <a:solidFill>
                  <a:schemeClr val="bg1"/>
                </a:solidFill>
              </a:rPr>
              <a:t>It is possible that these judgments are coming primarily upon the area occupied by the kingdom of </a:t>
            </a:r>
            <a:r>
              <a:rPr lang="en-US" b="1" u="sng" dirty="0"/>
              <a:t>Antichrist</a:t>
            </a:r>
            <a:r>
              <a:rPr lang="en-US" dirty="0"/>
              <a:t> </a:t>
            </a:r>
            <a:r>
              <a:rPr lang="en-US" dirty="0">
                <a:solidFill>
                  <a:schemeClr val="bg1"/>
                </a:solidFill>
              </a:rPr>
              <a:t>which covers one third of the earth. </a:t>
            </a:r>
          </a:p>
          <a:p>
            <a:pPr lvl="0"/>
            <a:r>
              <a:rPr lang="en-US" dirty="0">
                <a:solidFill>
                  <a:schemeClr val="bg1"/>
                </a:solidFill>
              </a:rPr>
              <a:t>However it is equally possible that these judgments are scattered across the </a:t>
            </a:r>
            <a:r>
              <a:rPr lang="en-US" b="1" u="sng" dirty="0"/>
              <a:t>whole</a:t>
            </a:r>
            <a:r>
              <a:rPr lang="en-US" dirty="0"/>
              <a:t> </a:t>
            </a:r>
            <a:r>
              <a:rPr lang="en-US" dirty="0">
                <a:solidFill>
                  <a:schemeClr val="bg1"/>
                </a:solidFill>
              </a:rPr>
              <a:t>earth. This is the more likely interpretation since </a:t>
            </a:r>
            <a:r>
              <a:rPr lang="en-US" b="1" u="sng" dirty="0"/>
              <a:t>all</a:t>
            </a:r>
            <a:r>
              <a:rPr lang="en-US" dirty="0"/>
              <a:t> </a:t>
            </a:r>
            <a:r>
              <a:rPr lang="en-US" dirty="0">
                <a:solidFill>
                  <a:schemeClr val="bg1"/>
                </a:solidFill>
              </a:rPr>
              <a:t>of the green grass is burned and the effects upon the sun and moon would certainly be felt by the </a:t>
            </a:r>
            <a:r>
              <a:rPr lang="en-US" b="1" u="sng" dirty="0"/>
              <a:t>whole</a:t>
            </a:r>
            <a:r>
              <a:rPr lang="en-US" dirty="0"/>
              <a:t> </a:t>
            </a:r>
            <a:r>
              <a:rPr lang="en-US" dirty="0">
                <a:solidFill>
                  <a:schemeClr val="bg1"/>
                </a:solidFill>
              </a:rPr>
              <a:t>earth.</a:t>
            </a:r>
          </a:p>
        </p:txBody>
      </p:sp>
    </p:spTree>
    <p:extLst>
      <p:ext uri="{BB962C8B-B14F-4D97-AF65-F5344CB8AC3E}">
        <p14:creationId xmlns:p14="http://schemas.microsoft.com/office/powerpoint/2010/main" val="36927630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lnSpcReduction="10000"/>
          </a:bodyPr>
          <a:lstStyle/>
          <a:p>
            <a:pPr lvl="0"/>
            <a:r>
              <a:rPr lang="en-US" dirty="0">
                <a:solidFill>
                  <a:schemeClr val="bg1"/>
                </a:solidFill>
              </a:rPr>
              <a:t>It is possible that these judgments are coming primarily upon the area occupied by the kingdom of </a:t>
            </a:r>
            <a:r>
              <a:rPr lang="en-US" b="1" u="sng" dirty="0">
                <a:solidFill>
                  <a:srgbClr val="FFFF99"/>
                </a:solidFill>
              </a:rPr>
              <a:t>Antichrist</a:t>
            </a:r>
            <a:r>
              <a:rPr lang="en-US" dirty="0">
                <a:solidFill>
                  <a:srgbClr val="FFFF99"/>
                </a:solidFill>
              </a:rPr>
              <a:t> </a:t>
            </a:r>
            <a:r>
              <a:rPr lang="en-US" dirty="0">
                <a:solidFill>
                  <a:schemeClr val="bg1"/>
                </a:solidFill>
              </a:rPr>
              <a:t>which covers one third of the earth. </a:t>
            </a:r>
          </a:p>
          <a:p>
            <a:pPr lvl="0"/>
            <a:r>
              <a:rPr lang="en-US" dirty="0">
                <a:solidFill>
                  <a:schemeClr val="bg1"/>
                </a:solidFill>
              </a:rPr>
              <a:t>However it is equally possible that these judgments are scattered across the </a:t>
            </a:r>
            <a:r>
              <a:rPr lang="en-US" b="1" u="sng" dirty="0"/>
              <a:t>whole</a:t>
            </a:r>
            <a:r>
              <a:rPr lang="en-US" dirty="0"/>
              <a:t> </a:t>
            </a:r>
            <a:r>
              <a:rPr lang="en-US" dirty="0">
                <a:solidFill>
                  <a:schemeClr val="bg1"/>
                </a:solidFill>
              </a:rPr>
              <a:t>earth. This is the more likely interpretation since </a:t>
            </a:r>
            <a:r>
              <a:rPr lang="en-US" b="1" u="sng" dirty="0"/>
              <a:t>all</a:t>
            </a:r>
            <a:r>
              <a:rPr lang="en-US" dirty="0"/>
              <a:t> </a:t>
            </a:r>
            <a:r>
              <a:rPr lang="en-US" dirty="0">
                <a:solidFill>
                  <a:schemeClr val="bg1"/>
                </a:solidFill>
              </a:rPr>
              <a:t>of the green grass is burned and the effects upon the sun and moon would certainly be felt by the </a:t>
            </a:r>
            <a:r>
              <a:rPr lang="en-US" b="1" u="sng" dirty="0"/>
              <a:t>whole</a:t>
            </a:r>
            <a:r>
              <a:rPr lang="en-US" dirty="0"/>
              <a:t> </a:t>
            </a:r>
            <a:r>
              <a:rPr lang="en-US" dirty="0">
                <a:solidFill>
                  <a:schemeClr val="bg1"/>
                </a:solidFill>
              </a:rPr>
              <a:t>earth.</a:t>
            </a:r>
          </a:p>
        </p:txBody>
      </p:sp>
    </p:spTree>
    <p:extLst>
      <p:ext uri="{BB962C8B-B14F-4D97-AF65-F5344CB8AC3E}">
        <p14:creationId xmlns:p14="http://schemas.microsoft.com/office/powerpoint/2010/main" val="12766082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lnSpcReduction="10000"/>
          </a:bodyPr>
          <a:lstStyle/>
          <a:p>
            <a:pPr lvl="0"/>
            <a:r>
              <a:rPr lang="en-US" dirty="0">
                <a:solidFill>
                  <a:schemeClr val="bg1"/>
                </a:solidFill>
              </a:rPr>
              <a:t>It is possible that these judgments are coming primarily upon the area occupied by the kingdom of </a:t>
            </a:r>
            <a:r>
              <a:rPr lang="en-US" b="1" u="sng" dirty="0">
                <a:solidFill>
                  <a:srgbClr val="FFFF99"/>
                </a:solidFill>
              </a:rPr>
              <a:t>Antichrist</a:t>
            </a:r>
            <a:r>
              <a:rPr lang="en-US" dirty="0">
                <a:solidFill>
                  <a:srgbClr val="FFFF99"/>
                </a:solidFill>
              </a:rPr>
              <a:t> </a:t>
            </a:r>
            <a:r>
              <a:rPr lang="en-US" dirty="0">
                <a:solidFill>
                  <a:schemeClr val="bg1"/>
                </a:solidFill>
              </a:rPr>
              <a:t>which covers one third of the earth. </a:t>
            </a:r>
          </a:p>
          <a:p>
            <a:pPr lvl="0"/>
            <a:r>
              <a:rPr lang="en-US" dirty="0">
                <a:solidFill>
                  <a:schemeClr val="bg1"/>
                </a:solidFill>
              </a:rPr>
              <a:t>However it is equally possible that these judgments are scattered across the </a:t>
            </a:r>
            <a:r>
              <a:rPr lang="en-US" b="1" u="sng" dirty="0">
                <a:solidFill>
                  <a:srgbClr val="FFFF99"/>
                </a:solidFill>
              </a:rPr>
              <a:t>whole</a:t>
            </a:r>
            <a:r>
              <a:rPr lang="en-US" dirty="0">
                <a:solidFill>
                  <a:srgbClr val="FFFF99"/>
                </a:solidFill>
              </a:rPr>
              <a:t> </a:t>
            </a:r>
            <a:r>
              <a:rPr lang="en-US" dirty="0">
                <a:solidFill>
                  <a:schemeClr val="bg1"/>
                </a:solidFill>
              </a:rPr>
              <a:t>earth. This is the more likely interpretation since </a:t>
            </a:r>
            <a:r>
              <a:rPr lang="en-US" b="1" u="sng" dirty="0"/>
              <a:t>all</a:t>
            </a:r>
            <a:r>
              <a:rPr lang="en-US" dirty="0"/>
              <a:t> </a:t>
            </a:r>
            <a:r>
              <a:rPr lang="en-US" dirty="0">
                <a:solidFill>
                  <a:schemeClr val="bg1"/>
                </a:solidFill>
              </a:rPr>
              <a:t>of the green grass is burned and the effects upon the sun and moon would certainly be felt by the </a:t>
            </a:r>
            <a:r>
              <a:rPr lang="en-US" b="1" u="sng" dirty="0"/>
              <a:t>whole</a:t>
            </a:r>
            <a:r>
              <a:rPr lang="en-US" dirty="0"/>
              <a:t> </a:t>
            </a:r>
            <a:r>
              <a:rPr lang="en-US" dirty="0">
                <a:solidFill>
                  <a:schemeClr val="bg1"/>
                </a:solidFill>
              </a:rPr>
              <a:t>earth.</a:t>
            </a:r>
          </a:p>
        </p:txBody>
      </p:sp>
    </p:spTree>
    <p:extLst>
      <p:ext uri="{BB962C8B-B14F-4D97-AF65-F5344CB8AC3E}">
        <p14:creationId xmlns:p14="http://schemas.microsoft.com/office/powerpoint/2010/main" val="42923600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lnSpcReduction="10000"/>
          </a:bodyPr>
          <a:lstStyle/>
          <a:p>
            <a:pPr lvl="0"/>
            <a:r>
              <a:rPr lang="en-US" dirty="0">
                <a:solidFill>
                  <a:schemeClr val="bg1"/>
                </a:solidFill>
              </a:rPr>
              <a:t>It is possible that these judgments are coming primarily upon the area occupied by the kingdom of </a:t>
            </a:r>
            <a:r>
              <a:rPr lang="en-US" b="1" u="sng" dirty="0">
                <a:solidFill>
                  <a:srgbClr val="FFFF99"/>
                </a:solidFill>
              </a:rPr>
              <a:t>Antichrist</a:t>
            </a:r>
            <a:r>
              <a:rPr lang="en-US" dirty="0">
                <a:solidFill>
                  <a:srgbClr val="FFFF99"/>
                </a:solidFill>
              </a:rPr>
              <a:t> </a:t>
            </a:r>
            <a:r>
              <a:rPr lang="en-US" dirty="0">
                <a:solidFill>
                  <a:schemeClr val="bg1"/>
                </a:solidFill>
              </a:rPr>
              <a:t>which covers one third of the earth. </a:t>
            </a:r>
          </a:p>
          <a:p>
            <a:pPr lvl="0"/>
            <a:r>
              <a:rPr lang="en-US" dirty="0">
                <a:solidFill>
                  <a:schemeClr val="bg1"/>
                </a:solidFill>
              </a:rPr>
              <a:t>However it is equally possible that these judgments are scattered across the </a:t>
            </a:r>
            <a:r>
              <a:rPr lang="en-US" b="1" u="sng" dirty="0">
                <a:solidFill>
                  <a:srgbClr val="FFFF99"/>
                </a:solidFill>
              </a:rPr>
              <a:t>whole</a:t>
            </a:r>
            <a:r>
              <a:rPr lang="en-US" dirty="0">
                <a:solidFill>
                  <a:srgbClr val="FFFF99"/>
                </a:solidFill>
              </a:rPr>
              <a:t> </a:t>
            </a:r>
            <a:r>
              <a:rPr lang="en-US" dirty="0">
                <a:solidFill>
                  <a:schemeClr val="bg1"/>
                </a:solidFill>
              </a:rPr>
              <a:t>earth. This is the more likely interpretation since </a:t>
            </a:r>
            <a:r>
              <a:rPr lang="en-US" b="1" u="sng" dirty="0">
                <a:solidFill>
                  <a:srgbClr val="FFFF99"/>
                </a:solidFill>
              </a:rPr>
              <a:t>all</a:t>
            </a:r>
            <a:r>
              <a:rPr lang="en-US" dirty="0">
                <a:solidFill>
                  <a:srgbClr val="FFFF99"/>
                </a:solidFill>
              </a:rPr>
              <a:t> </a:t>
            </a:r>
            <a:r>
              <a:rPr lang="en-US" dirty="0">
                <a:solidFill>
                  <a:schemeClr val="bg1"/>
                </a:solidFill>
              </a:rPr>
              <a:t>of the green grass is burned and the effects upon the sun and moon would certainly be felt by the </a:t>
            </a:r>
            <a:r>
              <a:rPr lang="en-US" b="1" u="sng" dirty="0"/>
              <a:t>whole</a:t>
            </a:r>
            <a:r>
              <a:rPr lang="en-US" dirty="0"/>
              <a:t> </a:t>
            </a:r>
            <a:r>
              <a:rPr lang="en-US" dirty="0">
                <a:solidFill>
                  <a:schemeClr val="bg1"/>
                </a:solidFill>
              </a:rPr>
              <a:t>earth.</a:t>
            </a:r>
          </a:p>
        </p:txBody>
      </p:sp>
    </p:spTree>
    <p:extLst>
      <p:ext uri="{BB962C8B-B14F-4D97-AF65-F5344CB8AC3E}">
        <p14:creationId xmlns:p14="http://schemas.microsoft.com/office/powerpoint/2010/main" val="6353455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lnSpcReduction="10000"/>
          </a:bodyPr>
          <a:lstStyle/>
          <a:p>
            <a:pPr lvl="0"/>
            <a:r>
              <a:rPr lang="en-US" dirty="0">
                <a:solidFill>
                  <a:schemeClr val="bg1"/>
                </a:solidFill>
              </a:rPr>
              <a:t>It is possible that these judgments are coming primarily upon the area occupied by the kingdom of </a:t>
            </a:r>
            <a:r>
              <a:rPr lang="en-US" b="1" u="sng" dirty="0">
                <a:solidFill>
                  <a:srgbClr val="FFFF99"/>
                </a:solidFill>
              </a:rPr>
              <a:t>Antichrist</a:t>
            </a:r>
            <a:r>
              <a:rPr lang="en-US" dirty="0">
                <a:solidFill>
                  <a:srgbClr val="FFFF99"/>
                </a:solidFill>
              </a:rPr>
              <a:t> </a:t>
            </a:r>
            <a:r>
              <a:rPr lang="en-US" dirty="0">
                <a:solidFill>
                  <a:schemeClr val="bg1"/>
                </a:solidFill>
              </a:rPr>
              <a:t>which covers one third of the earth. </a:t>
            </a:r>
          </a:p>
          <a:p>
            <a:pPr lvl="0"/>
            <a:r>
              <a:rPr lang="en-US" dirty="0">
                <a:solidFill>
                  <a:schemeClr val="bg1"/>
                </a:solidFill>
              </a:rPr>
              <a:t>However it is equally possible that these judgments are scattered across the </a:t>
            </a:r>
            <a:r>
              <a:rPr lang="en-US" b="1" u="sng" dirty="0">
                <a:solidFill>
                  <a:srgbClr val="FFFF99"/>
                </a:solidFill>
              </a:rPr>
              <a:t>whole</a:t>
            </a:r>
            <a:r>
              <a:rPr lang="en-US" dirty="0">
                <a:solidFill>
                  <a:srgbClr val="FFFF99"/>
                </a:solidFill>
              </a:rPr>
              <a:t> </a:t>
            </a:r>
            <a:r>
              <a:rPr lang="en-US" dirty="0">
                <a:solidFill>
                  <a:schemeClr val="bg1"/>
                </a:solidFill>
              </a:rPr>
              <a:t>earth. This is the more likely interpretation since </a:t>
            </a:r>
            <a:r>
              <a:rPr lang="en-US" b="1" u="sng" dirty="0">
                <a:solidFill>
                  <a:srgbClr val="FFFF99"/>
                </a:solidFill>
              </a:rPr>
              <a:t>all</a:t>
            </a:r>
            <a:r>
              <a:rPr lang="en-US" dirty="0">
                <a:solidFill>
                  <a:srgbClr val="FFFF99"/>
                </a:solidFill>
              </a:rPr>
              <a:t> </a:t>
            </a:r>
            <a:r>
              <a:rPr lang="en-US" dirty="0">
                <a:solidFill>
                  <a:schemeClr val="bg1"/>
                </a:solidFill>
              </a:rPr>
              <a:t>of the green grass is burned and the effects upon the sun and moon would certainly be felt by the </a:t>
            </a:r>
            <a:r>
              <a:rPr lang="en-US" b="1" u="sng" dirty="0">
                <a:solidFill>
                  <a:srgbClr val="FFFF99"/>
                </a:solidFill>
              </a:rPr>
              <a:t>whole</a:t>
            </a:r>
            <a:r>
              <a:rPr lang="en-US" dirty="0">
                <a:solidFill>
                  <a:srgbClr val="FFFF99"/>
                </a:solidFill>
              </a:rPr>
              <a:t> </a:t>
            </a:r>
            <a:r>
              <a:rPr lang="en-US" dirty="0">
                <a:solidFill>
                  <a:schemeClr val="bg1"/>
                </a:solidFill>
              </a:rPr>
              <a:t>earth.</a:t>
            </a:r>
          </a:p>
        </p:txBody>
      </p:sp>
    </p:spTree>
    <p:extLst>
      <p:ext uri="{BB962C8B-B14F-4D97-AF65-F5344CB8AC3E}">
        <p14:creationId xmlns:p14="http://schemas.microsoft.com/office/powerpoint/2010/main" val="1353580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r="1449" b="1714"/>
          <a:stretch>
            <a:fillRect/>
          </a:stretch>
        </p:blipFill>
        <p:spPr bwMode="auto">
          <a:xfrm>
            <a:off x="2590800" y="285750"/>
            <a:ext cx="3962400" cy="262128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1754078564"/>
              </p:ext>
            </p:extLst>
          </p:nvPr>
        </p:nvGraphicFramePr>
        <p:xfrm>
          <a:off x="304800" y="3333750"/>
          <a:ext cx="8534399" cy="1504985"/>
        </p:xfrm>
        <a:graphic>
          <a:graphicData uri="http://schemas.openxmlformats.org/drawingml/2006/table">
            <a:tbl>
              <a:tblPr/>
              <a:tblGrid>
                <a:gridCol w="2434753"/>
                <a:gridCol w="2365847"/>
                <a:gridCol w="3733799"/>
              </a:tblGrid>
              <a:tr h="1504985">
                <a:tc>
                  <a:txBody>
                    <a:bodyPr/>
                    <a:lstStyle/>
                    <a:p>
                      <a:pPr marL="0" marR="0"/>
                      <a:r>
                        <a:rPr lang="en-US" sz="2800" b="0" dirty="0">
                          <a:solidFill>
                            <a:schemeClr val="bg1"/>
                          </a:solidFill>
                          <a:effectLst/>
                          <a:latin typeface="+mn-lt"/>
                          <a:ea typeface="Times New Roman"/>
                        </a:rPr>
                        <a:t>First Trumpet - 8:7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Hail, fire, blood fall on the earth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the earth </a:t>
                      </a:r>
                      <a:r>
                        <a:rPr lang="en-US" sz="2800" b="1" u="sng" dirty="0">
                          <a:solidFill>
                            <a:schemeClr val="tx1"/>
                          </a:solidFill>
                          <a:effectLst/>
                          <a:latin typeface="+mn-lt"/>
                          <a:ea typeface="Times New Roman"/>
                        </a:rPr>
                        <a:t>burned</a:t>
                      </a:r>
                      <a:r>
                        <a:rPr lang="en-US" sz="2800" b="0" dirty="0">
                          <a:solidFill>
                            <a:schemeClr val="bg1"/>
                          </a:solidFill>
                          <a:effectLst/>
                          <a:latin typeface="+mn-lt"/>
                          <a:ea typeface="Times New Roman"/>
                        </a:rPr>
                        <a:t>. 1/3 of trees destroyed.  All </a:t>
                      </a:r>
                      <a:r>
                        <a:rPr lang="en-US" sz="2800" b="1" u="sng" dirty="0">
                          <a:solidFill>
                            <a:schemeClr val="tx1"/>
                          </a:solidFill>
                          <a:effectLst/>
                          <a:latin typeface="+mn-lt"/>
                          <a:ea typeface="Times New Roman"/>
                        </a:rPr>
                        <a:t>grass</a:t>
                      </a:r>
                      <a:r>
                        <a:rPr lang="en-US" sz="2800" b="0" dirty="0">
                          <a:solidFill>
                            <a:schemeClr val="tx1"/>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58629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r="1449" b="1714"/>
          <a:stretch>
            <a:fillRect/>
          </a:stretch>
        </p:blipFill>
        <p:spPr bwMode="auto">
          <a:xfrm>
            <a:off x="2590800" y="285750"/>
            <a:ext cx="3962400" cy="262128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2894271697"/>
              </p:ext>
            </p:extLst>
          </p:nvPr>
        </p:nvGraphicFramePr>
        <p:xfrm>
          <a:off x="304800" y="3333750"/>
          <a:ext cx="8534399" cy="1504985"/>
        </p:xfrm>
        <a:graphic>
          <a:graphicData uri="http://schemas.openxmlformats.org/drawingml/2006/table">
            <a:tbl>
              <a:tblPr/>
              <a:tblGrid>
                <a:gridCol w="2434753"/>
                <a:gridCol w="2365847"/>
                <a:gridCol w="3733799"/>
              </a:tblGrid>
              <a:tr h="1504985">
                <a:tc>
                  <a:txBody>
                    <a:bodyPr/>
                    <a:lstStyle/>
                    <a:p>
                      <a:pPr marL="0" marR="0"/>
                      <a:r>
                        <a:rPr lang="en-US" sz="2800" b="0" dirty="0">
                          <a:solidFill>
                            <a:schemeClr val="bg1"/>
                          </a:solidFill>
                          <a:effectLst/>
                          <a:latin typeface="+mn-lt"/>
                          <a:ea typeface="Times New Roman"/>
                        </a:rPr>
                        <a:t>First Trumpet - 8:7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Hail, fire, blood fall on the earth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the earth </a:t>
                      </a:r>
                      <a:r>
                        <a:rPr lang="en-US" sz="2800" b="1" u="sng" dirty="0">
                          <a:solidFill>
                            <a:srgbClr val="FFFF99"/>
                          </a:solidFill>
                          <a:effectLst/>
                          <a:latin typeface="+mn-lt"/>
                          <a:ea typeface="Times New Roman"/>
                        </a:rPr>
                        <a:t>burned</a:t>
                      </a:r>
                      <a:r>
                        <a:rPr lang="en-US" sz="2800" b="0" dirty="0">
                          <a:solidFill>
                            <a:schemeClr val="bg1"/>
                          </a:solidFill>
                          <a:effectLst/>
                          <a:latin typeface="+mn-lt"/>
                          <a:ea typeface="Times New Roman"/>
                        </a:rPr>
                        <a:t>. 1/3 of trees destroyed.  All </a:t>
                      </a:r>
                      <a:r>
                        <a:rPr lang="en-US" sz="2800" b="1" u="sng" dirty="0">
                          <a:solidFill>
                            <a:schemeClr val="tx1"/>
                          </a:solidFill>
                          <a:effectLst/>
                          <a:latin typeface="+mn-lt"/>
                          <a:ea typeface="Times New Roman"/>
                        </a:rPr>
                        <a:t>grass</a:t>
                      </a:r>
                      <a:r>
                        <a:rPr lang="en-US" sz="2800" b="0" dirty="0">
                          <a:solidFill>
                            <a:schemeClr val="tx1"/>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544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These judgments were </a:t>
            </a:r>
            <a:r>
              <a:rPr lang="en-US" b="1" u="sng" dirty="0"/>
              <a:t>severe</a:t>
            </a:r>
            <a:r>
              <a:rPr lang="en-US" dirty="0"/>
              <a:t> </a:t>
            </a:r>
            <a:r>
              <a:rPr lang="en-US" dirty="0">
                <a:solidFill>
                  <a:schemeClr val="bg1"/>
                </a:solidFill>
              </a:rPr>
              <a:t>in their extent but </a:t>
            </a:r>
            <a:r>
              <a:rPr lang="en-US" b="1" u="sng" dirty="0"/>
              <a:t>benevolent</a:t>
            </a:r>
            <a:r>
              <a:rPr lang="en-US" dirty="0"/>
              <a:t> </a:t>
            </a:r>
            <a:r>
              <a:rPr lang="en-US" dirty="0">
                <a:solidFill>
                  <a:schemeClr val="bg1"/>
                </a:solidFill>
              </a:rPr>
              <a:t>in their purpose.  They served to awaken men from the stupor of their self absorption and from the blindness of Satan´s deceit to realize that there really is a Righteous God Who is </a:t>
            </a:r>
            <a:r>
              <a:rPr lang="en-US" b="1" u="sng" dirty="0"/>
              <a:t>Sovereign</a:t>
            </a:r>
            <a:r>
              <a:rPr lang="en-US" dirty="0"/>
              <a:t> </a:t>
            </a:r>
            <a:r>
              <a:rPr lang="en-US" dirty="0">
                <a:solidFill>
                  <a:schemeClr val="bg1"/>
                </a:solidFill>
              </a:rPr>
              <a:t>in Heaven and His Son is Jesus Who is called the </a:t>
            </a:r>
            <a:r>
              <a:rPr lang="en-US" b="1" u="sng" dirty="0"/>
              <a:t>Lamb</a:t>
            </a:r>
            <a:r>
              <a:rPr lang="en-US" dirty="0"/>
              <a:t> </a:t>
            </a:r>
            <a:r>
              <a:rPr lang="en-US" dirty="0">
                <a:solidFill>
                  <a:schemeClr val="bg1"/>
                </a:solidFill>
              </a:rPr>
              <a:t>of God because He gave His life upon the cross to pay the price for the sins of mankind.</a:t>
            </a:r>
            <a:endParaRPr lang="en-US" dirty="0">
              <a:solidFill>
                <a:schemeClr val="bg1"/>
              </a:solidFill>
            </a:endParaRPr>
          </a:p>
        </p:txBody>
      </p:sp>
    </p:spTree>
    <p:extLst>
      <p:ext uri="{BB962C8B-B14F-4D97-AF65-F5344CB8AC3E}">
        <p14:creationId xmlns:p14="http://schemas.microsoft.com/office/powerpoint/2010/main" val="39337744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r="1449" b="1714"/>
          <a:stretch>
            <a:fillRect/>
          </a:stretch>
        </p:blipFill>
        <p:spPr bwMode="auto">
          <a:xfrm>
            <a:off x="2590800" y="285750"/>
            <a:ext cx="3962400" cy="262128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3969279064"/>
              </p:ext>
            </p:extLst>
          </p:nvPr>
        </p:nvGraphicFramePr>
        <p:xfrm>
          <a:off x="304800" y="3333750"/>
          <a:ext cx="8534399" cy="1504985"/>
        </p:xfrm>
        <a:graphic>
          <a:graphicData uri="http://schemas.openxmlformats.org/drawingml/2006/table">
            <a:tbl>
              <a:tblPr/>
              <a:tblGrid>
                <a:gridCol w="2434753"/>
                <a:gridCol w="2365847"/>
                <a:gridCol w="3733799"/>
              </a:tblGrid>
              <a:tr h="1504985">
                <a:tc>
                  <a:txBody>
                    <a:bodyPr/>
                    <a:lstStyle/>
                    <a:p>
                      <a:pPr marL="0" marR="0"/>
                      <a:r>
                        <a:rPr lang="en-US" sz="2800" b="0" dirty="0">
                          <a:solidFill>
                            <a:schemeClr val="bg1"/>
                          </a:solidFill>
                          <a:effectLst/>
                          <a:latin typeface="+mn-lt"/>
                          <a:ea typeface="Times New Roman"/>
                        </a:rPr>
                        <a:t>First Trumpet - 8:7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Hail, fire, blood fall on the earth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the earth </a:t>
                      </a:r>
                      <a:r>
                        <a:rPr lang="en-US" sz="2800" b="1" u="sng" dirty="0">
                          <a:solidFill>
                            <a:srgbClr val="FFFF99"/>
                          </a:solidFill>
                          <a:effectLst/>
                          <a:latin typeface="+mn-lt"/>
                          <a:ea typeface="Times New Roman"/>
                        </a:rPr>
                        <a:t>burned</a:t>
                      </a:r>
                      <a:r>
                        <a:rPr lang="en-US" sz="2800" b="0" dirty="0">
                          <a:solidFill>
                            <a:schemeClr val="bg1"/>
                          </a:solidFill>
                          <a:effectLst/>
                          <a:latin typeface="+mn-lt"/>
                          <a:ea typeface="Times New Roman"/>
                        </a:rPr>
                        <a:t>. 1/3 of trees destroyed.  All </a:t>
                      </a:r>
                      <a:r>
                        <a:rPr lang="en-US" sz="2800" b="1" u="sng" dirty="0">
                          <a:solidFill>
                            <a:srgbClr val="FFFF99"/>
                          </a:solidFill>
                          <a:effectLst/>
                          <a:latin typeface="+mn-lt"/>
                          <a:ea typeface="Times New Roman"/>
                        </a:rPr>
                        <a:t>grass</a:t>
                      </a:r>
                      <a:r>
                        <a:rPr lang="en-US" sz="2800" b="0" dirty="0">
                          <a:solidFill>
                            <a:srgbClr val="FFFF99"/>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5363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99427202"/>
              </p:ext>
            </p:extLst>
          </p:nvPr>
        </p:nvGraphicFramePr>
        <p:xfrm>
          <a:off x="311150" y="3181350"/>
          <a:ext cx="8534399" cy="1706880"/>
        </p:xfrm>
        <a:graphic>
          <a:graphicData uri="http://schemas.openxmlformats.org/drawingml/2006/table">
            <a:tbl>
              <a:tblPr/>
              <a:tblGrid>
                <a:gridCol w="2736850"/>
                <a:gridCol w="2747726"/>
                <a:gridCol w="3049823"/>
              </a:tblGrid>
              <a:tr h="581953">
                <a:tc>
                  <a:txBody>
                    <a:bodyPr/>
                    <a:lstStyle/>
                    <a:p>
                      <a:pPr marL="0" marR="0"/>
                      <a:r>
                        <a:rPr lang="en-US" sz="2800" b="0" dirty="0">
                          <a:solidFill>
                            <a:schemeClr val="bg1"/>
                          </a:solidFill>
                          <a:effectLst/>
                          <a:latin typeface="+mn-lt"/>
                          <a:ea typeface="Times New Roman"/>
                        </a:rPr>
                        <a:t>Second Trumpet - 8:8-9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Fiery “mountain” falls into sea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sea becomes </a:t>
                      </a:r>
                      <a:r>
                        <a:rPr lang="en-US" sz="2800" b="1" u="sng" dirty="0">
                          <a:solidFill>
                            <a:schemeClr val="tx1"/>
                          </a:solidFill>
                          <a:effectLst/>
                          <a:latin typeface="+mn-lt"/>
                          <a:ea typeface="Times New Roman"/>
                        </a:rPr>
                        <a:t>blood</a:t>
                      </a:r>
                      <a:r>
                        <a:rPr lang="en-US" sz="2800" b="0" dirty="0">
                          <a:solidFill>
                            <a:schemeClr val="bg1"/>
                          </a:solidFill>
                          <a:effectLst/>
                          <a:latin typeface="+mn-lt"/>
                          <a:ea typeface="Times New Roman"/>
                        </a:rPr>
                        <a:t>. 1/3 of sea life destroyed. 1/3 of </a:t>
                      </a:r>
                      <a:r>
                        <a:rPr lang="en-US" sz="2800" b="1" u="sng" dirty="0">
                          <a:solidFill>
                            <a:schemeClr val="tx1"/>
                          </a:solidFill>
                          <a:effectLst/>
                          <a:latin typeface="+mn-lt"/>
                          <a:ea typeface="Times New Roman"/>
                        </a:rPr>
                        <a:t>ships</a:t>
                      </a:r>
                      <a:r>
                        <a:rPr lang="en-US" sz="2800" b="0" dirty="0">
                          <a:solidFill>
                            <a:schemeClr val="tx1"/>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3794" name="Picture 2"/>
          <p:cNvPicPr>
            <a:picLocks noChangeAspect="1" noChangeArrowheads="1"/>
          </p:cNvPicPr>
          <p:nvPr/>
        </p:nvPicPr>
        <p:blipFill>
          <a:blip r:embed="rId3"/>
          <a:srcRect/>
          <a:stretch>
            <a:fillRect/>
          </a:stretch>
        </p:blipFill>
        <p:spPr bwMode="auto">
          <a:xfrm>
            <a:off x="2819400" y="209550"/>
            <a:ext cx="3517900" cy="2635029"/>
          </a:xfrm>
          <a:prstGeom prst="rect">
            <a:avLst/>
          </a:prstGeom>
          <a:noFill/>
          <a:ln w="9525">
            <a:noFill/>
            <a:miter lim="800000"/>
            <a:headEnd/>
            <a:tailEnd/>
          </a:ln>
          <a:effectLst/>
        </p:spPr>
      </p:pic>
    </p:spTree>
    <p:extLst>
      <p:ext uri="{BB962C8B-B14F-4D97-AF65-F5344CB8AC3E}">
        <p14:creationId xmlns:p14="http://schemas.microsoft.com/office/powerpoint/2010/main" val="24537634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1681487"/>
              </p:ext>
            </p:extLst>
          </p:nvPr>
        </p:nvGraphicFramePr>
        <p:xfrm>
          <a:off x="311150" y="3181350"/>
          <a:ext cx="8534399" cy="1706880"/>
        </p:xfrm>
        <a:graphic>
          <a:graphicData uri="http://schemas.openxmlformats.org/drawingml/2006/table">
            <a:tbl>
              <a:tblPr/>
              <a:tblGrid>
                <a:gridCol w="2736850"/>
                <a:gridCol w="2747726"/>
                <a:gridCol w="3049823"/>
              </a:tblGrid>
              <a:tr h="581953">
                <a:tc>
                  <a:txBody>
                    <a:bodyPr/>
                    <a:lstStyle/>
                    <a:p>
                      <a:pPr marL="0" marR="0"/>
                      <a:r>
                        <a:rPr lang="en-US" sz="2800" b="0" dirty="0">
                          <a:solidFill>
                            <a:schemeClr val="bg1"/>
                          </a:solidFill>
                          <a:effectLst/>
                          <a:latin typeface="+mn-lt"/>
                          <a:ea typeface="Times New Roman"/>
                        </a:rPr>
                        <a:t>Second Trumpet - 8:8-9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Fiery “mountain” falls into sea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sea becomes </a:t>
                      </a:r>
                      <a:r>
                        <a:rPr lang="en-US" sz="2800" b="1" u="sng" dirty="0">
                          <a:solidFill>
                            <a:srgbClr val="FFFF99"/>
                          </a:solidFill>
                          <a:effectLst/>
                          <a:latin typeface="+mn-lt"/>
                          <a:ea typeface="Times New Roman"/>
                        </a:rPr>
                        <a:t>blood</a:t>
                      </a:r>
                      <a:r>
                        <a:rPr lang="en-US" sz="2800" b="0" dirty="0">
                          <a:solidFill>
                            <a:schemeClr val="bg1"/>
                          </a:solidFill>
                          <a:effectLst/>
                          <a:latin typeface="+mn-lt"/>
                          <a:ea typeface="Times New Roman"/>
                        </a:rPr>
                        <a:t>. 1/3 of sea life destroyed. 1/3 of </a:t>
                      </a:r>
                      <a:r>
                        <a:rPr lang="en-US" sz="2800" b="1" u="sng" dirty="0">
                          <a:solidFill>
                            <a:schemeClr val="tx1"/>
                          </a:solidFill>
                          <a:effectLst/>
                          <a:latin typeface="+mn-lt"/>
                          <a:ea typeface="Times New Roman"/>
                        </a:rPr>
                        <a:t>ships</a:t>
                      </a:r>
                      <a:r>
                        <a:rPr lang="en-US" sz="2800" b="0" dirty="0">
                          <a:solidFill>
                            <a:schemeClr val="tx1"/>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3794" name="Picture 2"/>
          <p:cNvPicPr>
            <a:picLocks noChangeAspect="1" noChangeArrowheads="1"/>
          </p:cNvPicPr>
          <p:nvPr/>
        </p:nvPicPr>
        <p:blipFill>
          <a:blip r:embed="rId3"/>
          <a:srcRect/>
          <a:stretch>
            <a:fillRect/>
          </a:stretch>
        </p:blipFill>
        <p:spPr bwMode="auto">
          <a:xfrm>
            <a:off x="2819400" y="209550"/>
            <a:ext cx="3517900" cy="2635029"/>
          </a:xfrm>
          <a:prstGeom prst="rect">
            <a:avLst/>
          </a:prstGeom>
          <a:noFill/>
          <a:ln w="9525">
            <a:noFill/>
            <a:miter lim="800000"/>
            <a:headEnd/>
            <a:tailEnd/>
          </a:ln>
          <a:effectLst/>
        </p:spPr>
      </p:pic>
    </p:spTree>
    <p:extLst>
      <p:ext uri="{BB962C8B-B14F-4D97-AF65-F5344CB8AC3E}">
        <p14:creationId xmlns:p14="http://schemas.microsoft.com/office/powerpoint/2010/main" val="14269677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80108823"/>
              </p:ext>
            </p:extLst>
          </p:nvPr>
        </p:nvGraphicFramePr>
        <p:xfrm>
          <a:off x="311150" y="3181350"/>
          <a:ext cx="8534399" cy="1706880"/>
        </p:xfrm>
        <a:graphic>
          <a:graphicData uri="http://schemas.openxmlformats.org/drawingml/2006/table">
            <a:tbl>
              <a:tblPr/>
              <a:tblGrid>
                <a:gridCol w="2736850"/>
                <a:gridCol w="2747726"/>
                <a:gridCol w="3049823"/>
              </a:tblGrid>
              <a:tr h="581953">
                <a:tc>
                  <a:txBody>
                    <a:bodyPr/>
                    <a:lstStyle/>
                    <a:p>
                      <a:pPr marL="0" marR="0"/>
                      <a:r>
                        <a:rPr lang="en-US" sz="2800" b="0" dirty="0">
                          <a:solidFill>
                            <a:schemeClr val="bg1"/>
                          </a:solidFill>
                          <a:effectLst/>
                          <a:latin typeface="+mn-lt"/>
                          <a:ea typeface="Times New Roman"/>
                        </a:rPr>
                        <a:t>Second Trumpet - 8:8-9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Fiery “mountain” falls into sea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sea becomes </a:t>
                      </a:r>
                      <a:r>
                        <a:rPr lang="en-US" sz="2800" b="1" u="sng" dirty="0">
                          <a:solidFill>
                            <a:srgbClr val="FFFF99"/>
                          </a:solidFill>
                          <a:effectLst/>
                          <a:latin typeface="+mn-lt"/>
                          <a:ea typeface="Times New Roman"/>
                        </a:rPr>
                        <a:t>blood</a:t>
                      </a:r>
                      <a:r>
                        <a:rPr lang="en-US" sz="2800" b="0" dirty="0">
                          <a:solidFill>
                            <a:schemeClr val="bg1"/>
                          </a:solidFill>
                          <a:effectLst/>
                          <a:latin typeface="+mn-lt"/>
                          <a:ea typeface="Times New Roman"/>
                        </a:rPr>
                        <a:t>. 1/3 of sea life destroyed. 1/3 of </a:t>
                      </a:r>
                      <a:r>
                        <a:rPr lang="en-US" sz="2800" b="1" u="sng" dirty="0">
                          <a:solidFill>
                            <a:srgbClr val="FFFF99"/>
                          </a:solidFill>
                          <a:effectLst/>
                          <a:latin typeface="+mn-lt"/>
                          <a:ea typeface="Times New Roman"/>
                        </a:rPr>
                        <a:t>ships</a:t>
                      </a:r>
                      <a:r>
                        <a:rPr lang="en-US" sz="2800" b="0" dirty="0">
                          <a:solidFill>
                            <a:srgbClr val="FFFF99"/>
                          </a:solidFill>
                          <a:effectLst/>
                          <a:latin typeface="+mn-lt"/>
                          <a:ea typeface="Times New Roman"/>
                        </a:rPr>
                        <a:t> </a:t>
                      </a:r>
                      <a:r>
                        <a:rPr lang="en-US" sz="2800" b="0" dirty="0">
                          <a:solidFill>
                            <a:schemeClr val="bg1"/>
                          </a:solidFill>
                          <a:effectLst/>
                          <a:latin typeface="+mn-lt"/>
                          <a:ea typeface="Times New Roman"/>
                        </a:rPr>
                        <a:t>destroyed.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3794" name="Picture 2"/>
          <p:cNvPicPr>
            <a:picLocks noChangeAspect="1" noChangeArrowheads="1"/>
          </p:cNvPicPr>
          <p:nvPr/>
        </p:nvPicPr>
        <p:blipFill>
          <a:blip r:embed="rId3"/>
          <a:srcRect/>
          <a:stretch>
            <a:fillRect/>
          </a:stretch>
        </p:blipFill>
        <p:spPr bwMode="auto">
          <a:xfrm>
            <a:off x="2819400" y="209550"/>
            <a:ext cx="3517900" cy="2635029"/>
          </a:xfrm>
          <a:prstGeom prst="rect">
            <a:avLst/>
          </a:prstGeom>
          <a:noFill/>
          <a:ln w="9525">
            <a:noFill/>
            <a:miter lim="800000"/>
            <a:headEnd/>
            <a:tailEnd/>
          </a:ln>
          <a:effectLst/>
        </p:spPr>
      </p:pic>
    </p:spTree>
    <p:extLst>
      <p:ext uri="{BB962C8B-B14F-4D97-AF65-F5344CB8AC3E}">
        <p14:creationId xmlns:p14="http://schemas.microsoft.com/office/powerpoint/2010/main" val="26803843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1003702"/>
              </p:ext>
            </p:extLst>
          </p:nvPr>
        </p:nvGraphicFramePr>
        <p:xfrm>
          <a:off x="355600" y="3486150"/>
          <a:ext cx="8534399" cy="1317465"/>
        </p:xfrm>
        <a:graphic>
          <a:graphicData uri="http://schemas.openxmlformats.org/drawingml/2006/table">
            <a:tbl>
              <a:tblPr/>
              <a:tblGrid>
                <a:gridCol w="2434753"/>
                <a:gridCol w="3049823"/>
                <a:gridCol w="3049823"/>
              </a:tblGrid>
              <a:tr h="1317465">
                <a:tc>
                  <a:txBody>
                    <a:bodyPr/>
                    <a:lstStyle/>
                    <a:p>
                      <a:pPr marL="0" marR="0"/>
                      <a:r>
                        <a:rPr lang="en-US" sz="2800" b="0" dirty="0">
                          <a:solidFill>
                            <a:schemeClr val="bg1"/>
                          </a:solidFill>
                          <a:effectLst/>
                          <a:latin typeface="+mn-lt"/>
                          <a:ea typeface="Times New Roman"/>
                        </a:rPr>
                        <a:t>Third Trumpet - 8:10-11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Blazing “star” falls into sea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rivers made </a:t>
                      </a:r>
                      <a:r>
                        <a:rPr lang="en-US" sz="2800" b="1" u="sng" dirty="0">
                          <a:solidFill>
                            <a:schemeClr val="tx1"/>
                          </a:solidFill>
                          <a:effectLst/>
                          <a:latin typeface="+mn-lt"/>
                          <a:ea typeface="Times New Roman"/>
                        </a:rPr>
                        <a:t>bitter</a:t>
                      </a:r>
                      <a:r>
                        <a:rPr lang="en-US" sz="2800" b="0" dirty="0">
                          <a:solidFill>
                            <a:schemeClr val="bg1"/>
                          </a:solidFill>
                          <a:effectLst/>
                          <a:latin typeface="+mn-lt"/>
                          <a:ea typeface="Times New Roman"/>
                        </a:rPr>
                        <a:t>. </a:t>
                      </a:r>
                      <a:r>
                        <a:rPr lang="en-US" sz="2800" b="0" dirty="0" smtClean="0">
                          <a:solidFill>
                            <a:schemeClr val="bg1"/>
                          </a:solidFill>
                          <a:effectLst/>
                          <a:latin typeface="+mn-lt"/>
                          <a:ea typeface="Times New Roman"/>
                        </a:rPr>
                        <a:t> Many </a:t>
                      </a:r>
                      <a:r>
                        <a:rPr lang="en-US" sz="2800" b="0" dirty="0">
                          <a:solidFill>
                            <a:schemeClr val="bg1"/>
                          </a:solidFill>
                          <a:effectLst/>
                          <a:latin typeface="+mn-lt"/>
                          <a:ea typeface="Times New Roman"/>
                        </a:rPr>
                        <a:t>die.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4818" name="Picture 2"/>
          <p:cNvPicPr>
            <a:picLocks noChangeAspect="1" noChangeArrowheads="1"/>
          </p:cNvPicPr>
          <p:nvPr/>
        </p:nvPicPr>
        <p:blipFill>
          <a:blip r:embed="rId3"/>
          <a:srcRect/>
          <a:stretch>
            <a:fillRect/>
          </a:stretch>
        </p:blipFill>
        <p:spPr bwMode="auto">
          <a:xfrm>
            <a:off x="2819400" y="285750"/>
            <a:ext cx="3606800" cy="2705100"/>
          </a:xfrm>
          <a:prstGeom prst="rect">
            <a:avLst/>
          </a:prstGeom>
          <a:noFill/>
          <a:ln w="9525">
            <a:noFill/>
            <a:miter lim="800000"/>
            <a:headEnd/>
            <a:tailEnd/>
          </a:ln>
          <a:effectLst/>
        </p:spPr>
      </p:pic>
    </p:spTree>
    <p:extLst>
      <p:ext uri="{BB962C8B-B14F-4D97-AF65-F5344CB8AC3E}">
        <p14:creationId xmlns:p14="http://schemas.microsoft.com/office/powerpoint/2010/main" val="30110593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1776960"/>
              </p:ext>
            </p:extLst>
          </p:nvPr>
        </p:nvGraphicFramePr>
        <p:xfrm>
          <a:off x="355600" y="3486150"/>
          <a:ext cx="8534399" cy="1317465"/>
        </p:xfrm>
        <a:graphic>
          <a:graphicData uri="http://schemas.openxmlformats.org/drawingml/2006/table">
            <a:tbl>
              <a:tblPr/>
              <a:tblGrid>
                <a:gridCol w="2434753"/>
                <a:gridCol w="3049823"/>
                <a:gridCol w="3049823"/>
              </a:tblGrid>
              <a:tr h="1317465">
                <a:tc>
                  <a:txBody>
                    <a:bodyPr/>
                    <a:lstStyle/>
                    <a:p>
                      <a:pPr marL="0" marR="0"/>
                      <a:r>
                        <a:rPr lang="en-US" sz="2800" b="0" dirty="0">
                          <a:solidFill>
                            <a:schemeClr val="bg1"/>
                          </a:solidFill>
                          <a:effectLst/>
                          <a:latin typeface="+mn-lt"/>
                          <a:ea typeface="Times New Roman"/>
                        </a:rPr>
                        <a:t>Third Trumpet - 8:10-11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Blazing “star” falls into sea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rivers made </a:t>
                      </a:r>
                      <a:r>
                        <a:rPr lang="en-US" sz="2800" b="1" u="sng" dirty="0">
                          <a:solidFill>
                            <a:srgbClr val="FFFF99"/>
                          </a:solidFill>
                          <a:effectLst/>
                          <a:latin typeface="+mn-lt"/>
                          <a:ea typeface="Times New Roman"/>
                        </a:rPr>
                        <a:t>bitter</a:t>
                      </a:r>
                      <a:r>
                        <a:rPr lang="en-US" sz="2800" b="0" dirty="0">
                          <a:solidFill>
                            <a:schemeClr val="bg1"/>
                          </a:solidFill>
                          <a:effectLst/>
                          <a:latin typeface="+mn-lt"/>
                          <a:ea typeface="Times New Roman"/>
                        </a:rPr>
                        <a:t>. </a:t>
                      </a:r>
                      <a:r>
                        <a:rPr lang="en-US" sz="2800" b="0" dirty="0" smtClean="0">
                          <a:solidFill>
                            <a:schemeClr val="bg1"/>
                          </a:solidFill>
                          <a:effectLst/>
                          <a:latin typeface="+mn-lt"/>
                          <a:ea typeface="Times New Roman"/>
                        </a:rPr>
                        <a:t> Many </a:t>
                      </a:r>
                      <a:r>
                        <a:rPr lang="en-US" sz="2800" b="0" dirty="0">
                          <a:solidFill>
                            <a:schemeClr val="bg1"/>
                          </a:solidFill>
                          <a:effectLst/>
                          <a:latin typeface="+mn-lt"/>
                          <a:ea typeface="Times New Roman"/>
                        </a:rPr>
                        <a:t>die.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4818" name="Picture 2"/>
          <p:cNvPicPr>
            <a:picLocks noChangeAspect="1" noChangeArrowheads="1"/>
          </p:cNvPicPr>
          <p:nvPr/>
        </p:nvPicPr>
        <p:blipFill>
          <a:blip r:embed="rId3"/>
          <a:srcRect/>
          <a:stretch>
            <a:fillRect/>
          </a:stretch>
        </p:blipFill>
        <p:spPr bwMode="auto">
          <a:xfrm>
            <a:off x="2819400" y="285750"/>
            <a:ext cx="3606800" cy="2705100"/>
          </a:xfrm>
          <a:prstGeom prst="rect">
            <a:avLst/>
          </a:prstGeom>
          <a:noFill/>
          <a:ln w="9525">
            <a:noFill/>
            <a:miter lim="800000"/>
            <a:headEnd/>
            <a:tailEnd/>
          </a:ln>
          <a:effectLst/>
        </p:spPr>
      </p:pic>
    </p:spTree>
    <p:extLst>
      <p:ext uri="{BB962C8B-B14F-4D97-AF65-F5344CB8AC3E}">
        <p14:creationId xmlns:p14="http://schemas.microsoft.com/office/powerpoint/2010/main" val="3389555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72061036"/>
              </p:ext>
            </p:extLst>
          </p:nvPr>
        </p:nvGraphicFramePr>
        <p:xfrm>
          <a:off x="304800" y="3638551"/>
          <a:ext cx="8534399" cy="933204"/>
        </p:xfrm>
        <a:graphic>
          <a:graphicData uri="http://schemas.openxmlformats.org/drawingml/2006/table">
            <a:tbl>
              <a:tblPr/>
              <a:tblGrid>
                <a:gridCol w="2667000"/>
                <a:gridCol w="2817576"/>
                <a:gridCol w="3049823"/>
              </a:tblGrid>
              <a:tr h="933204">
                <a:tc>
                  <a:txBody>
                    <a:bodyPr/>
                    <a:lstStyle/>
                    <a:p>
                      <a:pPr marL="0" marR="0"/>
                      <a:r>
                        <a:rPr lang="en-US" sz="2800" b="0" dirty="0">
                          <a:solidFill>
                            <a:schemeClr val="bg1"/>
                          </a:solidFill>
                          <a:effectLst/>
                          <a:latin typeface="+mn-lt"/>
                          <a:ea typeface="Times New Roman"/>
                        </a:rPr>
                        <a:t>Fourth Trumpet - 8:12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Sun, moon, stars struck</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a:t>
                      </a:r>
                      <a:r>
                        <a:rPr lang="en-US" sz="2800" b="1" u="sng" dirty="0">
                          <a:solidFill>
                            <a:schemeClr val="tx1"/>
                          </a:solidFill>
                          <a:effectLst/>
                          <a:latin typeface="+mn-lt"/>
                          <a:ea typeface="Times New Roman"/>
                        </a:rPr>
                        <a:t>light</a:t>
                      </a:r>
                      <a:r>
                        <a:rPr lang="en-US" sz="2800" b="0" dirty="0">
                          <a:solidFill>
                            <a:schemeClr val="tx1"/>
                          </a:solidFill>
                          <a:effectLst/>
                          <a:latin typeface="+mn-lt"/>
                          <a:ea typeface="Times New Roman"/>
                        </a:rPr>
                        <a:t> </a:t>
                      </a:r>
                      <a:r>
                        <a:rPr lang="en-US" sz="2800" b="0" dirty="0">
                          <a:solidFill>
                            <a:schemeClr val="bg1"/>
                          </a:solidFill>
                          <a:effectLst/>
                          <a:latin typeface="+mn-lt"/>
                          <a:ea typeface="Times New Roman"/>
                        </a:rPr>
                        <a:t>taken away.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5842" name="Picture 2"/>
          <p:cNvPicPr>
            <a:picLocks noChangeAspect="1" noChangeArrowheads="1"/>
          </p:cNvPicPr>
          <p:nvPr/>
        </p:nvPicPr>
        <p:blipFill>
          <a:blip r:embed="rId3"/>
          <a:srcRect/>
          <a:stretch>
            <a:fillRect/>
          </a:stretch>
        </p:blipFill>
        <p:spPr bwMode="auto">
          <a:xfrm>
            <a:off x="2286000" y="133350"/>
            <a:ext cx="4648200" cy="2702665"/>
          </a:xfrm>
          <a:prstGeom prst="rect">
            <a:avLst/>
          </a:prstGeom>
          <a:noFill/>
          <a:ln w="9525">
            <a:noFill/>
            <a:miter lim="800000"/>
            <a:headEnd/>
            <a:tailEnd/>
          </a:ln>
          <a:effectLst/>
        </p:spPr>
      </p:pic>
    </p:spTree>
    <p:extLst>
      <p:ext uri="{BB962C8B-B14F-4D97-AF65-F5344CB8AC3E}">
        <p14:creationId xmlns:p14="http://schemas.microsoft.com/office/powerpoint/2010/main" val="1495655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1134815"/>
              </p:ext>
            </p:extLst>
          </p:nvPr>
        </p:nvGraphicFramePr>
        <p:xfrm>
          <a:off x="304800" y="3638551"/>
          <a:ext cx="8534399" cy="933204"/>
        </p:xfrm>
        <a:graphic>
          <a:graphicData uri="http://schemas.openxmlformats.org/drawingml/2006/table">
            <a:tbl>
              <a:tblPr/>
              <a:tblGrid>
                <a:gridCol w="2667000"/>
                <a:gridCol w="2817576"/>
                <a:gridCol w="3049823"/>
              </a:tblGrid>
              <a:tr h="933204">
                <a:tc>
                  <a:txBody>
                    <a:bodyPr/>
                    <a:lstStyle/>
                    <a:p>
                      <a:pPr marL="0" marR="0"/>
                      <a:r>
                        <a:rPr lang="en-US" sz="2800" b="0" dirty="0">
                          <a:solidFill>
                            <a:schemeClr val="bg1"/>
                          </a:solidFill>
                          <a:effectLst/>
                          <a:latin typeface="+mn-lt"/>
                          <a:ea typeface="Times New Roman"/>
                        </a:rPr>
                        <a:t>Fourth Trumpet - 8:12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a:solidFill>
                            <a:schemeClr val="bg1"/>
                          </a:solidFill>
                          <a:effectLst/>
                          <a:latin typeface="+mn-lt"/>
                          <a:ea typeface="Times New Roman"/>
                        </a:rPr>
                        <a:t>Sun, moon, stars struck</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r>
                        <a:rPr lang="en-US" sz="2800" b="0" dirty="0">
                          <a:solidFill>
                            <a:schemeClr val="bg1"/>
                          </a:solidFill>
                          <a:effectLst/>
                          <a:latin typeface="+mn-lt"/>
                          <a:ea typeface="Times New Roman"/>
                        </a:rPr>
                        <a:t>1/3 of </a:t>
                      </a:r>
                      <a:r>
                        <a:rPr lang="en-US" sz="2800" b="1" u="sng" dirty="0">
                          <a:solidFill>
                            <a:srgbClr val="FFFF99"/>
                          </a:solidFill>
                          <a:effectLst/>
                          <a:latin typeface="+mn-lt"/>
                          <a:ea typeface="Times New Roman"/>
                        </a:rPr>
                        <a:t>light</a:t>
                      </a:r>
                      <a:r>
                        <a:rPr lang="en-US" sz="2800" b="0" dirty="0">
                          <a:solidFill>
                            <a:srgbClr val="FFFF99"/>
                          </a:solidFill>
                          <a:effectLst/>
                          <a:latin typeface="+mn-lt"/>
                          <a:ea typeface="Times New Roman"/>
                        </a:rPr>
                        <a:t> </a:t>
                      </a:r>
                      <a:r>
                        <a:rPr lang="en-US" sz="2800" b="0" dirty="0">
                          <a:solidFill>
                            <a:schemeClr val="bg1"/>
                          </a:solidFill>
                          <a:effectLst/>
                          <a:latin typeface="+mn-lt"/>
                          <a:ea typeface="Times New Roman"/>
                        </a:rPr>
                        <a:t>taken away.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35842" name="Picture 2"/>
          <p:cNvPicPr>
            <a:picLocks noChangeAspect="1" noChangeArrowheads="1"/>
          </p:cNvPicPr>
          <p:nvPr/>
        </p:nvPicPr>
        <p:blipFill>
          <a:blip r:embed="rId3"/>
          <a:srcRect/>
          <a:stretch>
            <a:fillRect/>
          </a:stretch>
        </p:blipFill>
        <p:spPr bwMode="auto">
          <a:xfrm>
            <a:off x="2286000" y="133350"/>
            <a:ext cx="4648200" cy="2702665"/>
          </a:xfrm>
          <a:prstGeom prst="rect">
            <a:avLst/>
          </a:prstGeom>
          <a:noFill/>
          <a:ln w="9525">
            <a:noFill/>
            <a:miter lim="800000"/>
            <a:headEnd/>
            <a:tailEnd/>
          </a:ln>
          <a:effectLst/>
        </p:spPr>
      </p:pic>
    </p:spTree>
    <p:extLst>
      <p:ext uri="{BB962C8B-B14F-4D97-AF65-F5344CB8AC3E}">
        <p14:creationId xmlns:p14="http://schemas.microsoft.com/office/powerpoint/2010/main" val="3920496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a:bodyPr>
          <a:lstStyle/>
          <a:p>
            <a:r>
              <a:rPr lang="en-US" dirty="0">
                <a:solidFill>
                  <a:schemeClr val="bg1"/>
                </a:solidFill>
              </a:rPr>
              <a:t>CONCLUSION:  Chapter 8 ends with these words …</a:t>
            </a:r>
          </a:p>
          <a:p>
            <a:r>
              <a:rPr lang="en-US" b="1" i="1" dirty="0">
                <a:solidFill>
                  <a:schemeClr val="bg1"/>
                </a:solidFill>
              </a:rPr>
              <a:t>Revelation 8:13   And I looked, and I heard an angel flying through the midst of heaven, saying with a loud voice, “Woe, woe, woe to the inhabitants of the earth, because of the remaining blasts of the trumpet of the three angels who are about to sound!” </a:t>
            </a:r>
            <a:endParaRPr lang="en-US" dirty="0">
              <a:solidFill>
                <a:schemeClr val="bg1"/>
              </a:solidFill>
            </a:endParaRPr>
          </a:p>
        </p:txBody>
      </p:sp>
    </p:spTree>
    <p:extLst>
      <p:ext uri="{BB962C8B-B14F-4D97-AF65-F5344CB8AC3E}">
        <p14:creationId xmlns:p14="http://schemas.microsoft.com/office/powerpoint/2010/main" val="42724616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a:bodyPr>
          <a:lstStyle/>
          <a:p>
            <a:r>
              <a:rPr lang="en-US" dirty="0">
                <a:solidFill>
                  <a:schemeClr val="bg1"/>
                </a:solidFill>
              </a:rPr>
              <a:t>Each of the remaining Trumpet Judgments is so intense, that the angel calls them </a:t>
            </a:r>
            <a:r>
              <a:rPr lang="en-US" b="1" u="sng" dirty="0"/>
              <a:t>woes</a:t>
            </a:r>
            <a:r>
              <a:rPr lang="en-US" dirty="0">
                <a:solidFill>
                  <a:schemeClr val="bg1"/>
                </a:solidFill>
              </a:rPr>
              <a:t>. </a:t>
            </a:r>
            <a:r>
              <a:rPr lang="en-US" dirty="0" smtClean="0">
                <a:solidFill>
                  <a:schemeClr val="bg1"/>
                </a:solidFill>
              </a:rPr>
              <a:t>Just </a:t>
            </a:r>
            <a:r>
              <a:rPr lang="en-US" dirty="0">
                <a:solidFill>
                  <a:schemeClr val="bg1"/>
                </a:solidFill>
              </a:rPr>
              <a:t>a preview of what is to come:  the fifth trumpet judgment brings </a:t>
            </a:r>
            <a:r>
              <a:rPr lang="en-US" b="1" u="sng" dirty="0"/>
              <a:t>demonic</a:t>
            </a:r>
            <a:r>
              <a:rPr lang="en-US" dirty="0"/>
              <a:t> </a:t>
            </a:r>
            <a:r>
              <a:rPr lang="en-US" dirty="0">
                <a:solidFill>
                  <a:schemeClr val="bg1"/>
                </a:solidFill>
              </a:rPr>
              <a:t>creatures to the surface of the earth; the seventh trumpet is The Great and </a:t>
            </a:r>
            <a:r>
              <a:rPr lang="en-US" b="1" u="sng" dirty="0"/>
              <a:t>Awesome</a:t>
            </a:r>
            <a:r>
              <a:rPr lang="en-US" dirty="0"/>
              <a:t> </a:t>
            </a:r>
            <a:r>
              <a:rPr lang="en-US" dirty="0">
                <a:solidFill>
                  <a:schemeClr val="bg1"/>
                </a:solidFill>
              </a:rPr>
              <a:t>Day of the Lord.</a:t>
            </a:r>
          </a:p>
        </p:txBody>
      </p:sp>
    </p:spTree>
    <p:extLst>
      <p:ext uri="{BB962C8B-B14F-4D97-AF65-F5344CB8AC3E}">
        <p14:creationId xmlns:p14="http://schemas.microsoft.com/office/powerpoint/2010/main" val="72932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781550"/>
          </a:xfrm>
        </p:spPr>
        <p:txBody>
          <a:bodyPr>
            <a:normAutofit/>
          </a:bodyPr>
          <a:lstStyle/>
          <a:p>
            <a:r>
              <a:rPr lang="en-US" dirty="0">
                <a:solidFill>
                  <a:schemeClr val="bg1"/>
                </a:solidFill>
              </a:rPr>
              <a:t>These judgments were </a:t>
            </a:r>
            <a:r>
              <a:rPr lang="en-US" b="1" u="sng" dirty="0">
                <a:solidFill>
                  <a:srgbClr val="FFFF99"/>
                </a:solidFill>
              </a:rPr>
              <a:t>severe</a:t>
            </a:r>
            <a:r>
              <a:rPr lang="en-US" dirty="0">
                <a:solidFill>
                  <a:srgbClr val="FFFF99"/>
                </a:solidFill>
              </a:rPr>
              <a:t> </a:t>
            </a:r>
            <a:r>
              <a:rPr lang="en-US" dirty="0">
                <a:solidFill>
                  <a:schemeClr val="bg1"/>
                </a:solidFill>
              </a:rPr>
              <a:t>in their extent but </a:t>
            </a:r>
            <a:r>
              <a:rPr lang="en-US" b="1" u="sng" dirty="0"/>
              <a:t>benevolent</a:t>
            </a:r>
            <a:r>
              <a:rPr lang="en-US" dirty="0"/>
              <a:t> </a:t>
            </a:r>
            <a:r>
              <a:rPr lang="en-US" dirty="0">
                <a:solidFill>
                  <a:schemeClr val="bg1"/>
                </a:solidFill>
              </a:rPr>
              <a:t>in their purpose.  They served to awaken men from the stupor of their self absorption and from the blindness of Satan´s deceit to realize that there really is a Righteous God Who is </a:t>
            </a:r>
            <a:r>
              <a:rPr lang="en-US" b="1" u="sng" dirty="0"/>
              <a:t>Sovereign</a:t>
            </a:r>
            <a:r>
              <a:rPr lang="en-US" dirty="0"/>
              <a:t> </a:t>
            </a:r>
            <a:r>
              <a:rPr lang="en-US" dirty="0">
                <a:solidFill>
                  <a:schemeClr val="bg1"/>
                </a:solidFill>
              </a:rPr>
              <a:t>in Heaven and His Son is Jesus Who is called the </a:t>
            </a:r>
            <a:r>
              <a:rPr lang="en-US" b="1" u="sng" dirty="0"/>
              <a:t>Lamb</a:t>
            </a:r>
            <a:r>
              <a:rPr lang="en-US" dirty="0"/>
              <a:t> </a:t>
            </a:r>
            <a:r>
              <a:rPr lang="en-US" dirty="0">
                <a:solidFill>
                  <a:schemeClr val="bg1"/>
                </a:solidFill>
              </a:rPr>
              <a:t>of God because He gave His life upon the cross to pay the price for the sins of mankind.</a:t>
            </a:r>
            <a:endParaRPr lang="en-US" dirty="0">
              <a:solidFill>
                <a:schemeClr val="bg1"/>
              </a:solidFill>
            </a:endParaRPr>
          </a:p>
        </p:txBody>
      </p:sp>
    </p:spTree>
    <p:extLst>
      <p:ext uri="{BB962C8B-B14F-4D97-AF65-F5344CB8AC3E}">
        <p14:creationId xmlns:p14="http://schemas.microsoft.com/office/powerpoint/2010/main" val="1437864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a:bodyPr>
          <a:lstStyle/>
          <a:p>
            <a:r>
              <a:rPr lang="en-US" dirty="0">
                <a:solidFill>
                  <a:schemeClr val="bg1"/>
                </a:solidFill>
              </a:rPr>
              <a:t>Each of the remaining Trumpet Judgments is so intense, that the angel calls them </a:t>
            </a:r>
            <a:r>
              <a:rPr lang="en-US" b="1" u="sng" dirty="0">
                <a:solidFill>
                  <a:srgbClr val="FFFF99"/>
                </a:solidFill>
              </a:rPr>
              <a:t>woes</a:t>
            </a:r>
            <a:r>
              <a:rPr lang="en-US" dirty="0">
                <a:solidFill>
                  <a:schemeClr val="bg1"/>
                </a:solidFill>
              </a:rPr>
              <a:t>. </a:t>
            </a:r>
            <a:r>
              <a:rPr lang="en-US" dirty="0" smtClean="0">
                <a:solidFill>
                  <a:schemeClr val="bg1"/>
                </a:solidFill>
              </a:rPr>
              <a:t>Just </a:t>
            </a:r>
            <a:r>
              <a:rPr lang="en-US" dirty="0">
                <a:solidFill>
                  <a:schemeClr val="bg1"/>
                </a:solidFill>
              </a:rPr>
              <a:t>a preview of what is to come:  the fifth trumpet judgment brings </a:t>
            </a:r>
            <a:r>
              <a:rPr lang="en-US" b="1" u="sng" dirty="0"/>
              <a:t>demonic</a:t>
            </a:r>
            <a:r>
              <a:rPr lang="en-US" dirty="0"/>
              <a:t> </a:t>
            </a:r>
            <a:r>
              <a:rPr lang="en-US" dirty="0">
                <a:solidFill>
                  <a:schemeClr val="bg1"/>
                </a:solidFill>
              </a:rPr>
              <a:t>creatures to the surface of the earth; the seventh trumpet is The Great and </a:t>
            </a:r>
            <a:r>
              <a:rPr lang="en-US" b="1" u="sng" dirty="0"/>
              <a:t>Awesome</a:t>
            </a:r>
            <a:r>
              <a:rPr lang="en-US" dirty="0"/>
              <a:t> </a:t>
            </a:r>
            <a:r>
              <a:rPr lang="en-US" dirty="0">
                <a:solidFill>
                  <a:schemeClr val="bg1"/>
                </a:solidFill>
              </a:rPr>
              <a:t>Day of the Lord.</a:t>
            </a:r>
          </a:p>
        </p:txBody>
      </p:sp>
    </p:spTree>
    <p:extLst>
      <p:ext uri="{BB962C8B-B14F-4D97-AF65-F5344CB8AC3E}">
        <p14:creationId xmlns:p14="http://schemas.microsoft.com/office/powerpoint/2010/main" val="22975807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a:bodyPr>
          <a:lstStyle/>
          <a:p>
            <a:r>
              <a:rPr lang="en-US" dirty="0">
                <a:solidFill>
                  <a:schemeClr val="bg1"/>
                </a:solidFill>
              </a:rPr>
              <a:t>Each of the remaining Trumpet Judgments is so intense, that the angel calls them </a:t>
            </a:r>
            <a:r>
              <a:rPr lang="en-US" b="1" u="sng" dirty="0">
                <a:solidFill>
                  <a:srgbClr val="FFFF99"/>
                </a:solidFill>
              </a:rPr>
              <a:t>woes</a:t>
            </a:r>
            <a:r>
              <a:rPr lang="en-US" dirty="0">
                <a:solidFill>
                  <a:schemeClr val="bg1"/>
                </a:solidFill>
              </a:rPr>
              <a:t>. </a:t>
            </a:r>
            <a:r>
              <a:rPr lang="en-US" dirty="0" smtClean="0">
                <a:solidFill>
                  <a:schemeClr val="bg1"/>
                </a:solidFill>
              </a:rPr>
              <a:t>Just </a:t>
            </a:r>
            <a:r>
              <a:rPr lang="en-US" dirty="0">
                <a:solidFill>
                  <a:schemeClr val="bg1"/>
                </a:solidFill>
              </a:rPr>
              <a:t>a preview of what is to come:  the fifth trumpet judgment brings </a:t>
            </a:r>
            <a:r>
              <a:rPr lang="en-US" b="1" u="sng" dirty="0">
                <a:solidFill>
                  <a:srgbClr val="FFFF99"/>
                </a:solidFill>
              </a:rPr>
              <a:t>demonic</a:t>
            </a:r>
            <a:r>
              <a:rPr lang="en-US" dirty="0">
                <a:solidFill>
                  <a:srgbClr val="FFFF99"/>
                </a:solidFill>
              </a:rPr>
              <a:t> </a:t>
            </a:r>
            <a:r>
              <a:rPr lang="en-US" dirty="0">
                <a:solidFill>
                  <a:schemeClr val="bg1"/>
                </a:solidFill>
              </a:rPr>
              <a:t>creatures to the surface of the earth; the seventh trumpet is The Great and </a:t>
            </a:r>
            <a:r>
              <a:rPr lang="en-US" b="1" u="sng" dirty="0"/>
              <a:t>Awesome</a:t>
            </a:r>
            <a:r>
              <a:rPr lang="en-US" dirty="0"/>
              <a:t> </a:t>
            </a:r>
            <a:r>
              <a:rPr lang="en-US" dirty="0">
                <a:solidFill>
                  <a:schemeClr val="bg1"/>
                </a:solidFill>
              </a:rPr>
              <a:t>Day of the Lord.</a:t>
            </a:r>
          </a:p>
        </p:txBody>
      </p:sp>
    </p:spTree>
    <p:extLst>
      <p:ext uri="{BB962C8B-B14F-4D97-AF65-F5344CB8AC3E}">
        <p14:creationId xmlns:p14="http://schemas.microsoft.com/office/powerpoint/2010/main" val="7096442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382000" cy="4781550"/>
          </a:xfrm>
        </p:spPr>
        <p:txBody>
          <a:bodyPr>
            <a:normAutofit/>
          </a:bodyPr>
          <a:lstStyle/>
          <a:p>
            <a:r>
              <a:rPr lang="en-US" dirty="0">
                <a:solidFill>
                  <a:schemeClr val="bg1"/>
                </a:solidFill>
              </a:rPr>
              <a:t>Each of the remaining Trumpet Judgments is so intense, that the angel calls them </a:t>
            </a:r>
            <a:r>
              <a:rPr lang="en-US" b="1" u="sng" dirty="0">
                <a:solidFill>
                  <a:srgbClr val="FFFF99"/>
                </a:solidFill>
              </a:rPr>
              <a:t>woes</a:t>
            </a:r>
            <a:r>
              <a:rPr lang="en-US" dirty="0">
                <a:solidFill>
                  <a:schemeClr val="bg1"/>
                </a:solidFill>
              </a:rPr>
              <a:t>. </a:t>
            </a:r>
            <a:r>
              <a:rPr lang="en-US" dirty="0" smtClean="0">
                <a:solidFill>
                  <a:schemeClr val="bg1"/>
                </a:solidFill>
              </a:rPr>
              <a:t>Just </a:t>
            </a:r>
            <a:r>
              <a:rPr lang="en-US" dirty="0">
                <a:solidFill>
                  <a:schemeClr val="bg1"/>
                </a:solidFill>
              </a:rPr>
              <a:t>a preview of what is to come:  the fifth trumpet judgment brings </a:t>
            </a:r>
            <a:r>
              <a:rPr lang="en-US" b="1" u="sng" dirty="0">
                <a:solidFill>
                  <a:srgbClr val="FFFF99"/>
                </a:solidFill>
              </a:rPr>
              <a:t>demonic</a:t>
            </a:r>
            <a:r>
              <a:rPr lang="en-US" dirty="0">
                <a:solidFill>
                  <a:srgbClr val="FFFF99"/>
                </a:solidFill>
              </a:rPr>
              <a:t> </a:t>
            </a:r>
            <a:r>
              <a:rPr lang="en-US" dirty="0">
                <a:solidFill>
                  <a:schemeClr val="bg1"/>
                </a:solidFill>
              </a:rPr>
              <a:t>creatures to the surface of the earth; the seventh trumpet is The Great and </a:t>
            </a:r>
            <a:r>
              <a:rPr lang="en-US" b="1" u="sng" dirty="0">
                <a:solidFill>
                  <a:srgbClr val="FFFF99"/>
                </a:solidFill>
              </a:rPr>
              <a:t>Awesome</a:t>
            </a:r>
            <a:r>
              <a:rPr lang="en-US" dirty="0">
                <a:solidFill>
                  <a:srgbClr val="FFFF99"/>
                </a:solidFill>
              </a:rPr>
              <a:t> </a:t>
            </a:r>
            <a:r>
              <a:rPr lang="en-US" dirty="0">
                <a:solidFill>
                  <a:schemeClr val="bg1"/>
                </a:solidFill>
              </a:rPr>
              <a:t>Day of the Lord.</a:t>
            </a:r>
          </a:p>
        </p:txBody>
      </p:sp>
    </p:spTree>
    <p:extLst>
      <p:ext uri="{BB962C8B-B14F-4D97-AF65-F5344CB8AC3E}">
        <p14:creationId xmlns:p14="http://schemas.microsoft.com/office/powerpoint/2010/main" val="1864569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4370</Words>
  <Application>Microsoft Office PowerPoint</Application>
  <PresentationFormat>On-screen Show (16:9)</PresentationFormat>
  <Paragraphs>308</Paragraphs>
  <Slides>92</Slides>
  <Notes>10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FOUR TRUMPET JUDGMENTS (Rev. 8:7-12)</vt:lpstr>
      <vt:lpstr>THE FIRST FOUR TRUMPET JUDGMENTS (Rev. 8:7-12)</vt:lpstr>
      <vt:lpstr>THE FIRST FOUR TRUMPET JUDGMENTS (Rev. 8:7-12)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144</cp:revision>
  <dcterms:created xsi:type="dcterms:W3CDTF">2015-08-19T15:34:04Z</dcterms:created>
  <dcterms:modified xsi:type="dcterms:W3CDTF">2016-02-10T19:07:18Z</dcterms:modified>
</cp:coreProperties>
</file>